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8" r:id="rId1"/>
  </p:sldMasterIdLst>
  <p:notesMasterIdLst>
    <p:notesMasterId r:id="rId11"/>
  </p:notesMasterIdLst>
  <p:handoutMasterIdLst>
    <p:handoutMasterId r:id="rId12"/>
  </p:handoutMasterIdLst>
  <p:sldIdLst>
    <p:sldId id="290" r:id="rId2"/>
    <p:sldId id="291" r:id="rId3"/>
    <p:sldId id="307" r:id="rId4"/>
    <p:sldId id="308" r:id="rId5"/>
    <p:sldId id="303" r:id="rId6"/>
    <p:sldId id="305" r:id="rId7"/>
    <p:sldId id="309" r:id="rId8"/>
    <p:sldId id="306" r:id="rId9"/>
    <p:sldId id="310" r:id="rId10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2988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6" orient="horz" pos="1980" userDrawn="1">
          <p15:clr>
            <a:srgbClr val="A4A3A4"/>
          </p15:clr>
        </p15:guide>
        <p15:guide id="7" orient="horz" pos="7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75" userDrawn="1">
          <p15:clr>
            <a:srgbClr val="A4A3A4"/>
          </p15:clr>
        </p15:guide>
        <p15:guide id="2" pos="3063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nkatu, Guhan" initials="GV" lastIdx="0" clrIdx="0"/>
  <p:cmAuthor id="1" name="Mark Schweitzer" initials="MES" lastIdx="11" clrIdx="1"/>
  <p:cmAuthor id="2" name="Volpe-Kohler, Michelle" initials="VM" lastIdx="15" clrIdx="2">
    <p:extLst>
      <p:ext uri="{19B8F6BF-5375-455C-9EA6-DF929625EA0E}">
        <p15:presenceInfo xmlns:p15="http://schemas.microsoft.com/office/powerpoint/2012/main" userId="S-1-5-21-662528488-348457345-1760376032-1711271" providerId="AD"/>
      </p:ext>
    </p:extLst>
  </p:cmAuthor>
  <p:cmAuthor id="3" name="Ann, Heather" initials="AH" lastIdx="13" clrIdx="3">
    <p:extLst>
      <p:ext uri="{19B8F6BF-5375-455C-9EA6-DF929625EA0E}">
        <p15:presenceInfo xmlns:p15="http://schemas.microsoft.com/office/powerpoint/2012/main" userId="S-1-5-21-662528488-348457345-1760376032-967513" providerId="AD"/>
      </p:ext>
    </p:extLst>
  </p:cmAuthor>
  <p:cmAuthor id="4" name="Elvery, Joel" initials="EJ" lastIdx="6" clrIdx="4">
    <p:extLst>
      <p:ext uri="{19B8F6BF-5375-455C-9EA6-DF929625EA0E}">
        <p15:presenceInfo xmlns:p15="http://schemas.microsoft.com/office/powerpoint/2012/main" userId="S-1-5-21-662528488-348457345-1760376032-5189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B56"/>
    <a:srgbClr val="2C536B"/>
    <a:srgbClr val="E67A17"/>
    <a:srgbClr val="2875A8"/>
    <a:srgbClr val="960909"/>
    <a:srgbClr val="E31A1C"/>
    <a:srgbClr val="3A9D6C"/>
    <a:srgbClr val="103C62"/>
    <a:srgbClr val="91919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6444" autoAdjust="0"/>
  </p:normalViewPr>
  <p:slideViewPr>
    <p:cSldViewPr snapToGrid="0">
      <p:cViewPr varScale="1">
        <p:scale>
          <a:sx n="79" d="100"/>
          <a:sy n="79" d="100"/>
        </p:scale>
        <p:origin x="820" y="48"/>
      </p:cViewPr>
      <p:guideLst>
        <p:guide orient="horz" pos="1620"/>
        <p:guide orient="horz" pos="2988"/>
        <p:guide pos="2880"/>
        <p:guide orient="horz" pos="1980"/>
        <p:guide orient="horz" pos="7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838" y="96"/>
      </p:cViewPr>
      <p:guideLst>
        <p:guide orient="horz" pos="2275"/>
        <p:guide pos="3063"/>
        <p:guide orient="horz" pos="3024"/>
        <p:guide pos="2304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6874" tIns="48438" rIns="96874" bIns="4843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6874" tIns="48438" rIns="96874" bIns="48438" rtlCol="0"/>
          <a:lstStyle>
            <a:lvl1pPr algn="r">
              <a:defRPr sz="1200"/>
            </a:lvl1pPr>
          </a:lstStyle>
          <a:p>
            <a:fld id="{0AC131F3-F2BF-4DD4-9B7C-7588D5EA85DB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874" tIns="48438" rIns="96874" bIns="4843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874" tIns="48438" rIns="96874" bIns="48438" rtlCol="0" anchor="b"/>
          <a:lstStyle>
            <a:lvl1pPr algn="r">
              <a:defRPr sz="1200"/>
            </a:lvl1pPr>
          </a:lstStyle>
          <a:p>
            <a:fld id="{2C75915E-B88D-4D50-B128-F03D11073B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814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6874" tIns="48438" rIns="96874" bIns="4843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6874" tIns="48438" rIns="96874" bIns="48438" rtlCol="0"/>
          <a:lstStyle>
            <a:lvl1pPr algn="r">
              <a:defRPr sz="1200"/>
            </a:lvl1pPr>
          </a:lstStyle>
          <a:p>
            <a:fld id="{97F9D38B-927B-48AD-94F7-D4FFA6168899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874" tIns="48438" rIns="96874" bIns="484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874" tIns="48438" rIns="96874" bIns="484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874" tIns="48438" rIns="96874" bIns="4843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874" tIns="48438" rIns="96874" bIns="48438" rtlCol="0" anchor="b"/>
          <a:lstStyle>
            <a:lvl1pPr algn="r">
              <a:defRPr sz="1200"/>
            </a:lvl1pPr>
          </a:lstStyle>
          <a:p>
            <a:fld id="{74CED2BD-E563-418A-B119-6918B740FA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909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4BE800-6188-450C-B5B1-9CED4DD8A3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0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4BE800-6188-450C-B5B1-9CED4DD8A3F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7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4BE800-6188-450C-B5B1-9CED4DD8A3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7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4BE800-6188-450C-B5B1-9CED4DD8A3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67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4BE800-6188-450C-B5B1-9CED4DD8A3F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8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4BE800-6188-450C-B5B1-9CED4DD8A3F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95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4BE800-6188-450C-B5B1-9CED4DD8A3F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93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4BE800-6188-450C-B5B1-9CED4DD8A3F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8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41520" y="3065964"/>
            <a:ext cx="3002280" cy="69343"/>
          </a:xfrm>
          <a:prstGeom prst="rect">
            <a:avLst/>
          </a:prstGeom>
          <a:solidFill>
            <a:srgbClr val="94C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3065964"/>
            <a:ext cx="4389120" cy="69343"/>
          </a:xfrm>
          <a:prstGeom prst="rect">
            <a:avLst/>
          </a:prstGeom>
          <a:solidFill>
            <a:srgbClr val="28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52400" y="1782483"/>
            <a:ext cx="7391400" cy="1228163"/>
          </a:xfrm>
          <a:prstGeom prst="rect">
            <a:avLst/>
          </a:prstGeom>
          <a:solidFill>
            <a:srgbClr val="2C5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597586" y="1782484"/>
            <a:ext cx="1394013" cy="12281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4441834"/>
            <a:ext cx="3657600" cy="4572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592567" y="3065964"/>
            <a:ext cx="1399032" cy="69343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mcclass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4651715"/>
            <a:ext cx="1822057" cy="219456"/>
          </a:xfrm>
          <a:prstGeom prst="rect">
            <a:avLst/>
          </a:prstGeom>
        </p:spPr>
        <p:txBody>
          <a:bodyPr lIns="91440" tIns="0" rIns="0" bIns="0" anchor="ctr" anchorCtr="0"/>
          <a:lstStyle>
            <a:lvl1pPr algn="l">
              <a:defRPr sz="1400" baseline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FOMC CLASS</a:t>
            </a:r>
            <a:endParaRPr lang="en-US" dirty="0"/>
          </a:p>
        </p:txBody>
      </p:sp>
      <p:sp>
        <p:nvSpPr>
          <p:cNvPr id="17" name="vers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4882616"/>
            <a:ext cx="1822056" cy="219456"/>
          </a:xfrm>
          <a:prstGeom prst="rect">
            <a:avLst/>
          </a:prstGeom>
        </p:spPr>
        <p:txBody>
          <a:bodyPr lIns="91440" tIns="0" rIns="0" bIns="0" anchor="ctr" anchorCtr="0"/>
          <a:lstStyle>
            <a:lvl1pPr algn="l">
              <a:defRPr sz="1400" baseline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Version:</a:t>
            </a:r>
            <a:endParaRPr lang="en-US" dirty="0"/>
          </a:p>
        </p:txBody>
      </p:sp>
      <p:sp>
        <p:nvSpPr>
          <p:cNvPr id="9" name="authorsdate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" y="3259041"/>
            <a:ext cx="3617299" cy="1314450"/>
          </a:xfrm>
          <a:prstGeom prst="rect">
            <a:avLst/>
          </a:prstGeom>
        </p:spPr>
        <p:txBody>
          <a:bodyPr/>
          <a:lstStyle>
            <a:lvl1pPr marL="0" indent="0">
              <a:buFont typeface="Symbol" pitchFamily="18" charset="2"/>
              <a:buNone/>
              <a:defRPr sz="1800">
                <a:solidFill>
                  <a:srgbClr val="414B56"/>
                </a:solidFill>
              </a:defRPr>
            </a:lvl1pPr>
          </a:lstStyle>
          <a:p>
            <a:r>
              <a:rPr lang="en-US" dirty="0" smtClean="0"/>
              <a:t>Click to add authors and date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ctrTitle"/>
          </p:nvPr>
        </p:nvSpPr>
        <p:spPr>
          <a:xfrm>
            <a:off x="240792" y="1898216"/>
            <a:ext cx="7214616" cy="996696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algn="l">
              <a:defRPr sz="4400" b="0">
                <a:solidFill>
                  <a:srgbClr val="FFFFFF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3CF8-59E7-44C6-88F7-CC6EEF5857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2C536B"/>
          </a:solidFill>
        </p:spPr>
        <p:txBody>
          <a:bodyPr anchor="ctr"/>
          <a:lstStyle>
            <a:lvl1pPr algn="l">
              <a:defRPr lang="en-US" sz="1650" baseline="0">
                <a:solidFill>
                  <a:schemeClr val="bg1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750"/>
              </a:spcBef>
              <a:buFontTx/>
            </a:pPr>
            <a:r>
              <a:rPr lang="en-US" dirty="0" smtClean="0"/>
              <a:t>Slide title or description</a:t>
            </a:r>
            <a:endParaRPr lang="en-US" dirty="0"/>
          </a:p>
        </p:txBody>
      </p:sp>
      <p:sp>
        <p:nvSpPr>
          <p:cNvPr id="5" name="source"/>
          <p:cNvSpPr>
            <a:spLocks noGrp="1"/>
          </p:cNvSpPr>
          <p:nvPr>
            <p:ph type="body" sz="quarter" idx="16" hasCustomPrompt="1"/>
          </p:nvPr>
        </p:nvSpPr>
        <p:spPr>
          <a:xfrm>
            <a:off x="74675" y="4841160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6" name="note"/>
          <p:cNvSpPr>
            <a:spLocks noGrp="1"/>
          </p:cNvSpPr>
          <p:nvPr>
            <p:ph type="body" sz="quarter" idx="23" hasCustomPrompt="1"/>
          </p:nvPr>
        </p:nvSpPr>
        <p:spPr>
          <a:xfrm>
            <a:off x="4787456" y="4604118"/>
            <a:ext cx="4277296" cy="465642"/>
          </a:xfrm>
          <a:prstGeom prst="rect">
            <a:avLst/>
          </a:prstGeom>
          <a:noFill/>
        </p:spPr>
        <p:txBody>
          <a:bodyPr lIns="0" tIns="27432" rIns="0" bIns="0" anchor="t" anchorCtr="0"/>
          <a:lstStyle>
            <a:lvl1pPr algn="l">
              <a:defRPr sz="11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note</a:t>
            </a:r>
            <a:endParaRPr lang="en-US" dirty="0"/>
          </a:p>
        </p:txBody>
      </p:sp>
      <p:sp>
        <p:nvSpPr>
          <p:cNvPr id="7" name="lastobservation"/>
          <p:cNvSpPr>
            <a:spLocks noGrp="1"/>
          </p:cNvSpPr>
          <p:nvPr>
            <p:ph type="body" sz="quarter" idx="25" hasCustomPrompt="1"/>
          </p:nvPr>
        </p:nvSpPr>
        <p:spPr>
          <a:xfrm>
            <a:off x="76199" y="4604118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Last observation</a:t>
            </a:r>
          </a:p>
        </p:txBody>
      </p:sp>
      <p:sp>
        <p:nvSpPr>
          <p:cNvPr id="8" name="body"/>
          <p:cNvSpPr>
            <a:spLocks noGrp="1"/>
          </p:cNvSpPr>
          <p:nvPr>
            <p:ph type="body" sz="quarter" idx="18"/>
          </p:nvPr>
        </p:nvSpPr>
        <p:spPr>
          <a:xfrm>
            <a:off x="76200" y="576208"/>
            <a:ext cx="8991600" cy="3995792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 typeface="Arial" panose="020B0604020202020204" pitchFamily="34" charset="0"/>
              <a:buNone/>
              <a:defRPr sz="2400">
                <a:solidFill>
                  <a:srgbClr val="414B56"/>
                </a:solidFill>
                <a:latin typeface="+mj-lt"/>
              </a:defRPr>
            </a:lvl1pPr>
            <a:lvl2pPr marL="685800" indent="-342900">
              <a:buClr>
                <a:srgbClr val="414B56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414B56"/>
                </a:solidFill>
                <a:latin typeface="+mj-lt"/>
              </a:defRPr>
            </a:lvl2pPr>
            <a:lvl3pPr marL="1028700" indent="-342900">
              <a:buSzPct val="80000"/>
              <a:buFont typeface="Arial" panose="020B0604020202020204" pitchFamily="34" charset="0"/>
              <a:buChar char="•"/>
              <a:defRPr sz="2000">
                <a:solidFill>
                  <a:srgbClr val="414B56"/>
                </a:solidFill>
                <a:latin typeface="+mj-lt"/>
              </a:defRPr>
            </a:lvl3pPr>
            <a:lvl4pPr marL="1371600" indent="-342900">
              <a:buClr>
                <a:srgbClr val="414B56"/>
              </a:buClr>
              <a:buSzPct val="80000"/>
              <a:buFont typeface="Gill Sans MT" panose="020B0502020104020203" pitchFamily="34" charset="0"/>
              <a:buChar char="–"/>
              <a:defRPr sz="2000">
                <a:solidFill>
                  <a:srgbClr val="414B56"/>
                </a:solidFill>
                <a:latin typeface="+mj-lt"/>
              </a:defRPr>
            </a:lvl4pPr>
            <a:lvl5pPr marL="1714500" indent="-342900">
              <a:buSzPct val="80000"/>
              <a:buFont typeface="Arial" panose="020B0604020202020204" pitchFamily="34" charset="0"/>
              <a:buChar char="•"/>
              <a:defRPr sz="2000">
                <a:solidFill>
                  <a:srgbClr val="414B56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3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1char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3CF8-59E7-44C6-88F7-CC6EEF5857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2C536B"/>
          </a:solidFill>
        </p:spPr>
        <p:txBody>
          <a:bodyPr anchor="ctr"/>
          <a:lstStyle>
            <a:lvl1pPr algn="l">
              <a:defRPr lang="en-US" sz="1650" baseline="0">
                <a:solidFill>
                  <a:schemeClr val="bg1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750"/>
              </a:spcBef>
              <a:buFontTx/>
            </a:pPr>
            <a:r>
              <a:rPr lang="en-US" dirty="0" smtClean="0"/>
              <a:t>Slide title or description</a:t>
            </a:r>
            <a:endParaRPr lang="en-US" dirty="0"/>
          </a:p>
        </p:txBody>
      </p:sp>
      <p:sp>
        <p:nvSpPr>
          <p:cNvPr id="5" name="source"/>
          <p:cNvSpPr>
            <a:spLocks noGrp="1"/>
          </p:cNvSpPr>
          <p:nvPr>
            <p:ph type="body" sz="quarter" idx="16" hasCustomPrompt="1"/>
          </p:nvPr>
        </p:nvSpPr>
        <p:spPr>
          <a:xfrm>
            <a:off x="4790427" y="4841160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6" name="note"/>
          <p:cNvSpPr>
            <a:spLocks noGrp="1"/>
          </p:cNvSpPr>
          <p:nvPr>
            <p:ph type="body" sz="quarter" idx="23" hasCustomPrompt="1"/>
          </p:nvPr>
        </p:nvSpPr>
        <p:spPr>
          <a:xfrm>
            <a:off x="82931" y="4604118"/>
            <a:ext cx="4277296" cy="465642"/>
          </a:xfrm>
          <a:prstGeom prst="rect">
            <a:avLst/>
          </a:prstGeom>
          <a:noFill/>
        </p:spPr>
        <p:txBody>
          <a:bodyPr lIns="0" tIns="27432" rIns="0" bIns="0" anchor="t" anchorCtr="0"/>
          <a:lstStyle>
            <a:lvl1pPr algn="l">
              <a:defRPr sz="11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note</a:t>
            </a:r>
            <a:endParaRPr lang="en-US" dirty="0"/>
          </a:p>
        </p:txBody>
      </p:sp>
      <p:sp>
        <p:nvSpPr>
          <p:cNvPr id="7" name="lastobservation"/>
          <p:cNvSpPr>
            <a:spLocks noGrp="1"/>
          </p:cNvSpPr>
          <p:nvPr>
            <p:ph type="body" sz="quarter" idx="25" hasCustomPrompt="1"/>
          </p:nvPr>
        </p:nvSpPr>
        <p:spPr>
          <a:xfrm>
            <a:off x="4785325" y="4604118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Last observation</a:t>
            </a:r>
          </a:p>
        </p:txBody>
      </p:sp>
      <p:sp>
        <p:nvSpPr>
          <p:cNvPr id="8" name="textbox"/>
          <p:cNvSpPr>
            <a:spLocks noGrp="1"/>
          </p:cNvSpPr>
          <p:nvPr>
            <p:ph type="body" sz="quarter" idx="18"/>
          </p:nvPr>
        </p:nvSpPr>
        <p:spPr>
          <a:xfrm>
            <a:off x="76200" y="571500"/>
            <a:ext cx="4495800" cy="4000500"/>
          </a:xfrm>
          <a:prstGeom prst="rect">
            <a:avLst/>
          </a:prstGeom>
        </p:spPr>
        <p:txBody>
          <a:bodyPr/>
          <a:lstStyle>
            <a:lvl1pPr marL="214313" indent="-214313">
              <a:buSzPct val="80000"/>
              <a:buFont typeface="Arial" panose="020B0604020202020204" pitchFamily="34" charset="0"/>
              <a:buChar char="•"/>
              <a:defRPr sz="2400">
                <a:solidFill>
                  <a:srgbClr val="414B56"/>
                </a:solidFill>
                <a:latin typeface="+mj-lt"/>
              </a:defRPr>
            </a:lvl1pPr>
            <a:lvl2pPr marL="685800" indent="-342900">
              <a:buClr>
                <a:srgbClr val="414B56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414B56"/>
                </a:solidFill>
                <a:latin typeface="+mj-lt"/>
              </a:defRPr>
            </a:lvl2pPr>
            <a:lvl3pPr marL="1028700" indent="-342900">
              <a:buSzPct val="80000"/>
              <a:buFont typeface="Arial" panose="020B0604020202020204" pitchFamily="34" charset="0"/>
              <a:buChar char="•"/>
              <a:defRPr sz="2000">
                <a:solidFill>
                  <a:srgbClr val="414B56"/>
                </a:solidFill>
                <a:latin typeface="+mj-lt"/>
              </a:defRPr>
            </a:lvl3pPr>
            <a:lvl4pPr marL="1371600" indent="-342900">
              <a:buClr>
                <a:srgbClr val="414B56"/>
              </a:buClr>
              <a:buSzPct val="80000"/>
              <a:buFont typeface="Gill Sans MT" panose="020B0502020104020203" pitchFamily="34" charset="0"/>
              <a:buChar char="–"/>
              <a:defRPr sz="2000">
                <a:solidFill>
                  <a:srgbClr val="414B56"/>
                </a:solidFill>
                <a:latin typeface="+mj-lt"/>
              </a:defRPr>
            </a:lvl4pPr>
            <a:lvl5pPr marL="1714500" indent="-342900">
              <a:buSzPct val="80000"/>
              <a:buFont typeface="Arial" panose="020B0604020202020204" pitchFamily="34" charset="0"/>
              <a:buChar char="•"/>
              <a:defRPr sz="2000">
                <a:solidFill>
                  <a:srgbClr val="414B56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excelchart"/>
          <p:cNvSpPr>
            <a:spLocks noGrp="1"/>
          </p:cNvSpPr>
          <p:nvPr>
            <p:ph type="chart" sz="quarter" idx="11" hasCustomPrompt="1"/>
          </p:nvPr>
        </p:nvSpPr>
        <p:spPr>
          <a:xfrm>
            <a:off x="4575048" y="971550"/>
            <a:ext cx="4492752" cy="36004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100" baseline="0">
                <a:solidFill>
                  <a:srgbClr val="414B56"/>
                </a:solidFill>
              </a:defRPr>
            </a:lvl1pPr>
          </a:lstStyle>
          <a:p>
            <a:r>
              <a:rPr lang="en-US" dirty="0" smtClean="0"/>
              <a:t>Insert Excel Chart</a:t>
            </a:r>
            <a:endParaRPr lang="en-US" dirty="0"/>
          </a:p>
        </p:txBody>
      </p:sp>
      <p:sp>
        <p:nvSpPr>
          <p:cNvPr id="10" name="chart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4579178" y="571502"/>
            <a:ext cx="3264291" cy="245215"/>
          </a:xfrm>
          <a:prstGeom prst="rect">
            <a:avLst/>
          </a:prstGeom>
        </p:spPr>
        <p:txBody>
          <a:bodyPr lIns="4572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3A6F8F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Chart Title</a:t>
            </a:r>
          </a:p>
        </p:txBody>
      </p:sp>
      <p:sp>
        <p:nvSpPr>
          <p:cNvPr id="12" name="yaxistitle"/>
          <p:cNvSpPr>
            <a:spLocks noGrp="1"/>
          </p:cNvSpPr>
          <p:nvPr>
            <p:ph type="body" sz="quarter" idx="19" hasCustomPrompt="1"/>
          </p:nvPr>
        </p:nvSpPr>
        <p:spPr>
          <a:xfrm>
            <a:off x="5172518" y="946919"/>
            <a:ext cx="3264291" cy="200025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>
              <a:defRPr sz="14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Axis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63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1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3CF8-59E7-44C6-88F7-CC6EEF5857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2C536B"/>
          </a:solidFill>
        </p:spPr>
        <p:txBody>
          <a:bodyPr anchor="ctr"/>
          <a:lstStyle>
            <a:lvl1pPr algn="l">
              <a:defRPr lang="en-US" sz="1650" baseline="0">
                <a:solidFill>
                  <a:schemeClr val="bg1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750"/>
              </a:spcBef>
              <a:buFontTx/>
            </a:pPr>
            <a:r>
              <a:rPr lang="en-US" dirty="0" smtClean="0"/>
              <a:t>Slide title or description</a:t>
            </a:r>
            <a:endParaRPr lang="en-US" dirty="0"/>
          </a:p>
        </p:txBody>
      </p:sp>
      <p:sp>
        <p:nvSpPr>
          <p:cNvPr id="5" name="source"/>
          <p:cNvSpPr>
            <a:spLocks noGrp="1"/>
          </p:cNvSpPr>
          <p:nvPr>
            <p:ph type="body" sz="quarter" idx="16" hasCustomPrompt="1"/>
          </p:nvPr>
        </p:nvSpPr>
        <p:spPr>
          <a:xfrm>
            <a:off x="73152" y="4833673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6" name="note"/>
          <p:cNvSpPr>
            <a:spLocks noGrp="1"/>
          </p:cNvSpPr>
          <p:nvPr>
            <p:ph type="body" sz="quarter" idx="23" hasCustomPrompt="1"/>
          </p:nvPr>
        </p:nvSpPr>
        <p:spPr>
          <a:xfrm>
            <a:off x="4790504" y="4608576"/>
            <a:ext cx="4277296" cy="465642"/>
          </a:xfrm>
          <a:prstGeom prst="rect">
            <a:avLst/>
          </a:prstGeom>
          <a:noFill/>
        </p:spPr>
        <p:txBody>
          <a:bodyPr lIns="0" tIns="27432" rIns="0" bIns="0" anchor="t" anchorCtr="0"/>
          <a:lstStyle>
            <a:lvl1pPr algn="l">
              <a:defRPr sz="11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note</a:t>
            </a:r>
            <a:endParaRPr lang="en-US" dirty="0"/>
          </a:p>
        </p:txBody>
      </p:sp>
      <p:sp>
        <p:nvSpPr>
          <p:cNvPr id="7" name="lastobservation"/>
          <p:cNvSpPr>
            <a:spLocks noGrp="1"/>
          </p:cNvSpPr>
          <p:nvPr>
            <p:ph type="body" sz="quarter" idx="25" hasCustomPrompt="1"/>
          </p:nvPr>
        </p:nvSpPr>
        <p:spPr>
          <a:xfrm>
            <a:off x="76200" y="4608576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Last observation</a:t>
            </a:r>
          </a:p>
        </p:txBody>
      </p:sp>
      <p:sp>
        <p:nvSpPr>
          <p:cNvPr id="9" name="excelchart"/>
          <p:cNvSpPr>
            <a:spLocks noGrp="1"/>
          </p:cNvSpPr>
          <p:nvPr>
            <p:ph type="chart" sz="quarter" idx="11" hasCustomPrompt="1"/>
          </p:nvPr>
        </p:nvSpPr>
        <p:spPr>
          <a:xfrm>
            <a:off x="76200" y="987552"/>
            <a:ext cx="4492752" cy="36004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100" baseline="0">
                <a:solidFill>
                  <a:srgbClr val="414B56"/>
                </a:solidFill>
              </a:defRPr>
            </a:lvl1pPr>
          </a:lstStyle>
          <a:p>
            <a:r>
              <a:rPr lang="en-US" dirty="0" smtClean="0"/>
              <a:t>Insert Excel Chart</a:t>
            </a:r>
            <a:endParaRPr lang="en-US" dirty="0"/>
          </a:p>
        </p:txBody>
      </p:sp>
      <p:sp>
        <p:nvSpPr>
          <p:cNvPr id="10" name="chart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72447" y="571502"/>
            <a:ext cx="3264291" cy="245215"/>
          </a:xfrm>
          <a:prstGeom prst="rect">
            <a:avLst/>
          </a:prstGeom>
        </p:spPr>
        <p:txBody>
          <a:bodyPr lIns="4572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3A6F8F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Chart Title</a:t>
            </a:r>
          </a:p>
        </p:txBody>
      </p:sp>
      <p:sp>
        <p:nvSpPr>
          <p:cNvPr id="12" name="yaxistitle"/>
          <p:cNvSpPr>
            <a:spLocks noGrp="1"/>
          </p:cNvSpPr>
          <p:nvPr>
            <p:ph type="body" sz="quarter" idx="19" hasCustomPrompt="1"/>
          </p:nvPr>
        </p:nvSpPr>
        <p:spPr>
          <a:xfrm>
            <a:off x="585216" y="946919"/>
            <a:ext cx="3264291" cy="200025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>
              <a:defRPr sz="14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Axis title</a:t>
            </a:r>
            <a:endParaRPr lang="en-US" dirty="0"/>
          </a:p>
        </p:txBody>
      </p:sp>
      <p:sp>
        <p:nvSpPr>
          <p:cNvPr id="11" name="textbox"/>
          <p:cNvSpPr>
            <a:spLocks noGrp="1"/>
          </p:cNvSpPr>
          <p:nvPr>
            <p:ph type="body" sz="quarter" idx="18"/>
          </p:nvPr>
        </p:nvSpPr>
        <p:spPr>
          <a:xfrm>
            <a:off x="4568952" y="571502"/>
            <a:ext cx="4495800" cy="4000500"/>
          </a:xfrm>
          <a:prstGeom prst="rect">
            <a:avLst/>
          </a:prstGeom>
        </p:spPr>
        <p:txBody>
          <a:bodyPr/>
          <a:lstStyle>
            <a:lvl1pPr marL="214313" indent="-214313">
              <a:buSzPct val="80000"/>
              <a:buFont typeface="Arial" panose="020B0604020202020204" pitchFamily="34" charset="0"/>
              <a:buChar char="•"/>
              <a:defRPr sz="2400">
                <a:solidFill>
                  <a:srgbClr val="414B56"/>
                </a:solidFill>
                <a:latin typeface="+mj-lt"/>
              </a:defRPr>
            </a:lvl1pPr>
            <a:lvl2pPr marL="685800" indent="-342900">
              <a:buClr>
                <a:srgbClr val="414B56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414B56"/>
                </a:solidFill>
                <a:latin typeface="+mj-lt"/>
              </a:defRPr>
            </a:lvl2pPr>
            <a:lvl3pPr marL="1028700" indent="-342900">
              <a:buSzPct val="80000"/>
              <a:buFont typeface="Arial" panose="020B0604020202020204" pitchFamily="34" charset="0"/>
              <a:buChar char="•"/>
              <a:defRPr sz="2000">
                <a:solidFill>
                  <a:srgbClr val="414B56"/>
                </a:solidFill>
                <a:latin typeface="+mj-lt"/>
              </a:defRPr>
            </a:lvl3pPr>
            <a:lvl4pPr marL="1371600" indent="-342900">
              <a:buClr>
                <a:srgbClr val="414B56"/>
              </a:buClr>
              <a:buSzPct val="80000"/>
              <a:buFont typeface="Gill Sans MT" panose="020B0502020104020203" pitchFamily="34" charset="0"/>
              <a:buChar char="–"/>
              <a:defRPr sz="2000">
                <a:solidFill>
                  <a:srgbClr val="414B56"/>
                </a:solidFill>
                <a:latin typeface="+mj-lt"/>
              </a:defRPr>
            </a:lvl4pPr>
            <a:lvl5pPr marL="1714500" indent="-342900">
              <a:buSzPct val="80000"/>
              <a:buFont typeface="Arial" panose="020B0604020202020204" pitchFamily="34" charset="0"/>
              <a:buChar char="•"/>
              <a:defRPr sz="2000">
                <a:solidFill>
                  <a:srgbClr val="414B56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75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1lastobservation"/>
          <p:cNvSpPr>
            <a:spLocks noGrp="1"/>
          </p:cNvSpPr>
          <p:nvPr>
            <p:ph type="body" sz="quarter" idx="25" hasCustomPrompt="1"/>
          </p:nvPr>
        </p:nvSpPr>
        <p:spPr>
          <a:xfrm>
            <a:off x="76199" y="4604118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Last observation</a:t>
            </a:r>
          </a:p>
        </p:txBody>
      </p:sp>
      <p:sp>
        <p:nvSpPr>
          <p:cNvPr id="5" name="chart1source"/>
          <p:cNvSpPr>
            <a:spLocks noGrp="1"/>
          </p:cNvSpPr>
          <p:nvPr>
            <p:ph type="body" sz="quarter" idx="16" hasCustomPrompt="1"/>
          </p:nvPr>
        </p:nvSpPr>
        <p:spPr>
          <a:xfrm>
            <a:off x="74675" y="4841160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3" name="slide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3CF8-59E7-44C6-88F7-CC6EEF5857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2C536B"/>
          </a:solidFill>
        </p:spPr>
        <p:txBody>
          <a:bodyPr anchor="ctr"/>
          <a:lstStyle>
            <a:lvl1pPr algn="l">
              <a:defRPr lang="en-US" sz="1650" baseline="0">
                <a:solidFill>
                  <a:schemeClr val="bg1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750"/>
              </a:spcBef>
              <a:buFontTx/>
            </a:pPr>
            <a:r>
              <a:rPr lang="en-US" dirty="0" smtClean="0"/>
              <a:t>Slide title or description</a:t>
            </a:r>
            <a:endParaRPr lang="en-US" dirty="0"/>
          </a:p>
        </p:txBody>
      </p:sp>
      <p:sp>
        <p:nvSpPr>
          <p:cNvPr id="9" name="chart1excelchart"/>
          <p:cNvSpPr>
            <a:spLocks noGrp="1"/>
          </p:cNvSpPr>
          <p:nvPr>
            <p:ph type="chart" sz="quarter" idx="11" hasCustomPrompt="1"/>
          </p:nvPr>
        </p:nvSpPr>
        <p:spPr>
          <a:xfrm>
            <a:off x="76200" y="985838"/>
            <a:ext cx="4495800" cy="35793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100" baseline="0">
                <a:solidFill>
                  <a:srgbClr val="414B56"/>
                </a:solidFill>
              </a:defRPr>
            </a:lvl1pPr>
          </a:lstStyle>
          <a:p>
            <a:r>
              <a:rPr lang="en-US" dirty="0" smtClean="0"/>
              <a:t>Insert Excel Chart</a:t>
            </a:r>
            <a:endParaRPr lang="en-US" dirty="0"/>
          </a:p>
        </p:txBody>
      </p:sp>
      <p:sp>
        <p:nvSpPr>
          <p:cNvPr id="10" name="chart1yaxistitle"/>
          <p:cNvSpPr>
            <a:spLocks noGrp="1"/>
          </p:cNvSpPr>
          <p:nvPr>
            <p:ph type="body" sz="quarter" idx="19" hasCustomPrompt="1"/>
          </p:nvPr>
        </p:nvSpPr>
        <p:spPr>
          <a:xfrm>
            <a:off x="583273" y="946919"/>
            <a:ext cx="3264291" cy="200025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>
              <a:defRPr sz="14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Axis title</a:t>
            </a:r>
            <a:endParaRPr lang="en-US" dirty="0"/>
          </a:p>
        </p:txBody>
      </p:sp>
      <p:sp>
        <p:nvSpPr>
          <p:cNvPr id="11" name="chart1chart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76202" y="571502"/>
            <a:ext cx="3264291" cy="245215"/>
          </a:xfrm>
          <a:prstGeom prst="rect">
            <a:avLst/>
          </a:prstGeom>
        </p:spPr>
        <p:txBody>
          <a:bodyPr lIns="4572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3A6F8F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Chart Title</a:t>
            </a:r>
          </a:p>
        </p:txBody>
      </p:sp>
      <p:sp>
        <p:nvSpPr>
          <p:cNvPr id="12" name="chart2excelchart"/>
          <p:cNvSpPr>
            <a:spLocks noGrp="1"/>
          </p:cNvSpPr>
          <p:nvPr>
            <p:ph type="chart" sz="quarter" idx="26" hasCustomPrompt="1"/>
          </p:nvPr>
        </p:nvSpPr>
        <p:spPr>
          <a:xfrm>
            <a:off x="4575048" y="971550"/>
            <a:ext cx="4492752" cy="36004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100" baseline="0">
                <a:solidFill>
                  <a:srgbClr val="414B56"/>
                </a:solidFill>
              </a:defRPr>
            </a:lvl1pPr>
          </a:lstStyle>
          <a:p>
            <a:r>
              <a:rPr lang="en-US" dirty="0" smtClean="0"/>
              <a:t>Insert Excel Chart</a:t>
            </a:r>
            <a:endParaRPr lang="en-US" dirty="0"/>
          </a:p>
        </p:txBody>
      </p:sp>
      <p:sp>
        <p:nvSpPr>
          <p:cNvPr id="13" name="chart2yaxistitle"/>
          <p:cNvSpPr>
            <a:spLocks noGrp="1"/>
          </p:cNvSpPr>
          <p:nvPr>
            <p:ph type="body" sz="quarter" idx="27" hasCustomPrompt="1"/>
          </p:nvPr>
        </p:nvSpPr>
        <p:spPr>
          <a:xfrm>
            <a:off x="5172518" y="946919"/>
            <a:ext cx="3264291" cy="200025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>
              <a:defRPr sz="14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Axis title</a:t>
            </a:r>
            <a:endParaRPr lang="en-US" dirty="0"/>
          </a:p>
        </p:txBody>
      </p:sp>
      <p:sp>
        <p:nvSpPr>
          <p:cNvPr id="14" name="chart2charttitle"/>
          <p:cNvSpPr>
            <a:spLocks noGrp="1"/>
          </p:cNvSpPr>
          <p:nvPr>
            <p:ph type="body" sz="quarter" idx="28" hasCustomPrompt="1"/>
          </p:nvPr>
        </p:nvSpPr>
        <p:spPr>
          <a:xfrm>
            <a:off x="4579178" y="571502"/>
            <a:ext cx="3264291" cy="245215"/>
          </a:xfrm>
          <a:prstGeom prst="rect">
            <a:avLst/>
          </a:prstGeom>
        </p:spPr>
        <p:txBody>
          <a:bodyPr lIns="4572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3A6F8F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Chart Title</a:t>
            </a:r>
          </a:p>
        </p:txBody>
      </p:sp>
      <p:sp>
        <p:nvSpPr>
          <p:cNvPr id="15" name="chart2lastobservation"/>
          <p:cNvSpPr>
            <a:spLocks noGrp="1"/>
          </p:cNvSpPr>
          <p:nvPr>
            <p:ph type="body" sz="quarter" idx="29" hasCustomPrompt="1"/>
          </p:nvPr>
        </p:nvSpPr>
        <p:spPr>
          <a:xfrm>
            <a:off x="4786311" y="4604118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Last observation</a:t>
            </a:r>
          </a:p>
        </p:txBody>
      </p:sp>
      <p:sp>
        <p:nvSpPr>
          <p:cNvPr id="16" name="chart2source"/>
          <p:cNvSpPr>
            <a:spLocks noGrp="1"/>
          </p:cNvSpPr>
          <p:nvPr>
            <p:ph type="body" sz="quarter" idx="30" hasCustomPrompt="1"/>
          </p:nvPr>
        </p:nvSpPr>
        <p:spPr>
          <a:xfrm>
            <a:off x="4784787" y="4841160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86178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w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3CF8-59E7-44C6-88F7-CC6EEF5857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2C536B"/>
          </a:solidFill>
        </p:spPr>
        <p:txBody>
          <a:bodyPr anchor="ctr"/>
          <a:lstStyle>
            <a:lvl1pPr algn="l">
              <a:defRPr lang="en-US" sz="1650" baseline="0">
                <a:solidFill>
                  <a:schemeClr val="bg1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750"/>
              </a:spcBef>
              <a:buFontTx/>
            </a:pPr>
            <a:r>
              <a:rPr lang="en-US" dirty="0" smtClean="0"/>
              <a:t>Slide title or description</a:t>
            </a:r>
            <a:endParaRPr lang="en-US" dirty="0"/>
          </a:p>
        </p:txBody>
      </p:sp>
      <p:sp>
        <p:nvSpPr>
          <p:cNvPr id="5" name="source"/>
          <p:cNvSpPr>
            <a:spLocks noGrp="1"/>
          </p:cNvSpPr>
          <p:nvPr>
            <p:ph type="body" sz="quarter" idx="16" hasCustomPrompt="1"/>
          </p:nvPr>
        </p:nvSpPr>
        <p:spPr>
          <a:xfrm>
            <a:off x="74675" y="4841160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6" name="note"/>
          <p:cNvSpPr>
            <a:spLocks noGrp="1"/>
          </p:cNvSpPr>
          <p:nvPr>
            <p:ph type="body" sz="quarter" idx="23" hasCustomPrompt="1"/>
          </p:nvPr>
        </p:nvSpPr>
        <p:spPr>
          <a:xfrm>
            <a:off x="4787456" y="4604118"/>
            <a:ext cx="4277296" cy="465642"/>
          </a:xfrm>
          <a:prstGeom prst="rect">
            <a:avLst/>
          </a:prstGeom>
          <a:noFill/>
        </p:spPr>
        <p:txBody>
          <a:bodyPr lIns="0" tIns="27432" rIns="0" bIns="0" anchor="t" anchorCtr="0"/>
          <a:lstStyle>
            <a:lvl1pPr algn="l">
              <a:defRPr sz="11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note</a:t>
            </a:r>
            <a:endParaRPr lang="en-US" dirty="0"/>
          </a:p>
        </p:txBody>
      </p:sp>
      <p:sp>
        <p:nvSpPr>
          <p:cNvPr id="7" name="lastobservation"/>
          <p:cNvSpPr>
            <a:spLocks noGrp="1"/>
          </p:cNvSpPr>
          <p:nvPr>
            <p:ph type="body" sz="quarter" idx="25" hasCustomPrompt="1"/>
          </p:nvPr>
        </p:nvSpPr>
        <p:spPr>
          <a:xfrm>
            <a:off x="76199" y="4604118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Last observation</a:t>
            </a:r>
          </a:p>
        </p:txBody>
      </p:sp>
    </p:spTree>
    <p:extLst>
      <p:ext uri="{BB962C8B-B14F-4D97-AF65-F5344CB8AC3E}">
        <p14:creationId xmlns:p14="http://schemas.microsoft.com/office/powerpoint/2010/main" val="226536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no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3CF8-59E7-44C6-88F7-CC6EEF5857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ource"/>
          <p:cNvSpPr>
            <a:spLocks noGrp="1"/>
          </p:cNvSpPr>
          <p:nvPr>
            <p:ph type="body" sz="quarter" idx="16" hasCustomPrompt="1"/>
          </p:nvPr>
        </p:nvSpPr>
        <p:spPr>
          <a:xfrm>
            <a:off x="74675" y="4841160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6" name="note"/>
          <p:cNvSpPr>
            <a:spLocks noGrp="1"/>
          </p:cNvSpPr>
          <p:nvPr>
            <p:ph type="body" sz="quarter" idx="23" hasCustomPrompt="1"/>
          </p:nvPr>
        </p:nvSpPr>
        <p:spPr>
          <a:xfrm>
            <a:off x="4787456" y="4604118"/>
            <a:ext cx="4277296" cy="465642"/>
          </a:xfrm>
          <a:prstGeom prst="rect">
            <a:avLst/>
          </a:prstGeom>
          <a:noFill/>
        </p:spPr>
        <p:txBody>
          <a:bodyPr lIns="0" tIns="27432" rIns="0" bIns="0" anchor="t" anchorCtr="0"/>
          <a:lstStyle>
            <a:lvl1pPr algn="l">
              <a:defRPr sz="11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note</a:t>
            </a:r>
            <a:endParaRPr lang="en-US" dirty="0"/>
          </a:p>
        </p:txBody>
      </p:sp>
      <p:sp>
        <p:nvSpPr>
          <p:cNvPr id="7" name="lastobservation"/>
          <p:cNvSpPr>
            <a:spLocks noGrp="1"/>
          </p:cNvSpPr>
          <p:nvPr>
            <p:ph type="body" sz="quarter" idx="25" hasCustomPrompt="1"/>
          </p:nvPr>
        </p:nvSpPr>
        <p:spPr>
          <a:xfrm>
            <a:off x="76199" y="4604118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Last observation</a:t>
            </a:r>
          </a:p>
        </p:txBody>
      </p:sp>
    </p:spTree>
    <p:extLst>
      <p:ext uri="{BB962C8B-B14F-4D97-AF65-F5344CB8AC3E}">
        <p14:creationId xmlns:p14="http://schemas.microsoft.com/office/powerpoint/2010/main" val="111380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3CF8-59E7-44C6-88F7-CC6EEF5857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"/>
          <p:cNvSpPr>
            <a:spLocks noGrp="1"/>
          </p:cNvSpPr>
          <p:nvPr>
            <p:ph type="body" sz="quarter" idx="18"/>
          </p:nvPr>
        </p:nvSpPr>
        <p:spPr>
          <a:xfrm>
            <a:off x="76200" y="1423900"/>
            <a:ext cx="8991600" cy="3148099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 typeface="Arial" panose="020B0604020202020204" pitchFamily="34" charset="0"/>
              <a:buNone/>
              <a:defRPr sz="2400">
                <a:solidFill>
                  <a:srgbClr val="414B56"/>
                </a:solidFill>
                <a:latin typeface="+mj-lt"/>
              </a:defRPr>
            </a:lvl1pPr>
            <a:lvl2pPr marL="685800" indent="-342900">
              <a:buClr>
                <a:srgbClr val="414B56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414B56"/>
                </a:solidFill>
                <a:latin typeface="+mj-lt"/>
              </a:defRPr>
            </a:lvl2pPr>
            <a:lvl3pPr marL="1028700" indent="-342900">
              <a:buSzPct val="80000"/>
              <a:buFont typeface="Arial" panose="020B0604020202020204" pitchFamily="34" charset="0"/>
              <a:buChar char="•"/>
              <a:defRPr sz="2000">
                <a:solidFill>
                  <a:srgbClr val="414B56"/>
                </a:solidFill>
                <a:latin typeface="+mj-lt"/>
              </a:defRPr>
            </a:lvl3pPr>
            <a:lvl4pPr marL="1371600" indent="-342900">
              <a:buClr>
                <a:srgbClr val="414B56"/>
              </a:buClr>
              <a:buSzPct val="80000"/>
              <a:buFont typeface="Gill Sans MT" panose="020B0502020104020203" pitchFamily="34" charset="0"/>
              <a:buChar char="–"/>
              <a:defRPr sz="2000">
                <a:solidFill>
                  <a:srgbClr val="414B56"/>
                </a:solidFill>
                <a:latin typeface="+mj-lt"/>
              </a:defRPr>
            </a:lvl4pPr>
            <a:lvl5pPr marL="1714500" indent="-342900">
              <a:buSzPct val="80000"/>
              <a:buFont typeface="Arial" panose="020B0604020202020204" pitchFamily="34" charset="0"/>
              <a:buChar char="•"/>
              <a:defRPr sz="2000">
                <a:solidFill>
                  <a:srgbClr val="414B56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32976" y="1191704"/>
            <a:ext cx="3214224" cy="70093"/>
          </a:xfrm>
          <a:prstGeom prst="rect">
            <a:avLst/>
          </a:prstGeom>
          <a:solidFill>
            <a:srgbClr val="94C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43855" y="1192453"/>
            <a:ext cx="4389120" cy="69343"/>
          </a:xfrm>
          <a:prstGeom prst="rect">
            <a:avLst/>
          </a:prstGeom>
          <a:solidFill>
            <a:srgbClr val="28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821766" y="101537"/>
            <a:ext cx="1161288" cy="1024128"/>
          </a:xfrm>
          <a:prstGeom prst="rect">
            <a:avLst/>
          </a:prstGeom>
          <a:solidFill>
            <a:srgbClr val="2C5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821766" y="1191704"/>
            <a:ext cx="1161288" cy="69343"/>
          </a:xfrm>
          <a:prstGeom prst="rect">
            <a:avLst/>
          </a:prstGeom>
          <a:solidFill>
            <a:srgbClr val="E67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"/>
          <p:cNvSpPr>
            <a:spLocks noGrp="1" noChangeArrowheads="1"/>
          </p:cNvSpPr>
          <p:nvPr>
            <p:ph type="ctrTitle"/>
          </p:nvPr>
        </p:nvSpPr>
        <p:spPr>
          <a:xfrm>
            <a:off x="232246" y="197603"/>
            <a:ext cx="7514954" cy="831997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algn="l">
              <a:defRPr sz="3600" b="0">
                <a:solidFill>
                  <a:srgbClr val="E67A17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1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ote"/>
          <p:cNvSpPr>
            <a:spLocks noGrp="1"/>
          </p:cNvSpPr>
          <p:nvPr>
            <p:ph type="body" sz="quarter" idx="23" hasCustomPrompt="1"/>
          </p:nvPr>
        </p:nvSpPr>
        <p:spPr>
          <a:xfrm>
            <a:off x="4787456" y="4604118"/>
            <a:ext cx="4277296" cy="465642"/>
          </a:xfrm>
          <a:prstGeom prst="rect">
            <a:avLst/>
          </a:prstGeom>
          <a:noFill/>
        </p:spPr>
        <p:txBody>
          <a:bodyPr lIns="0" tIns="27432" rIns="0" bIns="0" anchor="t" anchorCtr="0"/>
          <a:lstStyle>
            <a:lvl1pPr algn="l">
              <a:defRPr sz="11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note</a:t>
            </a:r>
            <a:endParaRPr lang="en-US" dirty="0"/>
          </a:p>
        </p:txBody>
      </p:sp>
      <p:sp>
        <p:nvSpPr>
          <p:cNvPr id="7" name="lastobservation"/>
          <p:cNvSpPr>
            <a:spLocks noGrp="1"/>
          </p:cNvSpPr>
          <p:nvPr>
            <p:ph type="body" sz="quarter" idx="25" hasCustomPrompt="1"/>
          </p:nvPr>
        </p:nvSpPr>
        <p:spPr>
          <a:xfrm>
            <a:off x="76199" y="4604118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Last observation</a:t>
            </a:r>
          </a:p>
        </p:txBody>
      </p:sp>
      <p:sp>
        <p:nvSpPr>
          <p:cNvPr id="5" name="source"/>
          <p:cNvSpPr>
            <a:spLocks noGrp="1"/>
          </p:cNvSpPr>
          <p:nvPr>
            <p:ph type="body" sz="quarter" idx="16" hasCustomPrompt="1"/>
          </p:nvPr>
        </p:nvSpPr>
        <p:spPr>
          <a:xfrm>
            <a:off x="74675" y="4841160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3" name="slide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3CF8-59E7-44C6-88F7-CC6EEF5857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2C536B"/>
          </a:solidFill>
        </p:spPr>
        <p:txBody>
          <a:bodyPr anchor="ctr"/>
          <a:lstStyle>
            <a:lvl1pPr algn="l">
              <a:defRPr lang="en-US" sz="1650" baseline="0">
                <a:solidFill>
                  <a:schemeClr val="bg1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750"/>
              </a:spcBef>
              <a:buFontTx/>
            </a:pPr>
            <a:r>
              <a:rPr lang="en-US" dirty="0" smtClean="0"/>
              <a:t>Slide title or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7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3CF8-59E7-44C6-88F7-CC6EEF5857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2C536B"/>
          </a:solidFill>
        </p:spPr>
        <p:txBody>
          <a:bodyPr anchor="ctr"/>
          <a:lstStyle>
            <a:lvl1pPr algn="l">
              <a:defRPr lang="en-US" sz="1650" baseline="0">
                <a:solidFill>
                  <a:schemeClr val="bg1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750"/>
              </a:spcBef>
              <a:buFontTx/>
            </a:pPr>
            <a:r>
              <a:rPr lang="en-US" dirty="0" smtClean="0"/>
              <a:t>Slide title or description</a:t>
            </a:r>
            <a:endParaRPr lang="en-US" dirty="0"/>
          </a:p>
        </p:txBody>
      </p:sp>
      <p:sp>
        <p:nvSpPr>
          <p:cNvPr id="5" name="source"/>
          <p:cNvSpPr>
            <a:spLocks noGrp="1"/>
          </p:cNvSpPr>
          <p:nvPr>
            <p:ph type="body" sz="quarter" idx="16" hasCustomPrompt="1"/>
          </p:nvPr>
        </p:nvSpPr>
        <p:spPr>
          <a:xfrm>
            <a:off x="74675" y="4841160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6" name="note"/>
          <p:cNvSpPr>
            <a:spLocks noGrp="1"/>
          </p:cNvSpPr>
          <p:nvPr>
            <p:ph type="body" sz="quarter" idx="23" hasCustomPrompt="1"/>
          </p:nvPr>
        </p:nvSpPr>
        <p:spPr>
          <a:xfrm>
            <a:off x="4787456" y="4604118"/>
            <a:ext cx="4277296" cy="465642"/>
          </a:xfrm>
          <a:prstGeom prst="rect">
            <a:avLst/>
          </a:prstGeom>
          <a:noFill/>
        </p:spPr>
        <p:txBody>
          <a:bodyPr lIns="0" tIns="27432" rIns="0" bIns="0" anchor="t" anchorCtr="0"/>
          <a:lstStyle>
            <a:lvl1pPr algn="l">
              <a:defRPr sz="11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note</a:t>
            </a:r>
            <a:endParaRPr lang="en-US" dirty="0"/>
          </a:p>
        </p:txBody>
      </p:sp>
      <p:sp>
        <p:nvSpPr>
          <p:cNvPr id="9" name="lastobservation"/>
          <p:cNvSpPr>
            <a:spLocks noGrp="1"/>
          </p:cNvSpPr>
          <p:nvPr>
            <p:ph type="body" sz="quarter" idx="25" hasCustomPrompt="1"/>
          </p:nvPr>
        </p:nvSpPr>
        <p:spPr>
          <a:xfrm>
            <a:off x="76199" y="4604118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Last observation</a:t>
            </a:r>
          </a:p>
        </p:txBody>
      </p:sp>
      <p:sp>
        <p:nvSpPr>
          <p:cNvPr id="10" name="graphimag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14350"/>
            <a:ext cx="9144000" cy="4057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00">
                <a:solidFill>
                  <a:srgbClr val="414B56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Insert Chart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1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ce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3CF8-59E7-44C6-88F7-CC6EEF5857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2C536B"/>
          </a:solidFill>
        </p:spPr>
        <p:txBody>
          <a:bodyPr anchor="ctr"/>
          <a:lstStyle>
            <a:lvl1pPr algn="l">
              <a:defRPr lang="en-US" sz="1650" baseline="0">
                <a:solidFill>
                  <a:schemeClr val="bg1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750"/>
              </a:spcBef>
              <a:buFontTx/>
            </a:pPr>
            <a:r>
              <a:rPr lang="en-US" dirty="0" smtClean="0"/>
              <a:t>Slide title or description</a:t>
            </a:r>
            <a:endParaRPr lang="en-US" dirty="0"/>
          </a:p>
        </p:txBody>
      </p:sp>
      <p:sp>
        <p:nvSpPr>
          <p:cNvPr id="5" name="source"/>
          <p:cNvSpPr>
            <a:spLocks noGrp="1"/>
          </p:cNvSpPr>
          <p:nvPr>
            <p:ph type="body" sz="quarter" idx="16" hasCustomPrompt="1"/>
          </p:nvPr>
        </p:nvSpPr>
        <p:spPr>
          <a:xfrm>
            <a:off x="74675" y="4841160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6" name="note"/>
          <p:cNvSpPr>
            <a:spLocks noGrp="1"/>
          </p:cNvSpPr>
          <p:nvPr>
            <p:ph type="body" sz="quarter" idx="23" hasCustomPrompt="1"/>
          </p:nvPr>
        </p:nvSpPr>
        <p:spPr>
          <a:xfrm>
            <a:off x="4787456" y="4604118"/>
            <a:ext cx="4277296" cy="465642"/>
          </a:xfrm>
          <a:prstGeom prst="rect">
            <a:avLst/>
          </a:prstGeom>
          <a:noFill/>
        </p:spPr>
        <p:txBody>
          <a:bodyPr lIns="0" tIns="27432" rIns="0" bIns="0" anchor="t" anchorCtr="0"/>
          <a:lstStyle>
            <a:lvl1pPr algn="l">
              <a:defRPr sz="11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note</a:t>
            </a:r>
            <a:endParaRPr lang="en-US" dirty="0"/>
          </a:p>
        </p:txBody>
      </p:sp>
      <p:sp>
        <p:nvSpPr>
          <p:cNvPr id="7" name="lastobservation"/>
          <p:cNvSpPr>
            <a:spLocks noGrp="1"/>
          </p:cNvSpPr>
          <p:nvPr>
            <p:ph type="body" sz="quarter" idx="25" hasCustomPrompt="1"/>
          </p:nvPr>
        </p:nvSpPr>
        <p:spPr>
          <a:xfrm>
            <a:off x="76199" y="4604118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Last observation</a:t>
            </a:r>
          </a:p>
        </p:txBody>
      </p:sp>
      <p:sp>
        <p:nvSpPr>
          <p:cNvPr id="8" name="excelchart"/>
          <p:cNvSpPr>
            <a:spLocks noGrp="1"/>
          </p:cNvSpPr>
          <p:nvPr>
            <p:ph type="chart" sz="quarter" idx="11" hasCustomPrompt="1"/>
          </p:nvPr>
        </p:nvSpPr>
        <p:spPr>
          <a:xfrm>
            <a:off x="76200" y="1166289"/>
            <a:ext cx="8988552" cy="339891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100" baseline="0">
                <a:solidFill>
                  <a:srgbClr val="414B56"/>
                </a:solidFill>
              </a:defRPr>
            </a:lvl1pPr>
          </a:lstStyle>
          <a:p>
            <a:r>
              <a:rPr lang="en-US" dirty="0" smtClean="0"/>
              <a:t>Insert Excel Chart</a:t>
            </a:r>
            <a:endParaRPr lang="en-US" dirty="0"/>
          </a:p>
        </p:txBody>
      </p:sp>
      <p:sp>
        <p:nvSpPr>
          <p:cNvPr id="9" name="yaxistitle"/>
          <p:cNvSpPr>
            <a:spLocks noGrp="1"/>
          </p:cNvSpPr>
          <p:nvPr>
            <p:ph type="body" sz="quarter" idx="19" hasCustomPrompt="1"/>
          </p:nvPr>
        </p:nvSpPr>
        <p:spPr>
          <a:xfrm>
            <a:off x="583273" y="1122313"/>
            <a:ext cx="3264291" cy="200025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>
              <a:defRPr sz="14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Axis title</a:t>
            </a:r>
            <a:endParaRPr lang="en-US" dirty="0"/>
          </a:p>
        </p:txBody>
      </p:sp>
      <p:sp>
        <p:nvSpPr>
          <p:cNvPr id="10" name="chart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76202" y="571502"/>
            <a:ext cx="3264291" cy="245215"/>
          </a:xfrm>
          <a:prstGeom prst="rect">
            <a:avLst/>
          </a:prstGeom>
        </p:spPr>
        <p:txBody>
          <a:bodyPr lIns="4572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3A6F8F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Chart Title</a:t>
            </a:r>
          </a:p>
        </p:txBody>
      </p:sp>
      <p:sp>
        <p:nvSpPr>
          <p:cNvPr id="11" name="chart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" y="861636"/>
            <a:ext cx="2887663" cy="188357"/>
          </a:xfrm>
          <a:prstGeom prst="rect">
            <a:avLst/>
          </a:prstGeom>
        </p:spPr>
        <p:txBody>
          <a:bodyPr wrap="none" lIns="45720" tIns="0" rIns="0" bIns="0"/>
          <a:lstStyle>
            <a:lvl1pPr algn="l">
              <a:defRPr sz="140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Chart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9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c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3CF8-59E7-44C6-88F7-CC6EEF5857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2C536B"/>
          </a:solidFill>
        </p:spPr>
        <p:txBody>
          <a:bodyPr anchor="ctr"/>
          <a:lstStyle>
            <a:lvl1pPr algn="l">
              <a:defRPr lang="en-US" sz="1650" baseline="0">
                <a:solidFill>
                  <a:schemeClr val="bg1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750"/>
              </a:spcBef>
              <a:buFontTx/>
            </a:pPr>
            <a:r>
              <a:rPr lang="en-US" dirty="0" smtClean="0"/>
              <a:t>Slide title or description</a:t>
            </a:r>
            <a:endParaRPr lang="en-US" dirty="0"/>
          </a:p>
        </p:txBody>
      </p:sp>
      <p:sp>
        <p:nvSpPr>
          <p:cNvPr id="5" name="source"/>
          <p:cNvSpPr>
            <a:spLocks noGrp="1"/>
          </p:cNvSpPr>
          <p:nvPr>
            <p:ph type="body" sz="quarter" idx="16" hasCustomPrompt="1"/>
          </p:nvPr>
        </p:nvSpPr>
        <p:spPr>
          <a:xfrm>
            <a:off x="74675" y="4841160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6" name="note"/>
          <p:cNvSpPr>
            <a:spLocks noGrp="1"/>
          </p:cNvSpPr>
          <p:nvPr>
            <p:ph type="body" sz="quarter" idx="23" hasCustomPrompt="1"/>
          </p:nvPr>
        </p:nvSpPr>
        <p:spPr>
          <a:xfrm>
            <a:off x="4787456" y="4604118"/>
            <a:ext cx="4277296" cy="465642"/>
          </a:xfrm>
          <a:prstGeom prst="rect">
            <a:avLst/>
          </a:prstGeom>
          <a:noFill/>
        </p:spPr>
        <p:txBody>
          <a:bodyPr lIns="0" tIns="27432" rIns="0" bIns="0" anchor="t" anchorCtr="0"/>
          <a:lstStyle>
            <a:lvl1pPr algn="l">
              <a:defRPr sz="11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note</a:t>
            </a:r>
            <a:endParaRPr lang="en-US" dirty="0"/>
          </a:p>
        </p:txBody>
      </p:sp>
      <p:sp>
        <p:nvSpPr>
          <p:cNvPr id="7" name="lastobservation"/>
          <p:cNvSpPr>
            <a:spLocks noGrp="1"/>
          </p:cNvSpPr>
          <p:nvPr>
            <p:ph type="body" sz="quarter" idx="25" hasCustomPrompt="1"/>
          </p:nvPr>
        </p:nvSpPr>
        <p:spPr>
          <a:xfrm>
            <a:off x="76199" y="4604118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Last observation</a:t>
            </a:r>
          </a:p>
        </p:txBody>
      </p:sp>
      <p:sp>
        <p:nvSpPr>
          <p:cNvPr id="8" name="excelchart"/>
          <p:cNvSpPr>
            <a:spLocks noGrp="1"/>
          </p:cNvSpPr>
          <p:nvPr>
            <p:ph type="chart" sz="quarter" idx="11" hasCustomPrompt="1"/>
          </p:nvPr>
        </p:nvSpPr>
        <p:spPr>
          <a:xfrm>
            <a:off x="76200" y="1166289"/>
            <a:ext cx="8988552" cy="339891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100" baseline="0">
                <a:solidFill>
                  <a:srgbClr val="414B56"/>
                </a:solidFill>
              </a:defRPr>
            </a:lvl1pPr>
          </a:lstStyle>
          <a:p>
            <a:r>
              <a:rPr lang="en-US" dirty="0" smtClean="0"/>
              <a:t>Insert Excel Chart</a:t>
            </a:r>
            <a:endParaRPr lang="en-US" dirty="0"/>
          </a:p>
        </p:txBody>
      </p:sp>
      <p:sp>
        <p:nvSpPr>
          <p:cNvPr id="9" name="yaxistitle"/>
          <p:cNvSpPr>
            <a:spLocks noGrp="1"/>
          </p:cNvSpPr>
          <p:nvPr>
            <p:ph type="body" sz="quarter" idx="19" hasCustomPrompt="1"/>
          </p:nvPr>
        </p:nvSpPr>
        <p:spPr>
          <a:xfrm>
            <a:off x="583273" y="1122313"/>
            <a:ext cx="3264291" cy="200025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>
              <a:defRPr sz="14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Axis title</a:t>
            </a:r>
            <a:endParaRPr lang="en-US" dirty="0"/>
          </a:p>
        </p:txBody>
      </p:sp>
      <p:sp>
        <p:nvSpPr>
          <p:cNvPr id="10" name="chart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76202" y="571502"/>
            <a:ext cx="3264291" cy="245215"/>
          </a:xfrm>
          <a:prstGeom prst="rect">
            <a:avLst/>
          </a:prstGeom>
        </p:spPr>
        <p:txBody>
          <a:bodyPr lIns="4572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3A6F8F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Chart Title</a:t>
            </a:r>
          </a:p>
        </p:txBody>
      </p:sp>
      <p:sp>
        <p:nvSpPr>
          <p:cNvPr id="11" name="chart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" y="861636"/>
            <a:ext cx="2887663" cy="188357"/>
          </a:xfrm>
          <a:prstGeom prst="rect">
            <a:avLst/>
          </a:prstGeom>
        </p:spPr>
        <p:txBody>
          <a:bodyPr wrap="none" lIns="45720" tIns="0" rIns="0" bIns="0"/>
          <a:lstStyle>
            <a:lvl1pPr algn="l">
              <a:defRPr sz="140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Chart subtitle</a:t>
            </a:r>
            <a:endParaRPr lang="en-US" dirty="0"/>
          </a:p>
        </p:txBody>
      </p:sp>
      <p:sp>
        <p:nvSpPr>
          <p:cNvPr id="12" name="yaxis2title"/>
          <p:cNvSpPr>
            <a:spLocks noGrp="1"/>
          </p:cNvSpPr>
          <p:nvPr>
            <p:ph type="body" sz="quarter" idx="22" hasCustomPrompt="1"/>
          </p:nvPr>
        </p:nvSpPr>
        <p:spPr>
          <a:xfrm>
            <a:off x="5293958" y="1118191"/>
            <a:ext cx="3264291" cy="20002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14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Second axis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4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cel1_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3CF8-59E7-44C6-88F7-CC6EEF5857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2C536B"/>
          </a:solidFill>
        </p:spPr>
        <p:txBody>
          <a:bodyPr anchor="ctr"/>
          <a:lstStyle>
            <a:lvl1pPr algn="l">
              <a:defRPr lang="en-US" sz="1650" baseline="0">
                <a:solidFill>
                  <a:schemeClr val="bg1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750"/>
              </a:spcBef>
              <a:buFontTx/>
            </a:pPr>
            <a:r>
              <a:rPr lang="en-US" dirty="0" smtClean="0"/>
              <a:t>Slide title or description</a:t>
            </a:r>
            <a:endParaRPr lang="en-US" dirty="0"/>
          </a:p>
        </p:txBody>
      </p:sp>
      <p:sp>
        <p:nvSpPr>
          <p:cNvPr id="5" name="source"/>
          <p:cNvSpPr>
            <a:spLocks noGrp="1"/>
          </p:cNvSpPr>
          <p:nvPr>
            <p:ph type="body" sz="quarter" idx="16" hasCustomPrompt="1"/>
          </p:nvPr>
        </p:nvSpPr>
        <p:spPr>
          <a:xfrm>
            <a:off x="74675" y="4841160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6" name="note"/>
          <p:cNvSpPr>
            <a:spLocks noGrp="1"/>
          </p:cNvSpPr>
          <p:nvPr>
            <p:ph type="body" sz="quarter" idx="23" hasCustomPrompt="1"/>
          </p:nvPr>
        </p:nvSpPr>
        <p:spPr>
          <a:xfrm>
            <a:off x="4787456" y="4604118"/>
            <a:ext cx="4277296" cy="465642"/>
          </a:xfrm>
          <a:prstGeom prst="rect">
            <a:avLst/>
          </a:prstGeom>
          <a:noFill/>
        </p:spPr>
        <p:txBody>
          <a:bodyPr lIns="0" tIns="27432" rIns="0" bIns="0" anchor="t" anchorCtr="0"/>
          <a:lstStyle>
            <a:lvl1pPr algn="l">
              <a:defRPr sz="11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note</a:t>
            </a:r>
            <a:endParaRPr lang="en-US" dirty="0"/>
          </a:p>
        </p:txBody>
      </p:sp>
      <p:sp>
        <p:nvSpPr>
          <p:cNvPr id="7" name="lastobservation"/>
          <p:cNvSpPr>
            <a:spLocks noGrp="1"/>
          </p:cNvSpPr>
          <p:nvPr>
            <p:ph type="body" sz="quarter" idx="25" hasCustomPrompt="1"/>
          </p:nvPr>
        </p:nvSpPr>
        <p:spPr>
          <a:xfrm>
            <a:off x="76199" y="4604118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Last observation</a:t>
            </a:r>
          </a:p>
        </p:txBody>
      </p:sp>
      <p:sp>
        <p:nvSpPr>
          <p:cNvPr id="8" name="excelchart"/>
          <p:cNvSpPr>
            <a:spLocks noGrp="1"/>
          </p:cNvSpPr>
          <p:nvPr>
            <p:ph type="chart" sz="quarter" idx="11" hasCustomPrompt="1"/>
          </p:nvPr>
        </p:nvSpPr>
        <p:spPr>
          <a:xfrm>
            <a:off x="76200" y="985838"/>
            <a:ext cx="8988552" cy="35793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100" baseline="0">
                <a:solidFill>
                  <a:srgbClr val="414B56"/>
                </a:solidFill>
              </a:defRPr>
            </a:lvl1pPr>
          </a:lstStyle>
          <a:p>
            <a:r>
              <a:rPr lang="en-US" dirty="0" smtClean="0"/>
              <a:t>Insert Excel Chart</a:t>
            </a:r>
            <a:endParaRPr lang="en-US" dirty="0"/>
          </a:p>
        </p:txBody>
      </p:sp>
      <p:sp>
        <p:nvSpPr>
          <p:cNvPr id="9" name="yaxistitle"/>
          <p:cNvSpPr>
            <a:spLocks noGrp="1"/>
          </p:cNvSpPr>
          <p:nvPr>
            <p:ph type="body" sz="quarter" idx="19" hasCustomPrompt="1"/>
          </p:nvPr>
        </p:nvSpPr>
        <p:spPr>
          <a:xfrm>
            <a:off x="583273" y="946919"/>
            <a:ext cx="3264291" cy="200025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>
              <a:defRPr sz="14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Axis title</a:t>
            </a:r>
            <a:endParaRPr lang="en-US" dirty="0"/>
          </a:p>
        </p:txBody>
      </p:sp>
      <p:sp>
        <p:nvSpPr>
          <p:cNvPr id="10" name="chart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76202" y="571502"/>
            <a:ext cx="3264291" cy="245215"/>
          </a:xfrm>
          <a:prstGeom prst="rect">
            <a:avLst/>
          </a:prstGeom>
        </p:spPr>
        <p:txBody>
          <a:bodyPr lIns="4572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3A6F8F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17878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cel2_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3CF8-59E7-44C6-88F7-CC6EEF5857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2C536B"/>
          </a:solidFill>
        </p:spPr>
        <p:txBody>
          <a:bodyPr anchor="ctr"/>
          <a:lstStyle>
            <a:lvl1pPr algn="l">
              <a:defRPr lang="en-US" sz="1650" baseline="0">
                <a:solidFill>
                  <a:schemeClr val="bg1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750"/>
              </a:spcBef>
              <a:buFontTx/>
            </a:pPr>
            <a:r>
              <a:rPr lang="en-US" dirty="0" smtClean="0"/>
              <a:t>Slide title or description</a:t>
            </a:r>
            <a:endParaRPr lang="en-US" dirty="0"/>
          </a:p>
        </p:txBody>
      </p:sp>
      <p:sp>
        <p:nvSpPr>
          <p:cNvPr id="5" name="source"/>
          <p:cNvSpPr>
            <a:spLocks noGrp="1"/>
          </p:cNvSpPr>
          <p:nvPr>
            <p:ph type="body" sz="quarter" idx="16" hasCustomPrompt="1"/>
          </p:nvPr>
        </p:nvSpPr>
        <p:spPr>
          <a:xfrm>
            <a:off x="74675" y="4841160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6" name="note"/>
          <p:cNvSpPr>
            <a:spLocks noGrp="1"/>
          </p:cNvSpPr>
          <p:nvPr>
            <p:ph type="body" sz="quarter" idx="23" hasCustomPrompt="1"/>
          </p:nvPr>
        </p:nvSpPr>
        <p:spPr>
          <a:xfrm>
            <a:off x="4787456" y="4604118"/>
            <a:ext cx="4277296" cy="465642"/>
          </a:xfrm>
          <a:prstGeom prst="rect">
            <a:avLst/>
          </a:prstGeom>
          <a:noFill/>
        </p:spPr>
        <p:txBody>
          <a:bodyPr lIns="0" tIns="27432" rIns="0" bIns="0" anchor="t" anchorCtr="0"/>
          <a:lstStyle>
            <a:lvl1pPr algn="l">
              <a:defRPr sz="11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note</a:t>
            </a:r>
            <a:endParaRPr lang="en-US" dirty="0"/>
          </a:p>
        </p:txBody>
      </p:sp>
      <p:sp>
        <p:nvSpPr>
          <p:cNvPr id="7" name="lastobservation"/>
          <p:cNvSpPr>
            <a:spLocks noGrp="1"/>
          </p:cNvSpPr>
          <p:nvPr>
            <p:ph type="body" sz="quarter" idx="25" hasCustomPrompt="1"/>
          </p:nvPr>
        </p:nvSpPr>
        <p:spPr>
          <a:xfrm>
            <a:off x="76199" y="4604118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Last observation</a:t>
            </a:r>
          </a:p>
        </p:txBody>
      </p:sp>
      <p:sp>
        <p:nvSpPr>
          <p:cNvPr id="8" name="excelchart"/>
          <p:cNvSpPr>
            <a:spLocks noGrp="1"/>
          </p:cNvSpPr>
          <p:nvPr>
            <p:ph type="chart" sz="quarter" idx="11" hasCustomPrompt="1"/>
          </p:nvPr>
        </p:nvSpPr>
        <p:spPr>
          <a:xfrm>
            <a:off x="76200" y="985838"/>
            <a:ext cx="8988552" cy="35793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100" baseline="0">
                <a:solidFill>
                  <a:srgbClr val="414B56"/>
                </a:solidFill>
              </a:defRPr>
            </a:lvl1pPr>
          </a:lstStyle>
          <a:p>
            <a:r>
              <a:rPr lang="en-US" dirty="0" smtClean="0"/>
              <a:t>Insert Excel Chart</a:t>
            </a:r>
            <a:endParaRPr lang="en-US" dirty="0"/>
          </a:p>
        </p:txBody>
      </p:sp>
      <p:sp>
        <p:nvSpPr>
          <p:cNvPr id="9" name="yaxistitle"/>
          <p:cNvSpPr>
            <a:spLocks noGrp="1"/>
          </p:cNvSpPr>
          <p:nvPr>
            <p:ph type="body" sz="quarter" idx="19" hasCustomPrompt="1"/>
          </p:nvPr>
        </p:nvSpPr>
        <p:spPr>
          <a:xfrm>
            <a:off x="583273" y="946919"/>
            <a:ext cx="3264291" cy="200025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>
              <a:defRPr sz="14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Axis title</a:t>
            </a:r>
            <a:endParaRPr lang="en-US" dirty="0"/>
          </a:p>
        </p:txBody>
      </p:sp>
      <p:sp>
        <p:nvSpPr>
          <p:cNvPr id="10" name="chart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76202" y="571502"/>
            <a:ext cx="3264291" cy="245215"/>
          </a:xfrm>
          <a:prstGeom prst="rect">
            <a:avLst/>
          </a:prstGeom>
        </p:spPr>
        <p:txBody>
          <a:bodyPr lIns="4572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3A6F8F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Chart Title</a:t>
            </a:r>
          </a:p>
        </p:txBody>
      </p:sp>
      <p:sp>
        <p:nvSpPr>
          <p:cNvPr id="11" name="yaxis2title"/>
          <p:cNvSpPr>
            <a:spLocks noGrp="1"/>
          </p:cNvSpPr>
          <p:nvPr>
            <p:ph type="body" sz="quarter" idx="22" hasCustomPrompt="1"/>
          </p:nvPr>
        </p:nvSpPr>
        <p:spPr>
          <a:xfrm>
            <a:off x="5293958" y="961414"/>
            <a:ext cx="3264291" cy="20002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14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Second axis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0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3CF8-59E7-44C6-88F7-CC6EEF5857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2C536B"/>
          </a:solidFill>
        </p:spPr>
        <p:txBody>
          <a:bodyPr anchor="ctr"/>
          <a:lstStyle>
            <a:lvl1pPr algn="l">
              <a:defRPr lang="en-US" sz="1650" baseline="0">
                <a:solidFill>
                  <a:schemeClr val="bg1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750"/>
              </a:spcBef>
              <a:buFontTx/>
            </a:pPr>
            <a:r>
              <a:rPr lang="en-US" dirty="0" smtClean="0"/>
              <a:t>Slide title or description</a:t>
            </a:r>
            <a:endParaRPr lang="en-US" dirty="0"/>
          </a:p>
        </p:txBody>
      </p:sp>
      <p:sp>
        <p:nvSpPr>
          <p:cNvPr id="5" name="source"/>
          <p:cNvSpPr>
            <a:spLocks noGrp="1"/>
          </p:cNvSpPr>
          <p:nvPr>
            <p:ph type="body" sz="quarter" idx="16" hasCustomPrompt="1"/>
          </p:nvPr>
        </p:nvSpPr>
        <p:spPr>
          <a:xfrm>
            <a:off x="74675" y="4841160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6" name="note"/>
          <p:cNvSpPr>
            <a:spLocks noGrp="1"/>
          </p:cNvSpPr>
          <p:nvPr>
            <p:ph type="body" sz="quarter" idx="23" hasCustomPrompt="1"/>
          </p:nvPr>
        </p:nvSpPr>
        <p:spPr>
          <a:xfrm>
            <a:off x="4787456" y="4604118"/>
            <a:ext cx="4277296" cy="465642"/>
          </a:xfrm>
          <a:prstGeom prst="rect">
            <a:avLst/>
          </a:prstGeom>
          <a:noFill/>
        </p:spPr>
        <p:txBody>
          <a:bodyPr lIns="0" tIns="27432" rIns="0" bIns="0" anchor="t" anchorCtr="0"/>
          <a:lstStyle>
            <a:lvl1pPr algn="l">
              <a:defRPr sz="1100">
                <a:solidFill>
                  <a:srgbClr val="414B5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note</a:t>
            </a:r>
            <a:endParaRPr lang="en-US" dirty="0"/>
          </a:p>
        </p:txBody>
      </p:sp>
      <p:sp>
        <p:nvSpPr>
          <p:cNvPr id="7" name="lastobservation"/>
          <p:cNvSpPr>
            <a:spLocks noGrp="1"/>
          </p:cNvSpPr>
          <p:nvPr>
            <p:ph type="body" sz="quarter" idx="25" hasCustomPrompt="1"/>
          </p:nvPr>
        </p:nvSpPr>
        <p:spPr>
          <a:xfrm>
            <a:off x="76199" y="4604118"/>
            <a:ext cx="4281489" cy="228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US" sz="1050" dirty="0" smtClean="0">
                <a:solidFill>
                  <a:srgbClr val="414B56"/>
                </a:solidFill>
              </a:defRPr>
            </a:lvl1pPr>
          </a:lstStyle>
          <a:p>
            <a:pPr lvl="0"/>
            <a:r>
              <a:rPr lang="en-US" dirty="0" smtClean="0"/>
              <a:t>Last observation</a:t>
            </a:r>
          </a:p>
        </p:txBody>
      </p:sp>
      <p:sp>
        <p:nvSpPr>
          <p:cNvPr id="8" name="textbox"/>
          <p:cNvSpPr>
            <a:spLocks noGrp="1"/>
          </p:cNvSpPr>
          <p:nvPr>
            <p:ph type="body" sz="quarter" idx="18"/>
          </p:nvPr>
        </p:nvSpPr>
        <p:spPr>
          <a:xfrm>
            <a:off x="76200" y="576208"/>
            <a:ext cx="8991600" cy="3995792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 typeface="Arial" panose="020B0604020202020204" pitchFamily="34" charset="0"/>
              <a:buNone/>
              <a:defRPr sz="2400">
                <a:solidFill>
                  <a:srgbClr val="414B56"/>
                </a:solidFill>
                <a:latin typeface="+mj-lt"/>
              </a:defRPr>
            </a:lvl1pPr>
            <a:lvl2pPr marL="685800" indent="-342900">
              <a:buClr>
                <a:srgbClr val="414B56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414B56"/>
                </a:solidFill>
                <a:latin typeface="+mj-lt"/>
              </a:defRPr>
            </a:lvl2pPr>
            <a:lvl3pPr marL="1028700" indent="-342900">
              <a:buSzPct val="80000"/>
              <a:buFont typeface="Arial" panose="020B0604020202020204" pitchFamily="34" charset="0"/>
              <a:buChar char="•"/>
              <a:defRPr sz="2000">
                <a:solidFill>
                  <a:srgbClr val="414B56"/>
                </a:solidFill>
                <a:latin typeface="+mj-lt"/>
              </a:defRPr>
            </a:lvl3pPr>
            <a:lvl4pPr marL="1371600" indent="-342900">
              <a:buClr>
                <a:srgbClr val="414B56"/>
              </a:buClr>
              <a:buSzPct val="80000"/>
              <a:buFont typeface="Gill Sans MT" panose="020B0502020104020203" pitchFamily="34" charset="0"/>
              <a:buChar char="–"/>
              <a:defRPr sz="2000">
                <a:solidFill>
                  <a:srgbClr val="414B56"/>
                </a:solidFill>
                <a:latin typeface="+mj-lt"/>
              </a:defRPr>
            </a:lvl4pPr>
            <a:lvl5pPr marL="1714500" indent="-342900">
              <a:buSzPct val="80000"/>
              <a:buFont typeface="Arial" panose="020B0604020202020204" pitchFamily="34" charset="0"/>
              <a:buChar char="•"/>
              <a:defRPr sz="2000">
                <a:solidFill>
                  <a:srgbClr val="414B56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1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baseline"/>
          <p:cNvCxnSpPr/>
          <p:nvPr userDrawn="1"/>
        </p:nvCxnSpPr>
        <p:spPr>
          <a:xfrm>
            <a:off x="0" y="5126355"/>
            <a:ext cx="9144000" cy="0"/>
          </a:xfrm>
          <a:prstGeom prst="line">
            <a:avLst/>
          </a:prstGeom>
          <a:ln w="57150">
            <a:solidFill>
              <a:srgbClr val="2C53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number"/>
          <p:cNvSpPr>
            <a:spLocks noGrp="1"/>
          </p:cNvSpPr>
          <p:nvPr>
            <p:ph type="sldNum" sz="quarter" idx="4"/>
          </p:nvPr>
        </p:nvSpPr>
        <p:spPr>
          <a:xfrm>
            <a:off x="4414657" y="4718130"/>
            <a:ext cx="314687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rgbClr val="414B56"/>
                </a:solidFill>
              </a:defRPr>
            </a:lvl1pPr>
          </a:lstStyle>
          <a:p>
            <a:fld id="{16DB3CF8-59E7-44C6-88F7-CC6EEF5857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2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6" r:id="rId2"/>
    <p:sldLayoutId id="2147483729" r:id="rId3"/>
    <p:sldLayoutId id="2147483733" r:id="rId4"/>
    <p:sldLayoutId id="2147483731" r:id="rId5"/>
    <p:sldLayoutId id="2147483736" r:id="rId6"/>
    <p:sldLayoutId id="2147483730" r:id="rId7"/>
    <p:sldLayoutId id="2147483737" r:id="rId8"/>
    <p:sldLayoutId id="2147483740" r:id="rId9"/>
    <p:sldLayoutId id="2147483744" r:id="rId10"/>
    <p:sldLayoutId id="2147483741" r:id="rId11"/>
    <p:sldLayoutId id="2147483743" r:id="rId12"/>
    <p:sldLayoutId id="2147483742" r:id="rId13"/>
    <p:sldLayoutId id="2147483739" r:id="rId14"/>
    <p:sldLayoutId id="214748373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5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975" kern="1200" baseline="0">
          <a:solidFill>
            <a:srgbClr val="3A6F8F"/>
          </a:solidFill>
          <a:latin typeface="Gill Sans MT" panose="020B0502020104020203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12" userDrawn="1">
          <p15:clr>
            <a:srgbClr val="5ACBF0"/>
          </p15:clr>
        </p15:guide>
        <p15:guide id="2" pos="2880" userDrawn="1">
          <p15:clr>
            <a:srgbClr val="F26B43"/>
          </p15:clr>
        </p15:guide>
        <p15:guide id="4" orient="horz" pos="2988" userDrawn="1">
          <p15:clr>
            <a:srgbClr val="FBAE40"/>
          </p15:clr>
        </p15:guide>
        <p15:guide id="5" orient="horz" pos="324" userDrawn="1">
          <p15:clr>
            <a:srgbClr val="F26B43"/>
          </p15:clr>
        </p15:guide>
        <p15:guide id="6" orient="horz" pos="2880" userDrawn="1">
          <p15:clr>
            <a:srgbClr val="547EBF"/>
          </p15:clr>
        </p15:guide>
        <p15:guide id="8" pos="48" userDrawn="1">
          <p15:clr>
            <a:srgbClr val="9FCC3B"/>
          </p15:clr>
        </p15:guide>
        <p15:guide id="9" pos="5712" userDrawn="1">
          <p15:clr>
            <a:srgbClr val="9FCC3B"/>
          </p15:clr>
        </p15:guide>
        <p15:guide id="10" orient="horz" pos="360" userDrawn="1">
          <p15:clr>
            <a:srgbClr val="547EBF"/>
          </p15:clr>
        </p15:guide>
        <p15:guide id="11" orient="horz" pos="732" userDrawn="1">
          <p15:clr>
            <a:srgbClr val="547EBF"/>
          </p15:clr>
        </p15:guide>
        <p15:guide id="12" orient="horz" pos="540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landfed.org/en/newsroom-and-events/publications/cfed-district-data-briefs/cfddb-20200408-getting-to-accuracy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clevelandfed.org/newsroom-and-events/publications/cfed-district-data-briefs/cfddb-20200416-a-speeding-rate-starts-to-slo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2400" y="3259041"/>
            <a:ext cx="5242560" cy="1314450"/>
          </a:xfrm>
        </p:spPr>
        <p:txBody>
          <a:bodyPr/>
          <a:lstStyle/>
          <a:p>
            <a:r>
              <a:rPr lang="en-US" dirty="0" smtClean="0"/>
              <a:t>Joel Elvery</a:t>
            </a:r>
          </a:p>
          <a:p>
            <a:endParaRPr lang="en-US" dirty="0"/>
          </a:p>
          <a:p>
            <a:r>
              <a:rPr lang="en-US" sz="1400" dirty="0" smtClean="0"/>
              <a:t>Updated </a:t>
            </a:r>
            <a:r>
              <a:rPr lang="en-US" sz="1400" smtClean="0"/>
              <a:t>June 29, </a:t>
            </a:r>
            <a:r>
              <a:rPr lang="en-US" sz="1400" dirty="0" smtClean="0"/>
              <a:t>2020</a:t>
            </a:r>
            <a:endParaRPr lang="en-US" sz="14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COVID-19 Mortality Rate Trends in Countries and US States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27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charts in this presentation use the same data sources as the charts in two April 2020 District Data Briefs. Please see these reports for additional details.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Getting to Accuracy: Measuring COVID-19 by Mortality Rates and Percentage Changes</a:t>
            </a:r>
            <a:endParaRPr lang="en-US" sz="1600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hlinkClick r:id="rId4"/>
              </a:rPr>
              <a:t>A Speeding Rate Starts to Slow: COVID-19 Mortality Rates by State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Since </a:t>
            </a:r>
            <a:r>
              <a:rPr lang="en-US" sz="2000" dirty="0"/>
              <a:t>those reports were completed, additional evidence shows that COVID-19 deaths have been underreported, both in other countries and in </a:t>
            </a:r>
            <a:r>
              <a:rPr lang="en-US" sz="2000" dirty="0" smtClean="0"/>
              <a:t>the United States.  </a:t>
            </a:r>
            <a:r>
              <a:rPr lang="en-US" sz="2000" dirty="0"/>
              <a:t>The following charts present the latest the Center for Systems Science and Engineering at Johns Hopkins University (CSSE) data through </a:t>
            </a:r>
            <a:r>
              <a:rPr lang="en-US" sz="2000" dirty="0" smtClean="0"/>
              <a:t>June 28, </a:t>
            </a:r>
            <a:r>
              <a:rPr lang="en-US" sz="2000" dirty="0"/>
              <a:t>with no attempt to further correct for underreporting</a:t>
            </a:r>
            <a:r>
              <a:rPr lang="en-US" sz="2000" dirty="0" smtClean="0"/>
              <a:t>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 smtClean="0"/>
              <a:t>Some large revisions in COVID-19 data have been smoothed.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See slide 9 for details.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charts have been modified from those in the reports to better convey the current status of the COVID-19 epidemic in the United States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 </a:t>
            </a:r>
            <a:r>
              <a:rPr lang="en-US" sz="2000" dirty="0"/>
              <a:t>dates in this presentation refer to the year 2020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29313" y="4870604"/>
            <a:ext cx="314687" cy="274637"/>
          </a:xfrm>
        </p:spPr>
        <p:txBody>
          <a:bodyPr/>
          <a:lstStyle/>
          <a:p>
            <a:fld id="{16DB3CF8-59E7-44C6-88F7-CC6EEF5857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76" y="512064"/>
            <a:ext cx="6712017" cy="44746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week leading up to June 28, the population-adjusted number of COVID-19 deaths per week rose in KY and WV and declined in OH, PA, and the US as a whole.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38400" y="4868863"/>
            <a:ext cx="314687" cy="274637"/>
          </a:xfrm>
        </p:spPr>
        <p:txBody>
          <a:bodyPr/>
          <a:lstStyle/>
          <a:p>
            <a:fld id="{16DB3CF8-59E7-44C6-88F7-CC6EEF5857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21" y="512064"/>
            <a:ext cx="7385625" cy="41544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Between June 15 and June 28, the number of COVID-19 deaths per week rose by more than 25 percent in 10 states (including AZ and VA) and by less than 25 percent in </a:t>
            </a:r>
            <a:r>
              <a:rPr lang="en-US" dirty="0"/>
              <a:t>8</a:t>
            </a:r>
            <a:r>
              <a:rPr lang="en-US" dirty="0" smtClean="0"/>
              <a:t> states (including CA, LA, and TX).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Sources: FRBC calculations, CSSE, and BEA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787456" y="4393769"/>
            <a:ext cx="4277296" cy="650591"/>
          </a:xfrm>
        </p:spPr>
        <p:txBody>
          <a:bodyPr/>
          <a:lstStyle/>
          <a:p>
            <a:r>
              <a:rPr lang="en-US" dirty="0" smtClean="0"/>
              <a:t>Notes: States with no data (AK and HI) had no deaths between 6/15 and 6/21. The District of Columbia is in the bin with mortality rate &gt; 275 and percentage difference between -25 and 0. </a:t>
            </a:r>
            <a:r>
              <a:rPr lang="en-US" dirty="0"/>
              <a:t>The color bins on this map are changed with each update to better represent the latest </a:t>
            </a:r>
            <a:r>
              <a:rPr lang="en-US" dirty="0" smtClean="0"/>
              <a:t>data</a:t>
            </a:r>
            <a:r>
              <a:rPr lang="en-US" dirty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4675" y="4552456"/>
            <a:ext cx="4281489" cy="3506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Data for June 28, 2020, accessed on June 29, 2020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“Latest week” is 6/22 to 6/28, “prior week” is 6/15 </a:t>
            </a:r>
            <a:r>
              <a:rPr lang="en-US" dirty="0"/>
              <a:t>to </a:t>
            </a:r>
            <a:r>
              <a:rPr lang="en-US" dirty="0" smtClean="0"/>
              <a:t>6/21.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46565" y="4872757"/>
            <a:ext cx="314687" cy="274637"/>
          </a:xfrm>
        </p:spPr>
        <p:txBody>
          <a:bodyPr/>
          <a:lstStyle/>
          <a:p>
            <a:fld id="{16DB3CF8-59E7-44C6-88F7-CC6EEF5857E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76" y="494811"/>
            <a:ext cx="6712017" cy="44746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chart gives similar information to the map, but it is more precise and includes the nation as a whole.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34117" y="4877489"/>
            <a:ext cx="314687" cy="274637"/>
          </a:xfrm>
        </p:spPr>
        <p:txBody>
          <a:bodyPr/>
          <a:lstStyle/>
          <a:p>
            <a:fld id="{16DB3CF8-59E7-44C6-88F7-CC6EEF5857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76" y="512064"/>
            <a:ext cx="6712017" cy="44746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epidemic curve of the US peaked at a lower weekly change in the cumulative mortality rate than the curves of Italy, Spain, and the UK. However, the decline from the peak has been relatively small in the US.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37939" y="4875301"/>
            <a:ext cx="314687" cy="274637"/>
          </a:xfrm>
        </p:spPr>
        <p:txBody>
          <a:bodyPr/>
          <a:lstStyle/>
          <a:p>
            <a:fld id="{16DB3CF8-59E7-44C6-88F7-CC6EEF5857E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76" y="512064"/>
            <a:ext cx="6712017" cy="44746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of June 28, the COVID-19 mortality rate of the US is 389 deaths per million people. This is more than triple that of Germany and more than half those of Spain and UK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29313" y="4877489"/>
            <a:ext cx="314687" cy="274637"/>
          </a:xfrm>
        </p:spPr>
        <p:txBody>
          <a:bodyPr/>
          <a:lstStyle/>
          <a:p>
            <a:fld id="{16DB3CF8-59E7-44C6-88F7-CC6EEF5857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charts show the changes in COVID-19 mortality rates for the 40 largest US states (left) and the 24 countries with the highest number of COVID-19 deaths in the week leading up to June 28 (right).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524764"/>
            <a:ext cx="3414711" cy="4552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65" y="522068"/>
            <a:ext cx="4130862" cy="454778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27971" y="4877489"/>
            <a:ext cx="314687" cy="274637"/>
          </a:xfrm>
        </p:spPr>
        <p:txBody>
          <a:bodyPr/>
          <a:lstStyle/>
          <a:p>
            <a:fld id="{16DB3CF8-59E7-44C6-88F7-CC6EEF5857E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29313" y="4868863"/>
            <a:ext cx="314687" cy="274637"/>
          </a:xfrm>
        </p:spPr>
        <p:txBody>
          <a:bodyPr/>
          <a:lstStyle/>
          <a:p>
            <a:fld id="{16DB3CF8-59E7-44C6-88F7-CC6EEF5857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 Adjustments for data revisions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Some large revisions to the reported number of COVID-19 deaths cause large single-day jumps.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 smooth some of these jumps by multiplying daily changes for a period of time by a scaling factor so that the adjusted series meets the post-revision series.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 have used this approach for the following revisions and periods: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 smtClean="0"/>
              <a:t>Spain revised deaths downward </a:t>
            </a:r>
            <a:r>
              <a:rPr lang="en-US" sz="1600" dirty="0"/>
              <a:t>on May </a:t>
            </a:r>
            <a:r>
              <a:rPr lang="en-US" sz="1600" dirty="0" smtClean="0"/>
              <a:t>25; data are adjusted from 3/3 to 5/24.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 smtClean="0"/>
              <a:t>New Jersey revised deaths upward on June 25; NJ and US data are adjusted from 3/10 to 6/24.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196"/>
      </p:ext>
    </p:extLst>
  </p:cSld>
  <p:clrMapOvr>
    <a:masterClrMapping/>
  </p:clrMapOvr>
</p:sld>
</file>

<file path=ppt/theme/theme1.xml><?xml version="1.0" encoding="utf-8"?>
<a:theme xmlns:a="http://schemas.openxmlformats.org/drawingml/2006/main" name="briefingmaster">
  <a:themeElements>
    <a:clrScheme name="Fed Colors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875A8"/>
      </a:accent1>
      <a:accent2>
        <a:srgbClr val="E67A17"/>
      </a:accent2>
      <a:accent3>
        <a:srgbClr val="414B56"/>
      </a:accent3>
      <a:accent4>
        <a:srgbClr val="599871"/>
      </a:accent4>
      <a:accent5>
        <a:srgbClr val="7FB6CA"/>
      </a:accent5>
      <a:accent6>
        <a:srgbClr val="12B3D1"/>
      </a:accent6>
      <a:hlink>
        <a:srgbClr val="0563C1"/>
      </a:hlink>
      <a:folHlink>
        <a:srgbClr val="954F72"/>
      </a:folHlink>
    </a:clrScheme>
    <a:fontScheme name="Chart Title and Subtitl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117387</TotalTime>
  <Words>621</Words>
  <Application>Microsoft Office PowerPoint</Application>
  <PresentationFormat>On-screen Show (16:9)</PresentationFormat>
  <Paragraphs>44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Symbol</vt:lpstr>
      <vt:lpstr>Wingdings</vt:lpstr>
      <vt:lpstr>briefingmaster</vt:lpstr>
      <vt:lpstr>COVID-19 Mortality Rate Trends in Countries and US States</vt:lpstr>
      <vt:lpstr>Introduction</vt:lpstr>
      <vt:lpstr>In the week leading up to June 28, the population-adjusted number of COVID-19 deaths per week rose in KY and WV and declined in OH, PA, and the US as a whole.</vt:lpstr>
      <vt:lpstr>Between June 15 and June 28, the number of COVID-19 deaths per week rose by more than 25 percent in 10 states (including AZ and VA) and by less than 25 percent in 8 states (including CA, LA, and TX).</vt:lpstr>
      <vt:lpstr>This chart gives similar information to the map, but it is more precise and includes the nation as a whole.</vt:lpstr>
      <vt:lpstr>The epidemic curve of the US peaked at a lower weekly change in the cumulative mortality rate than the curves of Italy, Spain, and the UK. However, the decline from the peak has been relatively small in the US.</vt:lpstr>
      <vt:lpstr>As of June 28, the COVID-19 mortality rate of the US is 389 deaths per million people. This is more than triple that of Germany and more than half those of Spain and UK.</vt:lpstr>
      <vt:lpstr>These charts show the changes in COVID-19 mortality rates for the 40 largest US states (left) and the 24 countries with the highest number of COVID-19 deaths in the week leading up to June 28 (right).</vt:lpstr>
      <vt:lpstr>Appendix:  Adjustments for data revisions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Chris.Vecchio@clev.frb.org</dc:creator>
  <cp:lastModifiedBy>Volpe-Kohler, Michelle</cp:lastModifiedBy>
  <cp:revision>4220</cp:revision>
  <cp:lastPrinted>2015-04-21T22:05:36Z</cp:lastPrinted>
  <dcterms:created xsi:type="dcterms:W3CDTF">2011-08-04T15:41:22Z</dcterms:created>
  <dcterms:modified xsi:type="dcterms:W3CDTF">2020-06-30T18:27:01Z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d4d02eef-c7ca-4530-858f-fb0bc4a0f192</vt:lpwstr>
  </property>
</Properties>
</file>