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43"/>
  </p:notesMasterIdLst>
  <p:sldIdLst>
    <p:sldId id="256" r:id="rId4"/>
    <p:sldId id="270" r:id="rId5"/>
    <p:sldId id="271" r:id="rId6"/>
    <p:sldId id="260" r:id="rId7"/>
    <p:sldId id="269" r:id="rId8"/>
    <p:sldId id="268" r:id="rId9"/>
    <p:sldId id="267" r:id="rId10"/>
    <p:sldId id="262" r:id="rId11"/>
    <p:sldId id="259" r:id="rId12"/>
    <p:sldId id="263" r:id="rId13"/>
    <p:sldId id="258" r:id="rId14"/>
    <p:sldId id="265" r:id="rId15"/>
    <p:sldId id="261" r:id="rId16"/>
    <p:sldId id="272" r:id="rId17"/>
    <p:sldId id="273" r:id="rId18"/>
    <p:sldId id="264" r:id="rId19"/>
    <p:sldId id="274" r:id="rId20"/>
    <p:sldId id="275" r:id="rId21"/>
    <p:sldId id="276" r:id="rId22"/>
    <p:sldId id="277" r:id="rId23"/>
    <p:sldId id="266" r:id="rId24"/>
    <p:sldId id="278" r:id="rId25"/>
    <p:sldId id="279" r:id="rId26"/>
    <p:sldId id="257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D3C0E-48B5-4799-85F0-FBFCBD8037B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31B37E-4B2D-46FE-A1DE-F35EFBA2C3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6 active TIF districts</a:t>
          </a:r>
        </a:p>
      </dgm:t>
    </dgm:pt>
    <dgm:pt modelId="{68C6ED55-8A60-427B-ABE7-385EAA7013FA}" type="parTrans" cxnId="{75BBB7CC-4746-40A2-A34E-6CF3E270C50C}">
      <dgm:prSet/>
      <dgm:spPr/>
      <dgm:t>
        <a:bodyPr/>
        <a:lstStyle/>
        <a:p>
          <a:endParaRPr lang="en-US"/>
        </a:p>
      </dgm:t>
    </dgm:pt>
    <dgm:pt modelId="{78F4BAE6-CE47-459B-9CC9-22590DE8CF5F}" type="sibTrans" cxnId="{75BBB7CC-4746-40A2-A34E-6CF3E270C50C}">
      <dgm:prSet/>
      <dgm:spPr/>
      <dgm:t>
        <a:bodyPr/>
        <a:lstStyle/>
        <a:p>
          <a:endParaRPr lang="en-US"/>
        </a:p>
      </dgm:t>
    </dgm:pt>
    <dgm:pt modelId="{818D70AF-7423-4BC8-992D-7C5523C88E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31 parks</a:t>
          </a:r>
        </a:p>
      </dgm:t>
    </dgm:pt>
    <dgm:pt modelId="{323B162D-9E10-418F-82F1-3BAF0EEFFE39}" type="parTrans" cxnId="{E65C1707-E543-45EB-A286-D33DC1AC7A20}">
      <dgm:prSet/>
      <dgm:spPr/>
      <dgm:t>
        <a:bodyPr/>
        <a:lstStyle/>
        <a:p>
          <a:endParaRPr lang="en-US"/>
        </a:p>
      </dgm:t>
    </dgm:pt>
    <dgm:pt modelId="{9A5BFDBA-6418-428B-AFD1-C098650825A3}" type="sibTrans" cxnId="{E65C1707-E543-45EB-A286-D33DC1AC7A20}">
      <dgm:prSet/>
      <dgm:spPr/>
      <dgm:t>
        <a:bodyPr/>
        <a:lstStyle/>
        <a:p>
          <a:endParaRPr lang="en-US"/>
        </a:p>
      </dgm:t>
    </dgm:pt>
    <dgm:pt modelId="{2BA9BBE2-4EAC-4A51-A3AB-533FBA836F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Combined Village Center and Senior Center</a:t>
          </a:r>
        </a:p>
      </dgm:t>
    </dgm:pt>
    <dgm:pt modelId="{EBCAC8A7-606A-4F94-8931-02428B4E480B}" type="parTrans" cxnId="{E8D42CDA-0C91-4D0D-93A3-BEBEE122ECC9}">
      <dgm:prSet/>
      <dgm:spPr/>
      <dgm:t>
        <a:bodyPr/>
        <a:lstStyle/>
        <a:p>
          <a:endParaRPr lang="en-US"/>
        </a:p>
      </dgm:t>
    </dgm:pt>
    <dgm:pt modelId="{9246BD38-5496-4EF9-AC06-E95374D3EAFC}" type="sibTrans" cxnId="{E8D42CDA-0C91-4D0D-93A3-BEBEE122ECC9}">
      <dgm:prSet/>
      <dgm:spPr/>
      <dgm:t>
        <a:bodyPr/>
        <a:lstStyle/>
        <a:p>
          <a:endParaRPr lang="en-US"/>
        </a:p>
      </dgm:t>
    </dgm:pt>
    <dgm:pt modelId="{59E54C42-8474-4742-9353-82B9BFB7D0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Active development &amp; redevelopment</a:t>
          </a:r>
        </a:p>
      </dgm:t>
    </dgm:pt>
    <dgm:pt modelId="{23389F7D-11A9-473A-ABF3-8D4FA3AFC635}" type="parTrans" cxnId="{58BAD3F2-EA15-4151-AC93-FA01D3C13653}">
      <dgm:prSet/>
      <dgm:spPr/>
      <dgm:t>
        <a:bodyPr/>
        <a:lstStyle/>
        <a:p>
          <a:endParaRPr lang="en-US"/>
        </a:p>
      </dgm:t>
    </dgm:pt>
    <dgm:pt modelId="{8239B34B-7AFB-43A9-806B-2A3956CD4751}" type="sibTrans" cxnId="{58BAD3F2-EA15-4151-AC93-FA01D3C13653}">
      <dgm:prSet/>
      <dgm:spPr/>
      <dgm:t>
        <a:bodyPr/>
        <a:lstStyle/>
        <a:p>
          <a:endParaRPr lang="en-US"/>
        </a:p>
      </dgm:t>
    </dgm:pt>
    <dgm:pt modelId="{BCCBC75E-6515-4B99-9B2B-9B90711370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Active volunteer community</a:t>
          </a:r>
        </a:p>
      </dgm:t>
    </dgm:pt>
    <dgm:pt modelId="{E303C64A-7C85-4CCF-9D25-E30A0DBFAC80}" type="parTrans" cxnId="{5D40E42D-3D1F-4140-BBC4-4CB818596ED4}">
      <dgm:prSet/>
      <dgm:spPr/>
      <dgm:t>
        <a:bodyPr/>
        <a:lstStyle/>
        <a:p>
          <a:endParaRPr lang="en-US"/>
        </a:p>
      </dgm:t>
    </dgm:pt>
    <dgm:pt modelId="{ABE082EC-0F48-495F-ABA4-9E564FDA83BF}" type="sibTrans" cxnId="{5D40E42D-3D1F-4140-BBC4-4CB818596ED4}">
      <dgm:prSet/>
      <dgm:spPr/>
      <dgm:t>
        <a:bodyPr/>
        <a:lstStyle/>
        <a:p>
          <a:endParaRPr lang="en-US"/>
        </a:p>
      </dgm:t>
    </dgm:pt>
    <dgm:pt modelId="{D41C2D09-8FDC-4ADF-9FA7-82FC1C1787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Proactive infrastructure maintenance/</a:t>
          </a:r>
          <a:br>
            <a:rPr lang="en-US" sz="1400" dirty="0"/>
          </a:br>
          <a:r>
            <a:rPr lang="en-US" sz="1400" dirty="0"/>
            <a:t>improvements</a:t>
          </a:r>
        </a:p>
      </dgm:t>
    </dgm:pt>
    <dgm:pt modelId="{56A977D2-5D3C-4EDC-A88E-2DC357BFC596}" type="parTrans" cxnId="{1E08D25F-7D5A-43E6-977C-BD856D6A05F9}">
      <dgm:prSet/>
      <dgm:spPr/>
      <dgm:t>
        <a:bodyPr/>
        <a:lstStyle/>
        <a:p>
          <a:endParaRPr lang="en-US"/>
        </a:p>
      </dgm:t>
    </dgm:pt>
    <dgm:pt modelId="{389BB36E-13E9-4E24-8DE3-43C5616C32B4}" type="sibTrans" cxnId="{1E08D25F-7D5A-43E6-977C-BD856D6A05F9}">
      <dgm:prSet/>
      <dgm:spPr/>
      <dgm:t>
        <a:bodyPr/>
        <a:lstStyle/>
        <a:p>
          <a:endParaRPr lang="en-US"/>
        </a:p>
      </dgm:t>
    </dgm:pt>
    <dgm:pt modelId="{A965BE7B-2CDB-4529-A7CB-4FF2DFC2C6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Comprehensive Plan Update, Comprehensive Outdoor Recreation Plan, Sustainability Plan (in progress), corridor visioning plans, housing task force report</a:t>
          </a:r>
        </a:p>
      </dgm:t>
    </dgm:pt>
    <dgm:pt modelId="{42A8919B-198C-4799-B04F-6057DDA61584}" type="parTrans" cxnId="{DAEE6506-EEE8-4059-90E9-5D5BC184B7ED}">
      <dgm:prSet/>
      <dgm:spPr/>
      <dgm:t>
        <a:bodyPr/>
        <a:lstStyle/>
        <a:p>
          <a:endParaRPr lang="en-US"/>
        </a:p>
      </dgm:t>
    </dgm:pt>
    <dgm:pt modelId="{C2ECCFDF-2A23-47FD-9A85-260AA3064412}" type="sibTrans" cxnId="{DAEE6506-EEE8-4059-90E9-5D5BC184B7ED}">
      <dgm:prSet/>
      <dgm:spPr/>
      <dgm:t>
        <a:bodyPr/>
        <a:lstStyle/>
        <a:p>
          <a:endParaRPr lang="en-US"/>
        </a:p>
      </dgm:t>
    </dgm:pt>
    <dgm:pt modelId="{42C73C04-4FC8-4EB3-BE44-5BF1C4E093A9}" type="pres">
      <dgm:prSet presAssocID="{4B8D3C0E-48B5-4799-85F0-FBFCBD8037BC}" presName="root" presStyleCnt="0">
        <dgm:presLayoutVars>
          <dgm:dir/>
          <dgm:resizeHandles val="exact"/>
        </dgm:presLayoutVars>
      </dgm:prSet>
      <dgm:spPr/>
    </dgm:pt>
    <dgm:pt modelId="{FF4C7EBF-27DF-4584-83F4-DAF5241D9D24}" type="pres">
      <dgm:prSet presAssocID="{4731B37E-4B2D-46FE-A1DE-F35EFBA2C3CB}" presName="compNode" presStyleCnt="0"/>
      <dgm:spPr/>
    </dgm:pt>
    <dgm:pt modelId="{82B150EC-1417-4954-944B-AF90AA7D5C25}" type="pres">
      <dgm:prSet presAssocID="{4731B37E-4B2D-46FE-A1DE-F35EFBA2C3CB}" presName="iconRect" presStyleLbl="node1" presStyleIdx="0" presStyleCnt="7" custLinFactX="58586" custLinFactY="-80631" custLinFactNeighborX="100000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326C1AA4-AF08-463B-AA96-BB17D0483968}" type="pres">
      <dgm:prSet presAssocID="{4731B37E-4B2D-46FE-A1DE-F35EFBA2C3CB}" presName="spaceRect" presStyleCnt="0"/>
      <dgm:spPr/>
    </dgm:pt>
    <dgm:pt modelId="{362E22A3-F02D-47DC-82A4-66AA432DB0E7}" type="pres">
      <dgm:prSet presAssocID="{4731B37E-4B2D-46FE-A1DE-F35EFBA2C3CB}" presName="textRect" presStyleLbl="revTx" presStyleIdx="0" presStyleCnt="7" custLinFactNeighborX="72068" custLinFactNeighborY="-97248">
        <dgm:presLayoutVars>
          <dgm:chMax val="1"/>
          <dgm:chPref val="1"/>
        </dgm:presLayoutVars>
      </dgm:prSet>
      <dgm:spPr/>
    </dgm:pt>
    <dgm:pt modelId="{B03EC7C2-CCC5-4A61-B026-67BF00D84170}" type="pres">
      <dgm:prSet presAssocID="{78F4BAE6-CE47-459B-9CC9-22590DE8CF5F}" presName="sibTrans" presStyleCnt="0"/>
      <dgm:spPr/>
    </dgm:pt>
    <dgm:pt modelId="{A12DFF15-76CE-47FE-97A1-0A307D894E3B}" type="pres">
      <dgm:prSet presAssocID="{818D70AF-7423-4BC8-992D-7C5523C88EDF}" presName="compNode" presStyleCnt="0"/>
      <dgm:spPr/>
    </dgm:pt>
    <dgm:pt modelId="{B00740DD-8949-46AF-9B66-99864EB98D11}" type="pres">
      <dgm:prSet presAssocID="{818D70AF-7423-4BC8-992D-7C5523C88EDF}" presName="iconRect" presStyleLbl="node1" presStyleIdx="1" presStyleCnt="7" custLinFactX="58586" custLinFactY="-80631" custLinFactNeighborX="100000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6B8A029-381D-44B5-8F0D-45E445CFEA48}" type="pres">
      <dgm:prSet presAssocID="{818D70AF-7423-4BC8-992D-7C5523C88EDF}" presName="spaceRect" presStyleCnt="0"/>
      <dgm:spPr/>
    </dgm:pt>
    <dgm:pt modelId="{F85EF500-7504-4C75-9DD2-13DA4B76DCE0}" type="pres">
      <dgm:prSet presAssocID="{818D70AF-7423-4BC8-992D-7C5523C88EDF}" presName="textRect" presStyleLbl="revTx" presStyleIdx="1" presStyleCnt="7" custLinFactNeighborX="70661" custLinFactNeighborY="-97248">
        <dgm:presLayoutVars>
          <dgm:chMax val="1"/>
          <dgm:chPref val="1"/>
        </dgm:presLayoutVars>
      </dgm:prSet>
      <dgm:spPr/>
    </dgm:pt>
    <dgm:pt modelId="{643C2A86-234C-4155-BBAC-64CBB57E3D7F}" type="pres">
      <dgm:prSet presAssocID="{9A5BFDBA-6418-428B-AFD1-C098650825A3}" presName="sibTrans" presStyleCnt="0"/>
      <dgm:spPr/>
    </dgm:pt>
    <dgm:pt modelId="{78E35DEF-51B1-4309-891C-797714B2EAE3}" type="pres">
      <dgm:prSet presAssocID="{2BA9BBE2-4EAC-4A51-A3AB-533FBA836FAF}" presName="compNode" presStyleCnt="0"/>
      <dgm:spPr/>
    </dgm:pt>
    <dgm:pt modelId="{6BB5814C-EFDE-4683-A38D-1C6805B51F38}" type="pres">
      <dgm:prSet presAssocID="{2BA9BBE2-4EAC-4A51-A3AB-533FBA836FAF}" presName="iconRect" presStyleLbl="node1" presStyleIdx="2" presStyleCnt="7" custLinFactX="58586" custLinFactY="-80631" custLinFactNeighborX="100000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liptical with solid fill"/>
        </a:ext>
      </dgm:extLst>
    </dgm:pt>
    <dgm:pt modelId="{1F24AB5A-D730-47EE-9D08-F6D98995E2B4}" type="pres">
      <dgm:prSet presAssocID="{2BA9BBE2-4EAC-4A51-A3AB-533FBA836FAF}" presName="spaceRect" presStyleCnt="0"/>
      <dgm:spPr/>
    </dgm:pt>
    <dgm:pt modelId="{BD1362C9-105F-4B9A-9B8A-DD77BDFA727B}" type="pres">
      <dgm:prSet presAssocID="{2BA9BBE2-4EAC-4A51-A3AB-533FBA836FAF}" presName="textRect" presStyleLbl="revTx" presStyleIdx="2" presStyleCnt="7" custLinFactNeighborX="70661" custLinFactNeighborY="-97248">
        <dgm:presLayoutVars>
          <dgm:chMax val="1"/>
          <dgm:chPref val="1"/>
        </dgm:presLayoutVars>
      </dgm:prSet>
      <dgm:spPr/>
    </dgm:pt>
    <dgm:pt modelId="{9825BB91-E142-42BB-A42F-042B1660B020}" type="pres">
      <dgm:prSet presAssocID="{9246BD38-5496-4EF9-AC06-E95374D3EAFC}" presName="sibTrans" presStyleCnt="0"/>
      <dgm:spPr/>
    </dgm:pt>
    <dgm:pt modelId="{B204E850-FDEF-4640-8893-60BF1DC6B02F}" type="pres">
      <dgm:prSet presAssocID="{59E54C42-8474-4742-9353-82B9BFB7D061}" presName="compNode" presStyleCnt="0"/>
      <dgm:spPr/>
    </dgm:pt>
    <dgm:pt modelId="{81F8BBE6-CBB5-438C-A0AD-1EB58E7C3E88}" type="pres">
      <dgm:prSet presAssocID="{59E54C42-8474-4742-9353-82B9BFB7D061}" presName="iconRect" presStyleLbl="node1" presStyleIdx="3" presStyleCnt="7" custLinFactX="100000" custLinFactY="-80632" custLinFactNeighborX="107509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ighborhood with solid fill"/>
        </a:ext>
      </dgm:extLst>
    </dgm:pt>
    <dgm:pt modelId="{4C90A65F-98E2-4E82-9F38-283FC500D2CF}" type="pres">
      <dgm:prSet presAssocID="{59E54C42-8474-4742-9353-82B9BFB7D061}" presName="spaceRect" presStyleCnt="0"/>
      <dgm:spPr/>
    </dgm:pt>
    <dgm:pt modelId="{071067DE-4FC6-4D7B-9485-298739C01667}" type="pres">
      <dgm:prSet presAssocID="{59E54C42-8474-4742-9353-82B9BFB7D061}" presName="textRect" presStyleLbl="revTx" presStyleIdx="3" presStyleCnt="7" custLinFactNeighborX="92676" custLinFactNeighborY="-97248">
        <dgm:presLayoutVars>
          <dgm:chMax val="1"/>
          <dgm:chPref val="1"/>
        </dgm:presLayoutVars>
      </dgm:prSet>
      <dgm:spPr/>
    </dgm:pt>
    <dgm:pt modelId="{39CC190B-D3D1-4F2F-B278-848DBFB55B39}" type="pres">
      <dgm:prSet presAssocID="{8239B34B-7AFB-43A9-806B-2A3956CD4751}" presName="sibTrans" presStyleCnt="0"/>
      <dgm:spPr/>
    </dgm:pt>
    <dgm:pt modelId="{1525B2AC-D417-4375-83FC-FA3ECC053230}" type="pres">
      <dgm:prSet presAssocID="{BCCBC75E-6515-4B99-9B2B-9B90711370E7}" presName="compNode" presStyleCnt="0"/>
      <dgm:spPr/>
    </dgm:pt>
    <dgm:pt modelId="{5058A8AE-D601-410F-89A5-35109200A6D1}" type="pres">
      <dgm:prSet presAssocID="{BCCBC75E-6515-4B99-9B2B-9B90711370E7}" presName="iconRect" presStyleLbl="node1" presStyleIdx="4" presStyleCnt="7" custLinFactX="-400000" custLinFactY="88377" custLinFactNeighborX="-417212" custLinFactNeighborY="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1DBDAC6-B61E-4022-B7B3-565C8811F5E2}" type="pres">
      <dgm:prSet presAssocID="{BCCBC75E-6515-4B99-9B2B-9B90711370E7}" presName="spaceRect" presStyleCnt="0"/>
      <dgm:spPr/>
    </dgm:pt>
    <dgm:pt modelId="{78F46702-BE17-4922-9AF1-D1D4B697242C}" type="pres">
      <dgm:prSet presAssocID="{BCCBC75E-6515-4B99-9B2B-9B90711370E7}" presName="textRect" presStyleLbl="revTx" presStyleIdx="4" presStyleCnt="7" custLinFactX="-167746" custLinFactY="55875" custLinFactNeighborX="-200000" custLinFactNeighborY="100000">
        <dgm:presLayoutVars>
          <dgm:chMax val="1"/>
          <dgm:chPref val="1"/>
        </dgm:presLayoutVars>
      </dgm:prSet>
      <dgm:spPr/>
    </dgm:pt>
    <dgm:pt modelId="{033EDC1B-98F4-48B6-8424-776C19A606FC}" type="pres">
      <dgm:prSet presAssocID="{ABE082EC-0F48-495F-ABA4-9E564FDA83BF}" presName="sibTrans" presStyleCnt="0"/>
      <dgm:spPr/>
    </dgm:pt>
    <dgm:pt modelId="{E0881F33-B589-4099-862A-633CE64C070F}" type="pres">
      <dgm:prSet presAssocID="{D41C2D09-8FDC-4ADF-9FA7-82FC1C1787D1}" presName="compNode" presStyleCnt="0"/>
      <dgm:spPr/>
    </dgm:pt>
    <dgm:pt modelId="{11C3AE69-A6FF-46F7-BA31-6BB9392C95D2}" type="pres">
      <dgm:prSet presAssocID="{D41C2D09-8FDC-4ADF-9FA7-82FC1C1787D1}" presName="iconRect" presStyleLbl="node1" presStyleIdx="5" presStyleCnt="7" custLinFactX="-400000" custLinFactY="88377" custLinFactNeighborX="-417212" custLinFactNeighborY="10000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A7DFBB2F-8BB6-4C9C-A2AC-54E6EC84C4CE}" type="pres">
      <dgm:prSet presAssocID="{D41C2D09-8FDC-4ADF-9FA7-82FC1C1787D1}" presName="spaceRect" presStyleCnt="0"/>
      <dgm:spPr/>
    </dgm:pt>
    <dgm:pt modelId="{9FFC9D29-ACB9-47DE-A918-E481AF44A960}" type="pres">
      <dgm:prSet presAssocID="{D41C2D09-8FDC-4ADF-9FA7-82FC1C1787D1}" presName="textRect" presStyleLbl="revTx" presStyleIdx="5" presStyleCnt="7" custScaleX="113352" custLinFactX="-167746" custLinFactY="55875" custLinFactNeighborX="-200000" custLinFactNeighborY="100000">
        <dgm:presLayoutVars>
          <dgm:chMax val="1"/>
          <dgm:chPref val="1"/>
        </dgm:presLayoutVars>
      </dgm:prSet>
      <dgm:spPr/>
    </dgm:pt>
    <dgm:pt modelId="{B368AF1A-E244-473E-9ECE-EA6ECDB9B264}" type="pres">
      <dgm:prSet presAssocID="{389BB36E-13E9-4E24-8DE3-43C5616C32B4}" presName="sibTrans" presStyleCnt="0"/>
      <dgm:spPr/>
    </dgm:pt>
    <dgm:pt modelId="{A6D6E8D6-28C1-4A44-8979-1C4052CBE15D}" type="pres">
      <dgm:prSet presAssocID="{A965BE7B-2CDB-4529-A7CB-4FF2DFC2C694}" presName="compNode" presStyleCnt="0"/>
      <dgm:spPr/>
    </dgm:pt>
    <dgm:pt modelId="{EAF4BB17-CE63-40EA-BBF0-A4BDB1E5F20B}" type="pres">
      <dgm:prSet presAssocID="{A965BE7B-2CDB-4529-A7CB-4FF2DFC2C694}" presName="iconRect" presStyleLbl="node1" presStyleIdx="6" presStyleCnt="7" custLinFactX="79833" custLinFactY="-17705" custLinFactNeighborX="100000" custLinFactNeighborY="-100000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rytelling with solid fill"/>
        </a:ext>
      </dgm:extLst>
    </dgm:pt>
    <dgm:pt modelId="{5FF747FF-D145-4AE3-A1A5-CFF5D8571E31}" type="pres">
      <dgm:prSet presAssocID="{A965BE7B-2CDB-4529-A7CB-4FF2DFC2C694}" presName="spaceRect" presStyleCnt="0"/>
      <dgm:spPr/>
    </dgm:pt>
    <dgm:pt modelId="{3E54A861-468C-4127-B97C-4180AC8F7429}" type="pres">
      <dgm:prSet presAssocID="{A965BE7B-2CDB-4529-A7CB-4FF2DFC2C694}" presName="textRect" presStyleLbl="revTx" presStyleIdx="6" presStyleCnt="7" custScaleX="169808" custLinFactY="-34651" custLinFactNeighborX="82625" custLinFactNeighborY="-100000">
        <dgm:presLayoutVars>
          <dgm:chMax val="1"/>
          <dgm:chPref val="1"/>
        </dgm:presLayoutVars>
      </dgm:prSet>
      <dgm:spPr/>
    </dgm:pt>
  </dgm:ptLst>
  <dgm:cxnLst>
    <dgm:cxn modelId="{DAEE6506-EEE8-4059-90E9-5D5BC184B7ED}" srcId="{4B8D3C0E-48B5-4799-85F0-FBFCBD8037BC}" destId="{A965BE7B-2CDB-4529-A7CB-4FF2DFC2C694}" srcOrd="6" destOrd="0" parTransId="{42A8919B-198C-4799-B04F-6057DDA61584}" sibTransId="{C2ECCFDF-2A23-47FD-9A85-260AA3064412}"/>
    <dgm:cxn modelId="{E65C1707-E543-45EB-A286-D33DC1AC7A20}" srcId="{4B8D3C0E-48B5-4799-85F0-FBFCBD8037BC}" destId="{818D70AF-7423-4BC8-992D-7C5523C88EDF}" srcOrd="1" destOrd="0" parTransId="{323B162D-9E10-418F-82F1-3BAF0EEFFE39}" sibTransId="{9A5BFDBA-6418-428B-AFD1-C098650825A3}"/>
    <dgm:cxn modelId="{3D5F8A0C-433B-4EBE-B1DA-C075E41E7EDC}" type="presOf" srcId="{818D70AF-7423-4BC8-992D-7C5523C88EDF}" destId="{F85EF500-7504-4C75-9DD2-13DA4B76DCE0}" srcOrd="0" destOrd="0" presId="urn:microsoft.com/office/officeart/2018/2/layout/IconLabelList"/>
    <dgm:cxn modelId="{087FCE0E-A8DE-4890-AF49-A9169280E40B}" type="presOf" srcId="{D41C2D09-8FDC-4ADF-9FA7-82FC1C1787D1}" destId="{9FFC9D29-ACB9-47DE-A918-E481AF44A960}" srcOrd="0" destOrd="0" presId="urn:microsoft.com/office/officeart/2018/2/layout/IconLabelList"/>
    <dgm:cxn modelId="{D5701A1E-AB17-4E9C-ACD6-EB1F8F3462EF}" type="presOf" srcId="{2BA9BBE2-4EAC-4A51-A3AB-533FBA836FAF}" destId="{BD1362C9-105F-4B9A-9B8A-DD77BDFA727B}" srcOrd="0" destOrd="0" presId="urn:microsoft.com/office/officeart/2018/2/layout/IconLabelList"/>
    <dgm:cxn modelId="{B3DC9A1F-9418-4315-8E1F-2197D4A1AE3A}" type="presOf" srcId="{A965BE7B-2CDB-4529-A7CB-4FF2DFC2C694}" destId="{3E54A861-468C-4127-B97C-4180AC8F7429}" srcOrd="0" destOrd="0" presId="urn:microsoft.com/office/officeart/2018/2/layout/IconLabelList"/>
    <dgm:cxn modelId="{5D40E42D-3D1F-4140-BBC4-4CB818596ED4}" srcId="{4B8D3C0E-48B5-4799-85F0-FBFCBD8037BC}" destId="{BCCBC75E-6515-4B99-9B2B-9B90711370E7}" srcOrd="4" destOrd="0" parTransId="{E303C64A-7C85-4CCF-9D25-E30A0DBFAC80}" sibTransId="{ABE082EC-0F48-495F-ABA4-9E564FDA83BF}"/>
    <dgm:cxn modelId="{56D0892E-FDE7-4598-A69A-79C89A10AB77}" type="presOf" srcId="{59E54C42-8474-4742-9353-82B9BFB7D061}" destId="{071067DE-4FC6-4D7B-9485-298739C01667}" srcOrd="0" destOrd="0" presId="urn:microsoft.com/office/officeart/2018/2/layout/IconLabelList"/>
    <dgm:cxn modelId="{1E08D25F-7D5A-43E6-977C-BD856D6A05F9}" srcId="{4B8D3C0E-48B5-4799-85F0-FBFCBD8037BC}" destId="{D41C2D09-8FDC-4ADF-9FA7-82FC1C1787D1}" srcOrd="5" destOrd="0" parTransId="{56A977D2-5D3C-4EDC-A88E-2DC357BFC596}" sibTransId="{389BB36E-13E9-4E24-8DE3-43C5616C32B4}"/>
    <dgm:cxn modelId="{94B58C69-5304-472B-860A-24AF70B635E9}" type="presOf" srcId="{4B8D3C0E-48B5-4799-85F0-FBFCBD8037BC}" destId="{42C73C04-4FC8-4EB3-BE44-5BF1C4E093A9}" srcOrd="0" destOrd="0" presId="urn:microsoft.com/office/officeart/2018/2/layout/IconLabelList"/>
    <dgm:cxn modelId="{F2EF3382-879E-442C-9304-A650E9EB2F02}" type="presOf" srcId="{BCCBC75E-6515-4B99-9B2B-9B90711370E7}" destId="{78F46702-BE17-4922-9AF1-D1D4B697242C}" srcOrd="0" destOrd="0" presId="urn:microsoft.com/office/officeart/2018/2/layout/IconLabelList"/>
    <dgm:cxn modelId="{8D50D9CA-39BE-4485-AE75-F3C377644D69}" type="presOf" srcId="{4731B37E-4B2D-46FE-A1DE-F35EFBA2C3CB}" destId="{362E22A3-F02D-47DC-82A4-66AA432DB0E7}" srcOrd="0" destOrd="0" presId="urn:microsoft.com/office/officeart/2018/2/layout/IconLabelList"/>
    <dgm:cxn modelId="{75BBB7CC-4746-40A2-A34E-6CF3E270C50C}" srcId="{4B8D3C0E-48B5-4799-85F0-FBFCBD8037BC}" destId="{4731B37E-4B2D-46FE-A1DE-F35EFBA2C3CB}" srcOrd="0" destOrd="0" parTransId="{68C6ED55-8A60-427B-ABE7-385EAA7013FA}" sibTransId="{78F4BAE6-CE47-459B-9CC9-22590DE8CF5F}"/>
    <dgm:cxn modelId="{E8D42CDA-0C91-4D0D-93A3-BEBEE122ECC9}" srcId="{4B8D3C0E-48B5-4799-85F0-FBFCBD8037BC}" destId="{2BA9BBE2-4EAC-4A51-A3AB-533FBA836FAF}" srcOrd="2" destOrd="0" parTransId="{EBCAC8A7-606A-4F94-8931-02428B4E480B}" sibTransId="{9246BD38-5496-4EF9-AC06-E95374D3EAFC}"/>
    <dgm:cxn modelId="{58BAD3F2-EA15-4151-AC93-FA01D3C13653}" srcId="{4B8D3C0E-48B5-4799-85F0-FBFCBD8037BC}" destId="{59E54C42-8474-4742-9353-82B9BFB7D061}" srcOrd="3" destOrd="0" parTransId="{23389F7D-11A9-473A-ABF3-8D4FA3AFC635}" sibTransId="{8239B34B-7AFB-43A9-806B-2A3956CD4751}"/>
    <dgm:cxn modelId="{F157FF4E-42DD-424B-BDDC-A2659ACC437D}" type="presParOf" srcId="{42C73C04-4FC8-4EB3-BE44-5BF1C4E093A9}" destId="{FF4C7EBF-27DF-4584-83F4-DAF5241D9D24}" srcOrd="0" destOrd="0" presId="urn:microsoft.com/office/officeart/2018/2/layout/IconLabelList"/>
    <dgm:cxn modelId="{BBF769D6-47E3-4143-965C-B5C7E462439C}" type="presParOf" srcId="{FF4C7EBF-27DF-4584-83F4-DAF5241D9D24}" destId="{82B150EC-1417-4954-944B-AF90AA7D5C25}" srcOrd="0" destOrd="0" presId="urn:microsoft.com/office/officeart/2018/2/layout/IconLabelList"/>
    <dgm:cxn modelId="{43942660-6C69-4F00-A408-FF697F539A75}" type="presParOf" srcId="{FF4C7EBF-27DF-4584-83F4-DAF5241D9D24}" destId="{326C1AA4-AF08-463B-AA96-BB17D0483968}" srcOrd="1" destOrd="0" presId="urn:microsoft.com/office/officeart/2018/2/layout/IconLabelList"/>
    <dgm:cxn modelId="{D3C406D6-07DF-4D7B-9665-F10574F7A4A2}" type="presParOf" srcId="{FF4C7EBF-27DF-4584-83F4-DAF5241D9D24}" destId="{362E22A3-F02D-47DC-82A4-66AA432DB0E7}" srcOrd="2" destOrd="0" presId="urn:microsoft.com/office/officeart/2018/2/layout/IconLabelList"/>
    <dgm:cxn modelId="{617347E2-AC15-4EC0-86CE-A11CF18008A1}" type="presParOf" srcId="{42C73C04-4FC8-4EB3-BE44-5BF1C4E093A9}" destId="{B03EC7C2-CCC5-4A61-B026-67BF00D84170}" srcOrd="1" destOrd="0" presId="urn:microsoft.com/office/officeart/2018/2/layout/IconLabelList"/>
    <dgm:cxn modelId="{E6D8C65E-B22C-4531-9CD2-104CE9D123B8}" type="presParOf" srcId="{42C73C04-4FC8-4EB3-BE44-5BF1C4E093A9}" destId="{A12DFF15-76CE-47FE-97A1-0A307D894E3B}" srcOrd="2" destOrd="0" presId="urn:microsoft.com/office/officeart/2018/2/layout/IconLabelList"/>
    <dgm:cxn modelId="{A8DF9A84-C648-42D9-AE5E-61C224EE62FD}" type="presParOf" srcId="{A12DFF15-76CE-47FE-97A1-0A307D894E3B}" destId="{B00740DD-8949-46AF-9B66-99864EB98D11}" srcOrd="0" destOrd="0" presId="urn:microsoft.com/office/officeart/2018/2/layout/IconLabelList"/>
    <dgm:cxn modelId="{E2F9EDDF-1E0B-4452-807C-64AE20B3D8FB}" type="presParOf" srcId="{A12DFF15-76CE-47FE-97A1-0A307D894E3B}" destId="{16B8A029-381D-44B5-8F0D-45E445CFEA48}" srcOrd="1" destOrd="0" presId="urn:microsoft.com/office/officeart/2018/2/layout/IconLabelList"/>
    <dgm:cxn modelId="{1B4F02C3-38F3-4BAB-9406-D3D698D1AC16}" type="presParOf" srcId="{A12DFF15-76CE-47FE-97A1-0A307D894E3B}" destId="{F85EF500-7504-4C75-9DD2-13DA4B76DCE0}" srcOrd="2" destOrd="0" presId="urn:microsoft.com/office/officeart/2018/2/layout/IconLabelList"/>
    <dgm:cxn modelId="{AC48A630-5D62-43B3-A1BD-D016EBD0FA34}" type="presParOf" srcId="{42C73C04-4FC8-4EB3-BE44-5BF1C4E093A9}" destId="{643C2A86-234C-4155-BBAC-64CBB57E3D7F}" srcOrd="3" destOrd="0" presId="urn:microsoft.com/office/officeart/2018/2/layout/IconLabelList"/>
    <dgm:cxn modelId="{598FECD2-8CA9-481A-86AF-D9B18D0B7B1C}" type="presParOf" srcId="{42C73C04-4FC8-4EB3-BE44-5BF1C4E093A9}" destId="{78E35DEF-51B1-4309-891C-797714B2EAE3}" srcOrd="4" destOrd="0" presId="urn:microsoft.com/office/officeart/2018/2/layout/IconLabelList"/>
    <dgm:cxn modelId="{045AD5C1-B493-4104-BA6D-A511B03438A6}" type="presParOf" srcId="{78E35DEF-51B1-4309-891C-797714B2EAE3}" destId="{6BB5814C-EFDE-4683-A38D-1C6805B51F38}" srcOrd="0" destOrd="0" presId="urn:microsoft.com/office/officeart/2018/2/layout/IconLabelList"/>
    <dgm:cxn modelId="{CCF8D087-8599-4322-93FC-DD39849566BD}" type="presParOf" srcId="{78E35DEF-51B1-4309-891C-797714B2EAE3}" destId="{1F24AB5A-D730-47EE-9D08-F6D98995E2B4}" srcOrd="1" destOrd="0" presId="urn:microsoft.com/office/officeart/2018/2/layout/IconLabelList"/>
    <dgm:cxn modelId="{4B0FF166-9DB9-4F69-886A-888BDEFAE853}" type="presParOf" srcId="{78E35DEF-51B1-4309-891C-797714B2EAE3}" destId="{BD1362C9-105F-4B9A-9B8A-DD77BDFA727B}" srcOrd="2" destOrd="0" presId="urn:microsoft.com/office/officeart/2018/2/layout/IconLabelList"/>
    <dgm:cxn modelId="{BA318BD6-3CBA-47C4-9747-361331A32F1C}" type="presParOf" srcId="{42C73C04-4FC8-4EB3-BE44-5BF1C4E093A9}" destId="{9825BB91-E142-42BB-A42F-042B1660B020}" srcOrd="5" destOrd="0" presId="urn:microsoft.com/office/officeart/2018/2/layout/IconLabelList"/>
    <dgm:cxn modelId="{C2E5830F-862D-4212-9626-4D2B861CD5ED}" type="presParOf" srcId="{42C73C04-4FC8-4EB3-BE44-5BF1C4E093A9}" destId="{B204E850-FDEF-4640-8893-60BF1DC6B02F}" srcOrd="6" destOrd="0" presId="urn:microsoft.com/office/officeart/2018/2/layout/IconLabelList"/>
    <dgm:cxn modelId="{4C2E9C89-8CF6-4C21-86BD-21C7CE06279D}" type="presParOf" srcId="{B204E850-FDEF-4640-8893-60BF1DC6B02F}" destId="{81F8BBE6-CBB5-438C-A0AD-1EB58E7C3E88}" srcOrd="0" destOrd="0" presId="urn:microsoft.com/office/officeart/2018/2/layout/IconLabelList"/>
    <dgm:cxn modelId="{BDCCA313-1647-4D60-B56F-6E60619084DA}" type="presParOf" srcId="{B204E850-FDEF-4640-8893-60BF1DC6B02F}" destId="{4C90A65F-98E2-4E82-9F38-283FC500D2CF}" srcOrd="1" destOrd="0" presId="urn:microsoft.com/office/officeart/2018/2/layout/IconLabelList"/>
    <dgm:cxn modelId="{9340D05D-1266-4050-BCFE-148EEC83509E}" type="presParOf" srcId="{B204E850-FDEF-4640-8893-60BF1DC6B02F}" destId="{071067DE-4FC6-4D7B-9485-298739C01667}" srcOrd="2" destOrd="0" presId="urn:microsoft.com/office/officeart/2018/2/layout/IconLabelList"/>
    <dgm:cxn modelId="{9A7F88F1-8B90-40E8-B792-51E6C34C424D}" type="presParOf" srcId="{42C73C04-4FC8-4EB3-BE44-5BF1C4E093A9}" destId="{39CC190B-D3D1-4F2F-B278-848DBFB55B39}" srcOrd="7" destOrd="0" presId="urn:microsoft.com/office/officeart/2018/2/layout/IconLabelList"/>
    <dgm:cxn modelId="{396786E1-BAEE-481A-B002-849F2BE0DDF1}" type="presParOf" srcId="{42C73C04-4FC8-4EB3-BE44-5BF1C4E093A9}" destId="{1525B2AC-D417-4375-83FC-FA3ECC053230}" srcOrd="8" destOrd="0" presId="urn:microsoft.com/office/officeart/2018/2/layout/IconLabelList"/>
    <dgm:cxn modelId="{775CC1DE-25C2-48C1-973A-91D43488E4D5}" type="presParOf" srcId="{1525B2AC-D417-4375-83FC-FA3ECC053230}" destId="{5058A8AE-D601-410F-89A5-35109200A6D1}" srcOrd="0" destOrd="0" presId="urn:microsoft.com/office/officeart/2018/2/layout/IconLabelList"/>
    <dgm:cxn modelId="{5B6AA09F-8016-4C8E-AA45-03A023E9895F}" type="presParOf" srcId="{1525B2AC-D417-4375-83FC-FA3ECC053230}" destId="{51DBDAC6-B61E-4022-B7B3-565C8811F5E2}" srcOrd="1" destOrd="0" presId="urn:microsoft.com/office/officeart/2018/2/layout/IconLabelList"/>
    <dgm:cxn modelId="{BF6968AB-5470-4E78-B364-B75A202454F2}" type="presParOf" srcId="{1525B2AC-D417-4375-83FC-FA3ECC053230}" destId="{78F46702-BE17-4922-9AF1-D1D4B697242C}" srcOrd="2" destOrd="0" presId="urn:microsoft.com/office/officeart/2018/2/layout/IconLabelList"/>
    <dgm:cxn modelId="{11949073-B32C-446E-9E04-046354C23ED0}" type="presParOf" srcId="{42C73C04-4FC8-4EB3-BE44-5BF1C4E093A9}" destId="{033EDC1B-98F4-48B6-8424-776C19A606FC}" srcOrd="9" destOrd="0" presId="urn:microsoft.com/office/officeart/2018/2/layout/IconLabelList"/>
    <dgm:cxn modelId="{846C1AD5-C7B1-4BB7-B604-1FB0D4486EC6}" type="presParOf" srcId="{42C73C04-4FC8-4EB3-BE44-5BF1C4E093A9}" destId="{E0881F33-B589-4099-862A-633CE64C070F}" srcOrd="10" destOrd="0" presId="urn:microsoft.com/office/officeart/2018/2/layout/IconLabelList"/>
    <dgm:cxn modelId="{AA76949B-2C70-44E7-A6CD-E2C563C84210}" type="presParOf" srcId="{E0881F33-B589-4099-862A-633CE64C070F}" destId="{11C3AE69-A6FF-46F7-BA31-6BB9392C95D2}" srcOrd="0" destOrd="0" presId="urn:microsoft.com/office/officeart/2018/2/layout/IconLabelList"/>
    <dgm:cxn modelId="{22113D12-67D7-4CDD-AB60-E4D8199EAD7B}" type="presParOf" srcId="{E0881F33-B589-4099-862A-633CE64C070F}" destId="{A7DFBB2F-8BB6-4C9C-A2AC-54E6EC84C4CE}" srcOrd="1" destOrd="0" presId="urn:microsoft.com/office/officeart/2018/2/layout/IconLabelList"/>
    <dgm:cxn modelId="{C1001721-86E6-4019-9F7B-9402BC6BD27A}" type="presParOf" srcId="{E0881F33-B589-4099-862A-633CE64C070F}" destId="{9FFC9D29-ACB9-47DE-A918-E481AF44A960}" srcOrd="2" destOrd="0" presId="urn:microsoft.com/office/officeart/2018/2/layout/IconLabelList"/>
    <dgm:cxn modelId="{E72F93DE-B29A-4923-8F44-DFE8D7DE8AAC}" type="presParOf" srcId="{42C73C04-4FC8-4EB3-BE44-5BF1C4E093A9}" destId="{B368AF1A-E244-473E-9ECE-EA6ECDB9B264}" srcOrd="11" destOrd="0" presId="urn:microsoft.com/office/officeart/2018/2/layout/IconLabelList"/>
    <dgm:cxn modelId="{DFA89E8B-0800-4275-9E25-F42B0AF9FF5C}" type="presParOf" srcId="{42C73C04-4FC8-4EB3-BE44-5BF1C4E093A9}" destId="{A6D6E8D6-28C1-4A44-8979-1C4052CBE15D}" srcOrd="12" destOrd="0" presId="urn:microsoft.com/office/officeart/2018/2/layout/IconLabelList"/>
    <dgm:cxn modelId="{DA12D92C-17FF-46D7-80CC-A5372A37F304}" type="presParOf" srcId="{A6D6E8D6-28C1-4A44-8979-1C4052CBE15D}" destId="{EAF4BB17-CE63-40EA-BBF0-A4BDB1E5F20B}" srcOrd="0" destOrd="0" presId="urn:microsoft.com/office/officeart/2018/2/layout/IconLabelList"/>
    <dgm:cxn modelId="{226FFD5E-5301-4BE1-92D2-57F9CB5EC1D8}" type="presParOf" srcId="{A6D6E8D6-28C1-4A44-8979-1C4052CBE15D}" destId="{5FF747FF-D145-4AE3-A1A5-CFF5D8571E31}" srcOrd="1" destOrd="0" presId="urn:microsoft.com/office/officeart/2018/2/layout/IconLabelList"/>
    <dgm:cxn modelId="{A55082C0-D5D8-4406-8981-DD0C69C87C05}" type="presParOf" srcId="{A6D6E8D6-28C1-4A44-8979-1C4052CBE15D}" destId="{3E54A861-468C-4127-B97C-4180AC8F742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48377-80C0-4A7F-9AED-5BAE903A13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D3F3C8-ACF4-4069-B0C4-4DEB987E86E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/>
            <a:t>Old, dysfunctional zoning code</a:t>
          </a:r>
        </a:p>
      </dgm:t>
    </dgm:pt>
    <dgm:pt modelId="{1C41FFC0-DAE3-40D9-8356-6A0FA2F35100}" type="parTrans" cxnId="{4714BD0E-44AE-42F0-B54A-9E28968D78D1}">
      <dgm:prSet/>
      <dgm:spPr/>
      <dgm:t>
        <a:bodyPr/>
        <a:lstStyle/>
        <a:p>
          <a:endParaRPr lang="en-US"/>
        </a:p>
      </dgm:t>
    </dgm:pt>
    <dgm:pt modelId="{7A0D4A7B-EA6C-4067-9492-A58B64B23AD0}" type="sibTrans" cxnId="{4714BD0E-44AE-42F0-B54A-9E28968D78D1}">
      <dgm:prSet/>
      <dgm:spPr/>
      <dgm:t>
        <a:bodyPr/>
        <a:lstStyle/>
        <a:p>
          <a:endParaRPr lang="en-US"/>
        </a:p>
      </dgm:t>
    </dgm:pt>
    <dgm:pt modelId="{4DF7E7AB-3CA4-4C0F-BC52-0DAA8D1B466B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/>
            <a:t>Last official codification in 1998, but likely much older</a:t>
          </a:r>
        </a:p>
      </dgm:t>
    </dgm:pt>
    <dgm:pt modelId="{9100C1B3-0DC9-4B5C-8A18-2A57F22F2D86}" type="parTrans" cxnId="{E2DC1377-2106-408A-9897-70CDB5FA6107}">
      <dgm:prSet/>
      <dgm:spPr/>
      <dgm:t>
        <a:bodyPr/>
        <a:lstStyle/>
        <a:p>
          <a:endParaRPr lang="en-US"/>
        </a:p>
      </dgm:t>
    </dgm:pt>
    <dgm:pt modelId="{055CBDC0-37A7-4545-9DCC-FACB0EC87BBF}" type="sibTrans" cxnId="{E2DC1377-2106-408A-9897-70CDB5FA6107}">
      <dgm:prSet/>
      <dgm:spPr/>
      <dgm:t>
        <a:bodyPr/>
        <a:lstStyle/>
        <a:p>
          <a:endParaRPr lang="en-US"/>
        </a:p>
      </dgm:t>
    </dgm:pt>
    <dgm:pt modelId="{B9312CC3-4727-418B-8F79-3A25EF8263A8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/>
            <a:t>Most new development is zoned PUD and governed by a GDP</a:t>
          </a:r>
        </a:p>
      </dgm:t>
    </dgm:pt>
    <dgm:pt modelId="{DE78AC02-1456-449A-A3D0-3962E5DAF4BB}" type="parTrans" cxnId="{AF8CDC6E-17A0-4024-8788-3D6EA51151BA}">
      <dgm:prSet/>
      <dgm:spPr/>
      <dgm:t>
        <a:bodyPr/>
        <a:lstStyle/>
        <a:p>
          <a:endParaRPr lang="en-US"/>
        </a:p>
      </dgm:t>
    </dgm:pt>
    <dgm:pt modelId="{B51A6F9C-0054-4D05-887E-B687F8504E9F}" type="sibTrans" cxnId="{AF8CDC6E-17A0-4024-8788-3D6EA51151BA}">
      <dgm:prSet/>
      <dgm:spPr/>
      <dgm:t>
        <a:bodyPr/>
        <a:lstStyle/>
        <a:p>
          <a:endParaRPr lang="en-US"/>
        </a:p>
      </dgm:t>
    </dgm:pt>
    <dgm:pt modelId="{FB527EB2-AFBF-40C8-862C-18203E387092}">
      <dgm:prSet/>
      <dgm:spPr/>
      <dgm:t>
        <a:bodyPr/>
        <a:lstStyle/>
        <a:p>
          <a:r>
            <a:rPr lang="en-US"/>
            <a:t>Essentially mini zoning districts unique to each neighborhood/development</a:t>
          </a:r>
        </a:p>
      </dgm:t>
    </dgm:pt>
    <dgm:pt modelId="{44A8DCE9-9584-4BBD-9755-871478B9FC75}" type="parTrans" cxnId="{42DB7B33-0329-43CD-8758-77B3C82879B2}">
      <dgm:prSet/>
      <dgm:spPr/>
      <dgm:t>
        <a:bodyPr/>
        <a:lstStyle/>
        <a:p>
          <a:endParaRPr lang="en-US"/>
        </a:p>
      </dgm:t>
    </dgm:pt>
    <dgm:pt modelId="{69D596F9-CF9D-4A34-9A49-6C3ED3C0B0AE}" type="sibTrans" cxnId="{42DB7B33-0329-43CD-8758-77B3C82879B2}">
      <dgm:prSet/>
      <dgm:spPr/>
      <dgm:t>
        <a:bodyPr/>
        <a:lstStyle/>
        <a:p>
          <a:endParaRPr lang="en-US"/>
        </a:p>
      </dgm:t>
    </dgm:pt>
    <dgm:pt modelId="{AC7DA073-CD4E-4F94-A8FA-03C61F5D18D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/>
            <a:t>Saving fund balance for rewrite of zoning code after Comp Plan Update</a:t>
          </a:r>
        </a:p>
      </dgm:t>
    </dgm:pt>
    <dgm:pt modelId="{74B5EE08-93AC-4731-B8E1-CE92D235BAED}" type="parTrans" cxnId="{5D0CBBDB-3235-4E19-8480-97188822B4ED}">
      <dgm:prSet/>
      <dgm:spPr/>
      <dgm:t>
        <a:bodyPr/>
        <a:lstStyle/>
        <a:p>
          <a:endParaRPr lang="en-US"/>
        </a:p>
      </dgm:t>
    </dgm:pt>
    <dgm:pt modelId="{772C62A7-82A4-4353-8F86-03CD7702F2ED}" type="sibTrans" cxnId="{5D0CBBDB-3235-4E19-8480-97188822B4ED}">
      <dgm:prSet/>
      <dgm:spPr/>
      <dgm:t>
        <a:bodyPr/>
        <a:lstStyle/>
        <a:p>
          <a:endParaRPr lang="en-US"/>
        </a:p>
      </dgm:t>
    </dgm:pt>
    <dgm:pt modelId="{A8F37D29-15AD-444D-8AD5-4DC530437F08}" type="pres">
      <dgm:prSet presAssocID="{74E48377-80C0-4A7F-9AED-5BAE903A1362}" presName="linear" presStyleCnt="0">
        <dgm:presLayoutVars>
          <dgm:animLvl val="lvl"/>
          <dgm:resizeHandles val="exact"/>
        </dgm:presLayoutVars>
      </dgm:prSet>
      <dgm:spPr/>
    </dgm:pt>
    <dgm:pt modelId="{D1E19ECE-600C-4538-AF9E-ED9FCBAFCDB1}" type="pres">
      <dgm:prSet presAssocID="{01D3F3C8-ACF4-4069-B0C4-4DEB987E86E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F4AE64B-07BD-49EC-A053-C44E4808E32B}" type="pres">
      <dgm:prSet presAssocID="{7A0D4A7B-EA6C-4067-9492-A58B64B23AD0}" presName="spacer" presStyleCnt="0"/>
      <dgm:spPr/>
    </dgm:pt>
    <dgm:pt modelId="{DE51386F-8008-4190-AC5E-BDE6C7276BAA}" type="pres">
      <dgm:prSet presAssocID="{4DF7E7AB-3CA4-4C0F-BC52-0DAA8D1B46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5CD191C-2C0F-4C07-8E5D-9FF3FF080E8F}" type="pres">
      <dgm:prSet presAssocID="{055CBDC0-37A7-4545-9DCC-FACB0EC87BBF}" presName="spacer" presStyleCnt="0"/>
      <dgm:spPr/>
    </dgm:pt>
    <dgm:pt modelId="{E17CDC17-FB19-4574-887F-CD4805860E49}" type="pres">
      <dgm:prSet presAssocID="{B9312CC3-4727-418B-8F79-3A25EF8263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B31DBC-6D0A-45E6-8DC0-147401A58F53}" type="pres">
      <dgm:prSet presAssocID="{B9312CC3-4727-418B-8F79-3A25EF8263A8}" presName="childText" presStyleLbl="revTx" presStyleIdx="0" presStyleCnt="1">
        <dgm:presLayoutVars>
          <dgm:bulletEnabled val="1"/>
        </dgm:presLayoutVars>
      </dgm:prSet>
      <dgm:spPr/>
    </dgm:pt>
    <dgm:pt modelId="{79C54B57-C070-456B-88D0-23425C550704}" type="pres">
      <dgm:prSet presAssocID="{AC7DA073-CD4E-4F94-A8FA-03C61F5D18D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601F20C-CE77-46B5-A407-045501F7A565}" type="presOf" srcId="{4DF7E7AB-3CA4-4C0F-BC52-0DAA8D1B466B}" destId="{DE51386F-8008-4190-AC5E-BDE6C7276BAA}" srcOrd="0" destOrd="0" presId="urn:microsoft.com/office/officeart/2005/8/layout/vList2"/>
    <dgm:cxn modelId="{4714BD0E-44AE-42F0-B54A-9E28968D78D1}" srcId="{74E48377-80C0-4A7F-9AED-5BAE903A1362}" destId="{01D3F3C8-ACF4-4069-B0C4-4DEB987E86E4}" srcOrd="0" destOrd="0" parTransId="{1C41FFC0-DAE3-40D9-8356-6A0FA2F35100}" sibTransId="{7A0D4A7B-EA6C-4067-9492-A58B64B23AD0}"/>
    <dgm:cxn modelId="{42DB7B33-0329-43CD-8758-77B3C82879B2}" srcId="{B9312CC3-4727-418B-8F79-3A25EF8263A8}" destId="{FB527EB2-AFBF-40C8-862C-18203E387092}" srcOrd="0" destOrd="0" parTransId="{44A8DCE9-9584-4BBD-9755-871478B9FC75}" sibTransId="{69D596F9-CF9D-4A34-9A49-6C3ED3C0B0AE}"/>
    <dgm:cxn modelId="{C4074540-EA44-4295-85B1-256BA56A82F0}" type="presOf" srcId="{B9312CC3-4727-418B-8F79-3A25EF8263A8}" destId="{E17CDC17-FB19-4574-887F-CD4805860E49}" srcOrd="0" destOrd="0" presId="urn:microsoft.com/office/officeart/2005/8/layout/vList2"/>
    <dgm:cxn modelId="{AF8CDC6E-17A0-4024-8788-3D6EA51151BA}" srcId="{74E48377-80C0-4A7F-9AED-5BAE903A1362}" destId="{B9312CC3-4727-418B-8F79-3A25EF8263A8}" srcOrd="2" destOrd="0" parTransId="{DE78AC02-1456-449A-A3D0-3962E5DAF4BB}" sibTransId="{B51A6F9C-0054-4D05-887E-B687F8504E9F}"/>
    <dgm:cxn modelId="{E2DC1377-2106-408A-9897-70CDB5FA6107}" srcId="{74E48377-80C0-4A7F-9AED-5BAE903A1362}" destId="{4DF7E7AB-3CA4-4C0F-BC52-0DAA8D1B466B}" srcOrd="1" destOrd="0" parTransId="{9100C1B3-0DC9-4B5C-8A18-2A57F22F2D86}" sibTransId="{055CBDC0-37A7-4545-9DCC-FACB0EC87BBF}"/>
    <dgm:cxn modelId="{5756859E-95B6-4089-B1DE-3933ECA6F79C}" type="presOf" srcId="{01D3F3C8-ACF4-4069-B0C4-4DEB987E86E4}" destId="{D1E19ECE-600C-4538-AF9E-ED9FCBAFCDB1}" srcOrd="0" destOrd="0" presId="urn:microsoft.com/office/officeart/2005/8/layout/vList2"/>
    <dgm:cxn modelId="{802688BA-F34E-491E-B8C8-DCA277FA42CA}" type="presOf" srcId="{AC7DA073-CD4E-4F94-A8FA-03C61F5D18D4}" destId="{79C54B57-C070-456B-88D0-23425C550704}" srcOrd="0" destOrd="0" presId="urn:microsoft.com/office/officeart/2005/8/layout/vList2"/>
    <dgm:cxn modelId="{539B0AD5-E9F0-4DCB-A926-D2675D7E9AE5}" type="presOf" srcId="{FB527EB2-AFBF-40C8-862C-18203E387092}" destId="{A7B31DBC-6D0A-45E6-8DC0-147401A58F53}" srcOrd="0" destOrd="0" presId="urn:microsoft.com/office/officeart/2005/8/layout/vList2"/>
    <dgm:cxn modelId="{5D0CBBDB-3235-4E19-8480-97188822B4ED}" srcId="{74E48377-80C0-4A7F-9AED-5BAE903A1362}" destId="{AC7DA073-CD4E-4F94-A8FA-03C61F5D18D4}" srcOrd="3" destOrd="0" parTransId="{74B5EE08-93AC-4731-B8E1-CE92D235BAED}" sibTransId="{772C62A7-82A4-4353-8F86-03CD7702F2ED}"/>
    <dgm:cxn modelId="{03B8A5F9-A201-4F2D-8072-F4AF00119719}" type="presOf" srcId="{74E48377-80C0-4A7F-9AED-5BAE903A1362}" destId="{A8F37D29-15AD-444D-8AD5-4DC530437F08}" srcOrd="0" destOrd="0" presId="urn:microsoft.com/office/officeart/2005/8/layout/vList2"/>
    <dgm:cxn modelId="{180391C5-41AE-47E0-983E-DE369C2658E4}" type="presParOf" srcId="{A8F37D29-15AD-444D-8AD5-4DC530437F08}" destId="{D1E19ECE-600C-4538-AF9E-ED9FCBAFCDB1}" srcOrd="0" destOrd="0" presId="urn:microsoft.com/office/officeart/2005/8/layout/vList2"/>
    <dgm:cxn modelId="{2328AB0C-98D7-4EE8-B5B7-EE08694508A5}" type="presParOf" srcId="{A8F37D29-15AD-444D-8AD5-4DC530437F08}" destId="{CF4AE64B-07BD-49EC-A053-C44E4808E32B}" srcOrd="1" destOrd="0" presId="urn:microsoft.com/office/officeart/2005/8/layout/vList2"/>
    <dgm:cxn modelId="{67C8A38C-56A3-410E-BC73-323C92986875}" type="presParOf" srcId="{A8F37D29-15AD-444D-8AD5-4DC530437F08}" destId="{DE51386F-8008-4190-AC5E-BDE6C7276BAA}" srcOrd="2" destOrd="0" presId="urn:microsoft.com/office/officeart/2005/8/layout/vList2"/>
    <dgm:cxn modelId="{931E6702-F7A1-4050-965F-48D1A6924284}" type="presParOf" srcId="{A8F37D29-15AD-444D-8AD5-4DC530437F08}" destId="{A5CD191C-2C0F-4C07-8E5D-9FF3FF080E8F}" srcOrd="3" destOrd="0" presId="urn:microsoft.com/office/officeart/2005/8/layout/vList2"/>
    <dgm:cxn modelId="{CD9DD234-309F-414A-A65E-AB5F31FCBA73}" type="presParOf" srcId="{A8F37D29-15AD-444D-8AD5-4DC530437F08}" destId="{E17CDC17-FB19-4574-887F-CD4805860E49}" srcOrd="4" destOrd="0" presId="urn:microsoft.com/office/officeart/2005/8/layout/vList2"/>
    <dgm:cxn modelId="{971ED648-9BB8-4EF9-8289-2AAB74D8C80A}" type="presParOf" srcId="{A8F37D29-15AD-444D-8AD5-4DC530437F08}" destId="{A7B31DBC-6D0A-45E6-8DC0-147401A58F53}" srcOrd="5" destOrd="0" presId="urn:microsoft.com/office/officeart/2005/8/layout/vList2"/>
    <dgm:cxn modelId="{01A18929-063E-4205-86D1-51EBEFADB52A}" type="presParOf" srcId="{A8F37D29-15AD-444D-8AD5-4DC530437F08}" destId="{79C54B57-C070-456B-88D0-23425C5507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150EC-1417-4954-944B-AF90AA7D5C25}">
      <dsp:nvSpPr>
        <dsp:cNvPr id="0" name=""/>
        <dsp:cNvSpPr/>
      </dsp:nvSpPr>
      <dsp:spPr>
        <a:xfrm>
          <a:off x="1185033" y="0"/>
          <a:ext cx="462744" cy="4627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E22A3-F02D-47DC-82A4-66AA432DB0E7}">
      <dsp:nvSpPr>
        <dsp:cNvPr id="0" name=""/>
        <dsp:cNvSpPr/>
      </dsp:nvSpPr>
      <dsp:spPr>
        <a:xfrm>
          <a:off x="909488" y="391403"/>
          <a:ext cx="1028320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 active TIF districts</a:t>
          </a:r>
        </a:p>
      </dsp:txBody>
      <dsp:txXfrm>
        <a:off x="909488" y="391403"/>
        <a:ext cx="1028320" cy="501306"/>
      </dsp:txXfrm>
    </dsp:sp>
    <dsp:sp modelId="{B00740DD-8949-46AF-9B66-99864EB98D11}">
      <dsp:nvSpPr>
        <dsp:cNvPr id="0" name=""/>
        <dsp:cNvSpPr/>
      </dsp:nvSpPr>
      <dsp:spPr>
        <a:xfrm>
          <a:off x="2393310" y="0"/>
          <a:ext cx="462744" cy="4627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EF500-7504-4C75-9DD2-13DA4B76DCE0}">
      <dsp:nvSpPr>
        <dsp:cNvPr id="0" name=""/>
        <dsp:cNvSpPr/>
      </dsp:nvSpPr>
      <dsp:spPr>
        <a:xfrm>
          <a:off x="2103296" y="391403"/>
          <a:ext cx="1028320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31 parks</a:t>
          </a:r>
        </a:p>
      </dsp:txBody>
      <dsp:txXfrm>
        <a:off x="2103296" y="391403"/>
        <a:ext cx="1028320" cy="501306"/>
      </dsp:txXfrm>
    </dsp:sp>
    <dsp:sp modelId="{6BB5814C-EFDE-4683-A38D-1C6805B51F38}">
      <dsp:nvSpPr>
        <dsp:cNvPr id="0" name=""/>
        <dsp:cNvSpPr/>
      </dsp:nvSpPr>
      <dsp:spPr>
        <a:xfrm>
          <a:off x="3601586" y="0"/>
          <a:ext cx="462744" cy="4627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362C9-105F-4B9A-9B8A-DD77BDFA727B}">
      <dsp:nvSpPr>
        <dsp:cNvPr id="0" name=""/>
        <dsp:cNvSpPr/>
      </dsp:nvSpPr>
      <dsp:spPr>
        <a:xfrm>
          <a:off x="3311572" y="391403"/>
          <a:ext cx="1028320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Combined Village Center and Senior Center</a:t>
          </a:r>
        </a:p>
      </dsp:txBody>
      <dsp:txXfrm>
        <a:off x="3311572" y="391403"/>
        <a:ext cx="1028320" cy="501306"/>
      </dsp:txXfrm>
    </dsp:sp>
    <dsp:sp modelId="{81F8BBE6-CBB5-438C-A0AD-1EB58E7C3E88}">
      <dsp:nvSpPr>
        <dsp:cNvPr id="0" name=""/>
        <dsp:cNvSpPr/>
      </dsp:nvSpPr>
      <dsp:spPr>
        <a:xfrm>
          <a:off x="5036251" y="0"/>
          <a:ext cx="462744" cy="4627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067DE-4FC6-4D7B-9485-298739C01667}">
      <dsp:nvSpPr>
        <dsp:cNvPr id="0" name=""/>
        <dsp:cNvSpPr/>
      </dsp:nvSpPr>
      <dsp:spPr>
        <a:xfrm>
          <a:off x="4746233" y="391403"/>
          <a:ext cx="1028320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Active development &amp; redevelopment</a:t>
          </a:r>
        </a:p>
      </dsp:txBody>
      <dsp:txXfrm>
        <a:off x="4746233" y="391403"/>
        <a:ext cx="1028320" cy="501306"/>
      </dsp:txXfrm>
    </dsp:sp>
    <dsp:sp modelId="{5058A8AE-D601-410F-89A5-35109200A6D1}">
      <dsp:nvSpPr>
        <dsp:cNvPr id="0" name=""/>
        <dsp:cNvSpPr/>
      </dsp:nvSpPr>
      <dsp:spPr>
        <a:xfrm>
          <a:off x="1502691" y="1106821"/>
          <a:ext cx="462744" cy="4627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46702-BE17-4922-9AF1-D1D4B697242C}">
      <dsp:nvSpPr>
        <dsp:cNvPr id="0" name=""/>
        <dsp:cNvSpPr/>
      </dsp:nvSpPr>
      <dsp:spPr>
        <a:xfrm>
          <a:off x="1219896" y="1660324"/>
          <a:ext cx="1028320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volunteer community</a:t>
          </a:r>
        </a:p>
      </dsp:txBody>
      <dsp:txXfrm>
        <a:off x="1219896" y="1660324"/>
        <a:ext cx="1028320" cy="501306"/>
      </dsp:txXfrm>
    </dsp:sp>
    <dsp:sp modelId="{11C3AE69-A6FF-46F7-BA31-6BB9392C95D2}">
      <dsp:nvSpPr>
        <dsp:cNvPr id="0" name=""/>
        <dsp:cNvSpPr/>
      </dsp:nvSpPr>
      <dsp:spPr>
        <a:xfrm>
          <a:off x="2779618" y="1106821"/>
          <a:ext cx="462744" cy="4627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C9D29-ACB9-47DE-A918-E481AF44A960}">
      <dsp:nvSpPr>
        <dsp:cNvPr id="0" name=""/>
        <dsp:cNvSpPr/>
      </dsp:nvSpPr>
      <dsp:spPr>
        <a:xfrm>
          <a:off x="2428173" y="1660324"/>
          <a:ext cx="1165621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Proactive infrastructure maintenance/</a:t>
          </a:r>
          <a:br>
            <a:rPr lang="en-US" sz="1400" kern="1200" dirty="0"/>
          </a:br>
          <a:r>
            <a:rPr lang="en-US" sz="1400" kern="1200" dirty="0"/>
            <a:t>improvements</a:t>
          </a:r>
        </a:p>
      </dsp:txBody>
      <dsp:txXfrm>
        <a:off x="2428173" y="1660324"/>
        <a:ext cx="1165621" cy="501306"/>
      </dsp:txXfrm>
    </dsp:sp>
    <dsp:sp modelId="{EAF4BB17-CE63-40EA-BBF0-A4BDB1E5F20B}">
      <dsp:nvSpPr>
        <dsp:cNvPr id="0" name=""/>
        <dsp:cNvSpPr/>
      </dsp:nvSpPr>
      <dsp:spPr>
        <a:xfrm>
          <a:off x="4372694" y="1092627"/>
          <a:ext cx="462744" cy="46274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4A861-468C-4127-B97C-4180AC8F7429}">
      <dsp:nvSpPr>
        <dsp:cNvPr id="0" name=""/>
        <dsp:cNvSpPr/>
      </dsp:nvSpPr>
      <dsp:spPr>
        <a:xfrm>
          <a:off x="3748464" y="1606081"/>
          <a:ext cx="1746170" cy="501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Comprehensive Plan Update, Comprehensive Outdoor Recreation Plan, Sustainability Plan (in progress), corridor visioning plans, housing task force report</a:t>
          </a:r>
        </a:p>
      </dsp:txBody>
      <dsp:txXfrm>
        <a:off x="3748464" y="1606081"/>
        <a:ext cx="1746170" cy="501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19ECE-600C-4538-AF9E-ED9FCBAFCDB1}">
      <dsp:nvSpPr>
        <dsp:cNvPr id="0" name=""/>
        <dsp:cNvSpPr/>
      </dsp:nvSpPr>
      <dsp:spPr>
        <a:xfrm>
          <a:off x="0" y="326159"/>
          <a:ext cx="7543800" cy="479700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Old, dysfunctional zoning code</a:t>
          </a:r>
        </a:p>
      </dsp:txBody>
      <dsp:txXfrm>
        <a:off x="23417" y="349576"/>
        <a:ext cx="7496966" cy="432866"/>
      </dsp:txXfrm>
    </dsp:sp>
    <dsp:sp modelId="{DE51386F-8008-4190-AC5E-BDE6C7276BAA}">
      <dsp:nvSpPr>
        <dsp:cNvPr id="0" name=""/>
        <dsp:cNvSpPr/>
      </dsp:nvSpPr>
      <dsp:spPr>
        <a:xfrm>
          <a:off x="0" y="863459"/>
          <a:ext cx="7543800" cy="479700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Last official codification in 1998, but likely much older</a:t>
          </a:r>
        </a:p>
      </dsp:txBody>
      <dsp:txXfrm>
        <a:off x="23417" y="886876"/>
        <a:ext cx="7496966" cy="432866"/>
      </dsp:txXfrm>
    </dsp:sp>
    <dsp:sp modelId="{E17CDC17-FB19-4574-887F-CD4805860E49}">
      <dsp:nvSpPr>
        <dsp:cNvPr id="0" name=""/>
        <dsp:cNvSpPr/>
      </dsp:nvSpPr>
      <dsp:spPr>
        <a:xfrm>
          <a:off x="0" y="1400759"/>
          <a:ext cx="7543800" cy="479700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Most new development is zoned PUD and governed by a GDP</a:t>
          </a:r>
        </a:p>
      </dsp:txBody>
      <dsp:txXfrm>
        <a:off x="23417" y="1424176"/>
        <a:ext cx="7496966" cy="432866"/>
      </dsp:txXfrm>
    </dsp:sp>
    <dsp:sp modelId="{A7B31DBC-6D0A-45E6-8DC0-147401A58F53}">
      <dsp:nvSpPr>
        <dsp:cNvPr id="0" name=""/>
        <dsp:cNvSpPr/>
      </dsp:nvSpPr>
      <dsp:spPr>
        <a:xfrm>
          <a:off x="0" y="1880460"/>
          <a:ext cx="75438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Essentially mini zoning districts unique to each neighborhood/development</a:t>
          </a:r>
        </a:p>
      </dsp:txBody>
      <dsp:txXfrm>
        <a:off x="0" y="1880460"/>
        <a:ext cx="7543800" cy="331200"/>
      </dsp:txXfrm>
    </dsp:sp>
    <dsp:sp modelId="{79C54B57-C070-456B-88D0-23425C550704}">
      <dsp:nvSpPr>
        <dsp:cNvPr id="0" name=""/>
        <dsp:cNvSpPr/>
      </dsp:nvSpPr>
      <dsp:spPr>
        <a:xfrm>
          <a:off x="0" y="2211660"/>
          <a:ext cx="7543800" cy="479700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Saving fund balance for rewrite of zoning code after Comp Plan Update</a:t>
          </a:r>
        </a:p>
      </dsp:txBody>
      <dsp:txXfrm>
        <a:off x="23417" y="2235077"/>
        <a:ext cx="7496966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E06B7C-1BA7-4541-A0C5-6C1078B66B61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2F560C-77CD-453A-AA67-C1037ABA7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2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8914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0747"/>
            <a:ext cx="777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94371"/>
      </p:ext>
    </p:extLst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67682"/>
      </p:ext>
    </p:extLst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1486"/>
      </p:ext>
    </p:extLst>
  </p:cSld>
  <p:clrMapOvr>
    <a:masterClrMapping/>
  </p:clrMapOvr>
  <p:transition advClick="0" advTm="2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719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3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57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32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5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3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15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8914"/>
            <a:ext cx="7772400" cy="1470025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0747"/>
            <a:ext cx="7772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5734"/>
      </p:ext>
    </p:extLst>
  </p:cSld>
  <p:clrMapOvr>
    <a:masterClrMapping/>
  </p:clrMapOvr>
  <p:transition advClick="0" advTm="2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61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40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687E-0174-28E0-D060-617ACADA9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43346-BBA4-F675-C6D8-F855E6240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FF97E-9936-EB72-B355-3643793A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8BFA2-EF21-DC7D-7EF0-B5BD6F8B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84F3-8DDC-F270-B81D-134B7328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12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4A47-9F63-8520-06D2-3DA9ABFC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7B68B-02A5-78FF-9124-1F8A932A0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ACA5E-C5A7-B674-2B11-B4FA7AD4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CB920-FD92-D655-12A1-BFED476F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C25C7-9351-B4E7-C854-D0B5846A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02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48E3E-DBD4-C2D6-B333-D999FF4C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43363-E63B-AA80-B36D-EBCBD3FF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51100-796B-B2CB-1325-F8D2B115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D6D43-D861-F6F0-7C1E-B29A1054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2B0D5-AA97-D5D9-3AA2-80EFACC7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957C-6108-09BB-F4DB-6412B24E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C0EF-AEC6-DDC6-11CD-064239EFF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8EE0-0B8F-2D42-4825-8296B3483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E049C-441B-8F8D-886D-FF39478E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F613C-70B3-0C93-4658-4C9591D7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929E5-CBCC-9649-F085-CBAC5EE4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F3D1-1F3D-0C72-97A8-5A812E2D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C55F6-2A22-ACD0-19AB-4CECA517D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DA2A3-1D68-068E-AABC-FA4E683D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3B51D-C6C2-4EEE-B1FB-7B732B837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A5A69-B41C-6E84-5238-229279802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6B78E2-33BC-40E3-95C3-0A58A8F9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7E2FD-1E96-9022-9C5F-F949ABE3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987ADD-BF90-054C-DEF1-D6660143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56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8C0F-56E5-A2DB-99E3-AB2DF56CA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B0D70-6DDD-5E06-28C7-32369655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85A85-4396-5333-3908-A58F2039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B042A-5F4C-DC4B-5FA4-F395FB33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41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45D81-71CD-6085-6B88-7ECF494D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9D54E-8C7B-4901-F601-5DBAB307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52139-DF9F-6542-204B-78D463CE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5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82851"/>
      </p:ext>
    </p:extLst>
  </p:cSld>
  <p:clrMapOvr>
    <a:masterClrMapping/>
  </p:clrMapOvr>
  <p:transition advClick="0" advTm="2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86D8-06F5-53B4-2AF0-2D228C17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CDDED-B535-D8AB-987B-08671658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F7900-BB36-CF45-0E9E-593F813BF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BBC1F-71EC-6039-6B93-717D01FF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8A573-B269-2460-45EE-2863097E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16749-A98D-8C2F-F4C0-7215F8D0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94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FB95-A864-C8B6-4074-5D7A32B0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0FFB7-44A7-87F8-6F1D-CB6DE2117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E5059-B568-4439-EAE6-536C177DF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678F3-C494-8C42-418A-701409C8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129BE-D5BF-B262-1E79-25D86058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F6215-1E10-77F9-C333-C5BBA2D0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6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1373-B593-4B2B-E4A1-9F90ED22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BE1B2-0F53-5F5D-5633-6DB951402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EFF7E-5D67-ACAA-7CFB-1592D548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C239-1B3C-E2B5-8F12-07DC1D29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7FF1-71F5-70D8-3CDA-EDD86787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63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A8B1B8-F2BE-E7A8-7E52-9A6D0C56B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E11C5-59EC-2184-B0D0-3538D2CAD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C118-5840-71F6-EE3A-A3CFF35D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3C79B-8590-7A40-E105-B32C4DF5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9BCA4-CFC8-7B83-3243-23A510FA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8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15117"/>
      </p:ext>
    </p:extLst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165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165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5074"/>
      </p:ext>
    </p:extLst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" y="228600"/>
            <a:ext cx="8610600" cy="5715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5553384"/>
      </p:ext>
    </p:extLst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92179"/>
      </p:ext>
    </p:extLst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594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432299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295"/>
      </p:ext>
    </p:extLst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5000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04901"/>
      </p:ext>
    </p:extLst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A47D1-0FE8-4B90-AFAC-BC00B097FAFA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25C85-7828-41E8-A6BC-49D882BBB1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E17D8-FCF1-8D67-D9AB-646B7B3E27E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90341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NONCONFIDENTIAL // EXTERNAL</a:t>
            </a:r>
          </a:p>
        </p:txBody>
      </p:sp>
    </p:spTree>
    <p:extLst>
      <p:ext uri="{BB962C8B-B14F-4D97-AF65-F5344CB8AC3E}">
        <p14:creationId xmlns:p14="http://schemas.microsoft.com/office/powerpoint/2010/main" val="318921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6" r:id="rId3"/>
    <p:sldLayoutId id="2147483662" r:id="rId4"/>
    <p:sldLayoutId id="2147483664" r:id="rId5"/>
    <p:sldLayoutId id="2147483668" r:id="rId6"/>
    <p:sldLayoutId id="2147483667" r:id="rId7"/>
    <p:sldLayoutId id="2147483669" r:id="rId8"/>
    <p:sldLayoutId id="2147483670" r:id="rId9"/>
    <p:sldLayoutId id="2147483671" r:id="rId10"/>
    <p:sldLayoutId id="2147483672" r:id="rId11"/>
  </p:sldLayoutIdLst>
  <p:transition advClick="0" advTm="20000"/>
  <p:txStyles>
    <p:titleStyle>
      <a:lvl1pPr algn="ctr" defTabSz="914332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defTabSz="9143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312BC9E1-96F8-41DD-A9FF-ADA360F2470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CD659B22-5155-48E9-BD5C-585985230A2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1C61A-89B2-EE49-64F8-9E22C3C49F5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7625" y="63500"/>
            <a:ext cx="1427560" cy="126958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25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NONCONFIDENTIAL // EXTERNAL</a:t>
            </a:r>
          </a:p>
        </p:txBody>
      </p:sp>
    </p:spTree>
    <p:extLst>
      <p:ext uri="{BB962C8B-B14F-4D97-AF65-F5344CB8AC3E}">
        <p14:creationId xmlns:p14="http://schemas.microsoft.com/office/powerpoint/2010/main" val="422756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2CB95-D96C-A824-DC79-FF4C3B84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7979E-5744-D850-2672-4223C064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4A351-0695-0679-980F-39CDF8C15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83CC-1853-49F9-8DB4-32F0EBCDE238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7CC41-2CD1-931D-1180-348E8E7DB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BDE94-44BF-F8BA-6420-652CB9F1E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8075-042E-447D-A1BC-E33D85E55C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ACBA4-333E-E262-EB0E-C91111395B3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7625" y="63500"/>
            <a:ext cx="1427560" cy="126958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25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NONCONFIDENTIAL // EXTERNAL</a:t>
            </a:r>
          </a:p>
        </p:txBody>
      </p:sp>
    </p:spTree>
    <p:extLst>
      <p:ext uri="{BB962C8B-B14F-4D97-AF65-F5344CB8AC3E}">
        <p14:creationId xmlns:p14="http://schemas.microsoft.com/office/powerpoint/2010/main" val="29136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mesforia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113" y="237937"/>
            <a:ext cx="7772400" cy="1470025"/>
          </a:xfrm>
        </p:spPr>
        <p:txBody>
          <a:bodyPr/>
          <a:lstStyle/>
          <a:p>
            <a:r>
              <a:rPr lang="en-US" sz="3800" dirty="0"/>
              <a:t>Newton, Iowa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0" y="1544683"/>
            <a:ext cx="795201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Population: 15,760 (2020 census)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County Seat for Jasper County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35 Miles from Des Moines, Iowa.  Close, but not considered a suburb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Urban Amenities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Small-town Feel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heritage around innovation and industry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86"/>
          <a:stretch/>
        </p:blipFill>
        <p:spPr bwMode="auto">
          <a:xfrm>
            <a:off x="220717" y="4304933"/>
            <a:ext cx="3720662" cy="231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1580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3A2A67-22FE-844D-3E5C-42ED217604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13004"/>
          <a:stretch>
            <a:fillRect/>
          </a:stretch>
        </p:blipFill>
        <p:spPr>
          <a:xfrm>
            <a:off x="815196" y="659921"/>
            <a:ext cx="4343400" cy="2911475"/>
          </a:xfr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831EF5A6-8042-F6E9-DF09-EE56F7192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5316"/>
          <a:stretch/>
        </p:blipFill>
        <p:spPr>
          <a:xfrm rot="10800000">
            <a:off x="3985404" y="2928668"/>
            <a:ext cx="4343400" cy="29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8331"/>
      </p:ext>
    </p:extLst>
  </p:cSld>
  <p:clrMapOvr>
    <a:masterClrMapping/>
  </p:clrMapOvr>
  <p:transition advClick="0" advTm="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Tax Increment Financing for Housing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3" y="2024743"/>
            <a:ext cx="7952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City and Newton Housing Development Corporation (NHDC) as developer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Residential TIF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Low-Moderate Income Housing Set-aside Fund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5856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12B48AA-AE54-BA61-27A7-FEEC2CBDA8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r="1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2278152"/>
      </p:ext>
    </p:extLst>
  </p:cSld>
  <p:clrMapOvr>
    <a:masterClrMapping/>
  </p:clrMapOvr>
  <p:transition advClick="0" advTm="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Partnerships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3" y="1428750"/>
            <a:ext cx="79520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Newton Housing Development Corporation (NHDC)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Main Street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Newton Development Corporation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State of Iowa- State Main Street Office, Dept. Cultural Affairs, Iowa Finance Authority, Iowa Economic Development Authority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Habitat for Humanity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Chamber of Commerce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HIRTA (regional public transport)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YMCA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Arboretum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372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93E6-6926-554A-A97A-8BE9295F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223062"/>
            <a:ext cx="7543800" cy="3017520"/>
          </a:xfrm>
        </p:spPr>
        <p:txBody>
          <a:bodyPr>
            <a:normAutofit fontScale="85000" lnSpcReduction="20000"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Population:  16,587 (2024 Wisconsin DOA Estimates)</a:t>
            </a:r>
          </a:p>
          <a:p>
            <a:pPr marL="476631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11.5% growth since 2020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largest community in Dane County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12 miles from State Capitol Building (Madison, WI)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Urbanizing suburb</a:t>
            </a:r>
          </a:p>
          <a:p>
            <a:pPr marL="476631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Avg home value ~$480,000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Small-town atmosphere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80%+ assessed residential</a:t>
            </a: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511F62-043C-3ED0-03C7-354FFFF4F751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2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BA6660-238A-32CF-BB1B-8755B9AF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WAUNAKEE, Wisconsin</a:t>
            </a:r>
          </a:p>
        </p:txBody>
      </p:sp>
    </p:spTree>
    <p:extLst>
      <p:ext uri="{BB962C8B-B14F-4D97-AF65-F5344CB8AC3E}">
        <p14:creationId xmlns:p14="http://schemas.microsoft.com/office/powerpoint/2010/main" val="20648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4BDF62-3311-F01B-CB55-69BBBCC3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Life Initiatives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65167301-35FF-3149-7279-B7E3936E83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2960" y="2476874"/>
          <a:ext cx="7543800" cy="301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C3500AA0-8410-DCB9-2857-541AB2D11037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7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269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30" name="Picture 6" descr="Gallery — parkitecture + planning">
            <a:extLst>
              <a:ext uri="{FF2B5EF4-FFF2-40B4-BE49-F238E27FC236}">
                <a16:creationId xmlns:a16="http://schemas.microsoft.com/office/drawing/2014/main" id="{0E8DF6D7-1066-DE64-D156-F7B016A9E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 r="-2" b="13692"/>
          <a:stretch>
            <a:fillRect/>
          </a:stretch>
        </p:blipFill>
        <p:spPr bwMode="auto">
          <a:xfrm>
            <a:off x="241298" y="1098549"/>
            <a:ext cx="4256173" cy="226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unakee, WI | American Adventure">
            <a:extLst>
              <a:ext uri="{FF2B5EF4-FFF2-40B4-BE49-F238E27FC236}">
                <a16:creationId xmlns:a16="http://schemas.microsoft.com/office/drawing/2014/main" id="{BE0457F1-3E36-BA50-B56F-9A49138E4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r="-2" b="25676"/>
          <a:stretch>
            <a:fillRect/>
          </a:stretch>
        </p:blipFill>
        <p:spPr bwMode="auto">
          <a:xfrm>
            <a:off x="241298" y="3490390"/>
            <a:ext cx="4256173" cy="20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town Waunakee Apartment Neighborhood - Lamphouse">
            <a:extLst>
              <a:ext uri="{FF2B5EF4-FFF2-40B4-BE49-F238E27FC236}">
                <a16:creationId xmlns:a16="http://schemas.microsoft.com/office/drawing/2014/main" id="{C5955B5C-38DB-D956-20F3-941A8221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r="10889" b="1"/>
          <a:stretch>
            <a:fillRect/>
          </a:stretch>
        </p:blipFill>
        <p:spPr bwMode="auto">
          <a:xfrm>
            <a:off x="4646530" y="1098550"/>
            <a:ext cx="4256173" cy="44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42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63E220-C73E-8F92-29BE-722EB880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F3038CA8-26E2-9B1F-4766-A017936283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2960" y="2241551"/>
          <a:ext cx="7543800" cy="301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BBB3E78C-B7EF-91BF-AB5B-8CB70ED31C09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7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150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0DDB798-AAF4-F44B-9476-7ECB5829D15F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2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9612D-9C4B-19D4-D4BC-75EF1AC0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90" y="1064089"/>
            <a:ext cx="5643157" cy="42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60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AC31-AE67-8243-B055-4F97746D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7C825-644C-286D-0D2D-0B16AE481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4794" indent="-254794">
              <a:buFont typeface="Arial" panose="020B0604020202020204" pitchFamily="34" charset="0"/>
              <a:buChar char="•"/>
            </a:pPr>
            <a:r>
              <a:rPr lang="en-US" dirty="0"/>
              <a:t>Accessory Dwelling Units (ADUs)</a:t>
            </a:r>
          </a:p>
          <a:p>
            <a:pPr marL="474250" lvl="1" indent="-254794">
              <a:buFont typeface="Arial" panose="020B0604020202020204" pitchFamily="34" charset="0"/>
              <a:buChar char="•"/>
            </a:pPr>
            <a:r>
              <a:rPr lang="en-US" dirty="0"/>
              <a:t>Effective June 2024</a:t>
            </a:r>
          </a:p>
          <a:p>
            <a:pPr marL="474250" lvl="1" indent="-254794">
              <a:buFont typeface="Arial" panose="020B0604020202020204" pitchFamily="34" charset="0"/>
              <a:buChar char="•"/>
            </a:pPr>
            <a:r>
              <a:rPr lang="en-US" dirty="0"/>
              <a:t>All single family lots in </a:t>
            </a:r>
            <a:r>
              <a:rPr lang="en-US" i="1" dirty="0"/>
              <a:t>traditional</a:t>
            </a:r>
            <a:r>
              <a:rPr lang="en-US" dirty="0"/>
              <a:t> zoning districts are allowed up to one ADU (attached or detached)</a:t>
            </a:r>
          </a:p>
          <a:p>
            <a:pPr marL="474250" lvl="1" indent="-254794">
              <a:buFont typeface="Arial" panose="020B0604020202020204" pitchFamily="34" charset="0"/>
              <a:buChar char="•"/>
            </a:pPr>
            <a:r>
              <a:rPr lang="en-US" dirty="0"/>
              <a:t>ADU must meet all of the requirements of an accessory structure in addition to ADU regulations</a:t>
            </a:r>
          </a:p>
          <a:p>
            <a:pPr marL="474250" lvl="1" indent="-254794">
              <a:buFont typeface="Arial" panose="020B0604020202020204" pitchFamily="34" charset="0"/>
              <a:buChar char="•"/>
            </a:pPr>
            <a:r>
              <a:rPr lang="en-US" dirty="0"/>
              <a:t>Theoretically possible, but practically difficult</a:t>
            </a:r>
          </a:p>
          <a:p>
            <a:pPr marL="611410" lvl="2" indent="-254794">
              <a:buFont typeface="Arial" panose="020B0604020202020204" pitchFamily="34" charset="0"/>
              <a:buChar char="•"/>
            </a:pPr>
            <a:r>
              <a:rPr lang="en-US" dirty="0"/>
              <a:t>Lot coverage maximums</a:t>
            </a:r>
          </a:p>
          <a:p>
            <a:pPr marL="611410" lvl="2" indent="-254794">
              <a:buFont typeface="Arial" panose="020B0604020202020204" pitchFamily="34" charset="0"/>
              <a:buChar char="•"/>
            </a:pPr>
            <a:r>
              <a:rPr lang="en-US" dirty="0"/>
              <a:t>Bulk regulations</a:t>
            </a:r>
          </a:p>
          <a:p>
            <a:pPr marL="611410" lvl="2" indent="-254794">
              <a:buFont typeface="Arial" panose="020B0604020202020204" pitchFamily="34" charset="0"/>
              <a:buChar char="•"/>
            </a:pPr>
            <a:r>
              <a:rPr lang="en-US" dirty="0"/>
              <a:t>Accessory structure maximums</a:t>
            </a:r>
          </a:p>
          <a:p>
            <a:pPr marL="474250" lvl="1" indent="-254794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2" name="Picture 4" descr="The many shapes and sizes of ADUs">
            <a:extLst>
              <a:ext uri="{FF2B5EF4-FFF2-40B4-BE49-F238E27FC236}">
                <a16:creationId xmlns:a16="http://schemas.microsoft.com/office/drawing/2014/main" id="{E315DDD5-25C6-1EF6-20BB-09450E5F3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16256" r="2276" b="56073"/>
          <a:stretch/>
        </p:blipFill>
        <p:spPr bwMode="auto">
          <a:xfrm>
            <a:off x="208087" y="4218378"/>
            <a:ext cx="4234991" cy="71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 many shapes and sizes of ADUs">
            <a:extLst>
              <a:ext uri="{FF2B5EF4-FFF2-40B4-BE49-F238E27FC236}">
                <a16:creationId xmlns:a16="http://schemas.microsoft.com/office/drawing/2014/main" id="{C02035CE-1D98-2F98-A6FB-D046BC695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8010" r="2276" b="13715"/>
          <a:stretch/>
        </p:blipFill>
        <p:spPr bwMode="auto">
          <a:xfrm>
            <a:off x="4572001" y="4163968"/>
            <a:ext cx="4234991" cy="99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D2D5C0F-F78E-93FB-F0EF-E68A0CDB7EE9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3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898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Quality of Life Initiatives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1164" y="1224643"/>
            <a:ext cx="698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Newton as a Compelling Destination to Live, Work,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3" y="2024743"/>
            <a:ext cx="795201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Main Street Program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Downtown Grants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Community Amenities- parks projects, infrastructure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Recreation Specialist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Engaging Planning Processes with Regular check-in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866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485C-FCA4-639B-CC1A-C8701271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DC87-C322-1E26-E6FF-CA237FD3E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No tax abatement</a:t>
            </a:r>
          </a:p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TIF for housing only allowed up to 35% of the area of real property in a mixed use TID</a:t>
            </a:r>
          </a:p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One-year extension for Affordable Housing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After TID has met its obligations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Can extend increment capture for up to 1 year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75% of funds must go toward affordable housing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25% can be used to benefit housing in general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34468D-8E1E-050B-0778-C134AB84F637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2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608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B426-7E6D-926D-ADEB-99FB6BC1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E36B1-8410-332C-BCC2-BCD8D6D28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Build ~120 new homes per year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Avg home starting price around $400,000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Most actively developed PUDs require 1600 sq ft minimum</a:t>
            </a:r>
          </a:p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Future development requires annexation</a:t>
            </a:r>
          </a:p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Pervasive community sentiment against density and apartments</a:t>
            </a:r>
          </a:p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Waunakee Housing Betterment Fund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$2,000 to $10,000 matching grant for maintenance and improvements of older housing stock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Meet HUD income guidelines</a:t>
            </a:r>
          </a:p>
          <a:p>
            <a:pPr marL="475441" lvl="1" indent="-255985">
              <a:buFont typeface="Arial" panose="020B0604020202020204" pitchFamily="34" charset="0"/>
              <a:buChar char="•"/>
            </a:pPr>
            <a:r>
              <a:rPr lang="en-US" dirty="0"/>
              <a:t>Home value below the local assessed median</a:t>
            </a:r>
          </a:p>
          <a:p>
            <a:pPr marL="255985" indent="-255985">
              <a:buFont typeface="Arial" panose="020B0604020202020204" pitchFamily="34" charset="0"/>
              <a:buChar char="•"/>
            </a:pPr>
            <a:r>
              <a:rPr lang="en-US" dirty="0"/>
              <a:t>1 LIHTC mixed use apartment/commercial building (40 low-income, 10 market rate units)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1B778D-F255-EE56-76C3-AFE1D2E8B589}"/>
              </a:ext>
            </a:extLst>
          </p:cNvPr>
          <p:cNvSpPr/>
          <p:nvPr/>
        </p:nvSpPr>
        <p:spPr>
          <a:xfrm>
            <a:off x="7666990" y="4661085"/>
            <a:ext cx="1351416" cy="1250580"/>
          </a:xfrm>
          <a:prstGeom prst="ellipse">
            <a:avLst/>
          </a:prstGeom>
          <a:blipFill>
            <a:blip r:embed="rId2"/>
            <a:stretch>
              <a:fillRect l="-6633" t="-5183" r="-5741" b="-1625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309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6" name="Picture 4" descr="Heritage Hills Apartments - 110 Breunig Blvd Waunakee, WI 53597 |  Apartments.com">
            <a:extLst>
              <a:ext uri="{FF2B5EF4-FFF2-40B4-BE49-F238E27FC236}">
                <a16:creationId xmlns:a16="http://schemas.microsoft.com/office/drawing/2014/main" id="{2C49E35B-1938-1F5F-6C3B-136995D1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r="5580" b="-1"/>
          <a:stretch>
            <a:fillRect/>
          </a:stretch>
        </p:blipFill>
        <p:spPr bwMode="auto">
          <a:xfrm>
            <a:off x="-1" y="857257"/>
            <a:ext cx="5527543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EE4C36C3-1C74-9D4B-22C0-49CCEACD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>
            <a:fillRect/>
          </a:stretch>
        </p:blipFill>
        <p:spPr bwMode="auto">
          <a:xfrm>
            <a:off x="5650992" y="857251"/>
            <a:ext cx="3493008" cy="25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w of houses in a neighborhood&#10;&#10;Description automatically generated">
            <a:extLst>
              <a:ext uri="{FF2B5EF4-FFF2-40B4-BE49-F238E27FC236}">
                <a16:creationId xmlns:a16="http://schemas.microsoft.com/office/drawing/2014/main" id="{B4ED1A57-E3AB-20B7-7A0D-ED25488348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93" b="-1"/>
          <a:stretch>
            <a:fillRect/>
          </a:stretch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7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F0E5C7-7D53-1A24-0CFB-73886010C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9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EA870-2042-DA11-EE22-DA5AB0E3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5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AEE59-2E99-378E-BE00-5504868E7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7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E2A12-A113-D119-FCE8-D30AD1B8F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43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420BB-EB4D-D9F0-A504-5557AB95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80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0538D-F376-F733-86C0-10A5AFEB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3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95413-837D-DD82-5EB2-88506BB38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3A2A67-22FE-844D-3E5C-42ED217604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8043"/>
          <a:stretch/>
        </p:blipFill>
        <p:spPr>
          <a:xfrm>
            <a:off x="815196" y="659921"/>
            <a:ext cx="4343400" cy="2911475"/>
          </a:xfr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831EF5A6-8042-F6E9-DF09-EE56F7192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r="286"/>
          <a:stretch/>
        </p:blipFill>
        <p:spPr>
          <a:xfrm>
            <a:off x="3985404" y="2928668"/>
            <a:ext cx="4343400" cy="29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3414"/>
      </p:ext>
    </p:extLst>
  </p:cSld>
  <p:clrMapOvr>
    <a:masterClrMapping/>
  </p:clrMapOvr>
  <p:transition advClick="0" advTm="2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84226-7E6F-3B55-E518-5909B892F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9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81CEA-AD92-189E-26F6-DB9079E1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3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30E84-0D99-B395-BFF0-1515B11D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8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CDDEE-82EE-142C-C4E1-EF7D91DCC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7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2EEFC-884A-09DF-9ABF-D2D06F242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8C67D-C4FD-3FEC-1BDD-3D92CDD66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62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53A87-3B4C-3562-2CB5-956E0379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13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2D7AE-5B1F-09CA-70E9-ED7B1BF0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80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5AE87-FBD9-7CAB-B0D2-22E78FE88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8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201A3-5333-6A47-BA0B-F02DAA65F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2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Flexible approach to Zoning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2" y="2024743"/>
            <a:ext cx="795201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Minimal R-1 (Single Family Only) zoning in the City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Detached secondary residential Structures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Collaborative, Solution-focused mindset to zoning vs. black and white regulatory mindset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Zoning should reflect community desires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124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12B48AA-AE54-BA61-27A7-FEEC2CBDA8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r="1255"/>
          <a:stretch/>
        </p:blipFill>
        <p:spPr/>
      </p:pic>
    </p:spTree>
    <p:extLst>
      <p:ext uri="{BB962C8B-B14F-4D97-AF65-F5344CB8AC3E}">
        <p14:creationId xmlns:p14="http://schemas.microsoft.com/office/powerpoint/2010/main" val="638526836"/>
      </p:ext>
    </p:extLst>
  </p:cSld>
  <p:clrMapOvr>
    <a:masterClrMapping/>
  </p:clrMapOvr>
  <p:transition advClick="0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Statewide Legislation- ADUs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2" y="2024743"/>
            <a:ext cx="79520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ADUs:  Accessory Dwelling Units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Effective July 1, 2025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By right, single family homes are allowed at least 1 ADU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ADU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59" y="3462135"/>
            <a:ext cx="5517927" cy="27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3318" y="6239365"/>
            <a:ext cx="43242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Image courtesy Business Record</a:t>
            </a:r>
          </a:p>
        </p:txBody>
      </p:sp>
    </p:spTree>
    <p:extLst>
      <p:ext uri="{BB962C8B-B14F-4D97-AF65-F5344CB8AC3E}">
        <p14:creationId xmlns:p14="http://schemas.microsoft.com/office/powerpoint/2010/main" val="353957473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Housing Initiative: 2014-Present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1164" y="1224643"/>
            <a:ext cx="698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Addressing Housing Quantity and Quality in the Community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3" y="2024743"/>
            <a:ext cx="795201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$10,000 </a:t>
            </a:r>
            <a:r>
              <a:rPr lang="en-US" u="sng" dirty="0"/>
              <a:t>new</a:t>
            </a:r>
            <a:r>
              <a:rPr lang="en-US" dirty="0"/>
              <a:t> homebuyer incentive in lieu of tax abatement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Funding Newton’s D&amp;D Program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Created D&amp;D 2.0 Program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Address property nuisances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Infill Development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City collaborating with housing partner as “developer”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Downtown Living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785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5B173C17-4FD6-3ADD-9E8D-DC48FF5F9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326"/>
          <a:stretch/>
        </p:blipFill>
        <p:spPr>
          <a:xfrm>
            <a:off x="888522" y="470140"/>
            <a:ext cx="4541808" cy="3044472"/>
          </a:xfrm>
          <a:prstGeom prst="rect">
            <a:avLst/>
          </a:prstGeom>
        </p:spPr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3111A5BD-68B2-4523-3FEC-A8CBB69C4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306"/>
          <a:stretch/>
        </p:blipFill>
        <p:spPr>
          <a:xfrm>
            <a:off x="4110485" y="2988402"/>
            <a:ext cx="4144993" cy="27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46465"/>
      </p:ext>
    </p:extLst>
  </p:cSld>
  <p:clrMapOvr>
    <a:masterClrMapping/>
  </p:clrMapOvr>
  <p:transition advClick="0" advTm="2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07457"/>
            <a:ext cx="7772400" cy="1470025"/>
          </a:xfrm>
        </p:spPr>
        <p:txBody>
          <a:bodyPr/>
          <a:lstStyle/>
          <a:p>
            <a:r>
              <a:rPr lang="en-US" sz="3800" dirty="0"/>
              <a:t>City D&amp;D Program &amp; Infill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113" y="2024743"/>
            <a:ext cx="79520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Clearing blighted properties (100+ since 2014)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Lots available for redevelopment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City selling at significant loss, to encourage infill development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Homes for Iowa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Habitat for Humanity</a:t>
            </a:r>
          </a:p>
        </p:txBody>
      </p:sp>
    </p:spTree>
    <p:extLst>
      <p:ext uri="{BB962C8B-B14F-4D97-AF65-F5344CB8AC3E}">
        <p14:creationId xmlns:p14="http://schemas.microsoft.com/office/powerpoint/2010/main" val="2780133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ity of Newton Slides">
  <a:themeElements>
    <a:clrScheme name="Get to Know Newto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9DDC"/>
      </a:accent1>
      <a:accent2>
        <a:srgbClr val="6D6F71"/>
      </a:accent2>
      <a:accent3>
        <a:srgbClr val="A7A9AC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y of Newton - Inter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BLE-GTKN" id="{6A15C449-819F-4195-B1EE-89610857E1AF}" vid="{6B468AC2-3E99-4552-8A61-69FA441B172A}"/>
    </a:ext>
  </a:extLst>
</a:theme>
</file>

<file path=ppt/theme/theme2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A344"/>
      </a:accent1>
      <a:accent2>
        <a:srgbClr val="50195C"/>
      </a:accent2>
      <a:accent3>
        <a:srgbClr val="944D6E"/>
      </a:accent3>
      <a:accent4>
        <a:srgbClr val="28354B"/>
      </a:accent4>
      <a:accent5>
        <a:srgbClr val="7ABAF1"/>
      </a:accent5>
      <a:accent6>
        <a:srgbClr val="50195C"/>
      </a:accent6>
      <a:hlink>
        <a:srgbClr val="00B0F0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4B0315F93692478189A9EEC3708595" ma:contentTypeVersion="14" ma:contentTypeDescription="Create a new document." ma:contentTypeScope="" ma:versionID="d6ea1ef1c75bba5abc501a330a84cd0f">
  <xsd:schema xmlns:xsd="http://www.w3.org/2001/XMLSchema" xmlns:xs="http://www.w3.org/2001/XMLSchema" xmlns:p="http://schemas.microsoft.com/office/2006/metadata/properties" xmlns:ns2="21941733-0b9f-4eac-a32e-0c6c0288d9cd" xmlns:ns3="1b34e9f9-cb57-47d8-8957-0fd8a0c65213" targetNamespace="http://schemas.microsoft.com/office/2006/metadata/properties" ma:root="true" ma:fieldsID="c55a808c154e4d5dc2c663606e5a4bfc" ns2:_="" ns3:_="">
    <xsd:import namespace="21941733-0b9f-4eac-a32e-0c6c0288d9cd"/>
    <xsd:import namespace="1b34e9f9-cb57-47d8-8957-0fd8a0c652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941733-0b9f-4eac-a32e-0c6c0288d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94cc3ae-357c-4eb4-84e8-520ab3b4f5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4e9f9-cb57-47d8-8957-0fd8a0c6521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247b79c-ca99-4b05-b946-4f6d17425dff}" ma:internalName="TaxCatchAll" ma:showField="CatchAllData" ma:web="1b34e9f9-cb57-47d8-8957-0fd8a0c652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941733-0b9f-4eac-a32e-0c6c0288d9cd">
      <Terms xmlns="http://schemas.microsoft.com/office/infopath/2007/PartnerControls"/>
    </lcf76f155ced4ddcb4097134ff3c332f>
    <TaxCatchAll xmlns="1b34e9f9-cb57-47d8-8957-0fd8a0c65213" xsi:nil="true"/>
  </documentManagement>
</p:properties>
</file>

<file path=customXml/itemProps1.xml><?xml version="1.0" encoding="utf-8"?>
<ds:datastoreItem xmlns:ds="http://schemas.openxmlformats.org/officeDocument/2006/customXml" ds:itemID="{A0AF3D7D-3C5A-4206-9D2E-A4508BB5948A}"/>
</file>

<file path=customXml/itemProps2.xml><?xml version="1.0" encoding="utf-8"?>
<ds:datastoreItem xmlns:ds="http://schemas.openxmlformats.org/officeDocument/2006/customXml" ds:itemID="{9C117BBE-73EB-4BF2-99C7-2644F08A5839}"/>
</file>

<file path=customXml/itemProps3.xml><?xml version="1.0" encoding="utf-8"?>
<ds:datastoreItem xmlns:ds="http://schemas.openxmlformats.org/officeDocument/2006/customXml" ds:itemID="{F5505556-350D-4D8A-BA5F-341F08EC84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</TotalTime>
  <Words>654</Words>
  <Application>Microsoft Office PowerPoint</Application>
  <PresentationFormat>On-screen Show (4:3)</PresentationFormat>
  <Paragraphs>104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City of Newton Slides</vt:lpstr>
      <vt:lpstr>Retrospect</vt:lpstr>
      <vt:lpstr>Office Theme</vt:lpstr>
      <vt:lpstr>Newton, Iowa</vt:lpstr>
      <vt:lpstr>Quality of Life Initiatives</vt:lpstr>
      <vt:lpstr>PowerPoint Presentation</vt:lpstr>
      <vt:lpstr>Flexible approach to Zoning</vt:lpstr>
      <vt:lpstr>PowerPoint Presentation</vt:lpstr>
      <vt:lpstr>Statewide Legislation- ADUs</vt:lpstr>
      <vt:lpstr>Housing Initiative: 2014-Present</vt:lpstr>
      <vt:lpstr>PowerPoint Presentation</vt:lpstr>
      <vt:lpstr>City D&amp;D Program &amp; Infill Development</vt:lpstr>
      <vt:lpstr>PowerPoint Presentation</vt:lpstr>
      <vt:lpstr>Tax Increment Financing for Housing</vt:lpstr>
      <vt:lpstr>PowerPoint Presentation</vt:lpstr>
      <vt:lpstr>Partnerships</vt:lpstr>
      <vt:lpstr>WAUNAKEE, Wisconsin</vt:lpstr>
      <vt:lpstr>Quality of Life Initiatives</vt:lpstr>
      <vt:lpstr>PowerPoint Presentation</vt:lpstr>
      <vt:lpstr>Zoning</vt:lpstr>
      <vt:lpstr>PowerPoint Presentation</vt:lpstr>
      <vt:lpstr>Recent Changes</vt:lpstr>
      <vt:lpstr>State Laws</vt:lpstr>
      <vt:lpstr>Housing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Rogers</dc:creator>
  <cp:lastModifiedBy>Nelson, Lisa A</cp:lastModifiedBy>
  <cp:revision>19</cp:revision>
  <cp:lastPrinted>2025-06-13T18:41:09Z</cp:lastPrinted>
  <dcterms:created xsi:type="dcterms:W3CDTF">2019-01-29T13:39:32Z</dcterms:created>
  <dcterms:modified xsi:type="dcterms:W3CDTF">2025-06-19T12:37:30Z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51c2f0d-b3ff-4d77-9838-7b0e82bdd7ab_Enabled">
    <vt:lpwstr>true</vt:lpwstr>
  </property>
  <property fmtid="{D5CDD505-2E9C-101B-9397-08002B2CF9AE}" pid="3" name="MSIP_Label_b51c2f0d-b3ff-4d77-9838-7b0e82bdd7ab_SetDate">
    <vt:lpwstr>2025-06-19T12:34:03Z</vt:lpwstr>
  </property>
  <property fmtid="{D5CDD505-2E9C-101B-9397-08002B2CF9AE}" pid="4" name="MSIP_Label_b51c2f0d-b3ff-4d77-9838-7b0e82bdd7ab_Method">
    <vt:lpwstr>Privileged</vt:lpwstr>
  </property>
  <property fmtid="{D5CDD505-2E9C-101B-9397-08002B2CF9AE}" pid="5" name="MSIP_Label_b51c2f0d-b3ff-4d77-9838-7b0e82bdd7ab_Name">
    <vt:lpwstr>b51c2f0d-b3ff-4d77-9838-7b0e82bdd7ab</vt:lpwstr>
  </property>
  <property fmtid="{D5CDD505-2E9C-101B-9397-08002B2CF9AE}" pid="6" name="MSIP_Label_b51c2f0d-b3ff-4d77-9838-7b0e82bdd7ab_SiteId">
    <vt:lpwstr>b397c653-5b19-463f-b9fc-af658ded9128</vt:lpwstr>
  </property>
  <property fmtid="{D5CDD505-2E9C-101B-9397-08002B2CF9AE}" pid="7" name="MSIP_Label_b51c2f0d-b3ff-4d77-9838-7b0e82bdd7ab_ActionId">
    <vt:lpwstr>db8241b1-adbd-4a67-bcda-90530182a208</vt:lpwstr>
  </property>
  <property fmtid="{D5CDD505-2E9C-101B-9397-08002B2CF9AE}" pid="8" name="MSIP_Label_b51c2f0d-b3ff-4d77-9838-7b0e82bdd7ab_ContentBits">
    <vt:lpwstr>1</vt:lpwstr>
  </property>
  <property fmtid="{D5CDD505-2E9C-101B-9397-08002B2CF9AE}" pid="9" name="MSIP_Label_b51c2f0d-b3ff-4d77-9838-7b0e82bdd7ab_Tag">
    <vt:lpwstr>10, 0, 1, 1</vt:lpwstr>
  </property>
  <property fmtid="{D5CDD505-2E9C-101B-9397-08002B2CF9AE}" pid="10" name="ClassificationContentMarkingHeaderLocations">
    <vt:lpwstr>City of Newton Slides:8</vt:lpwstr>
  </property>
  <property fmtid="{D5CDD505-2E9C-101B-9397-08002B2CF9AE}" pid="11" name="ClassificationContentMarkingHeaderText">
    <vt:lpwstr>NONCONFIDENTIAL // EXTERNAL</vt:lpwstr>
  </property>
  <property fmtid="{D5CDD505-2E9C-101B-9397-08002B2CF9AE}" pid="12" name="ContentTypeId">
    <vt:lpwstr>0x0101000C4B0315F93692478189A9EEC3708595</vt:lpwstr>
  </property>
</Properties>
</file>