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diagrams/data2.xml" ContentType="application/vnd.openxmlformats-officedocument.drawingml.diagramData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ink/ink14.xml" ContentType="application/inkml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15.xml" ContentType="application/inkml+xml"/>
  <Override PartName="/ppt/ink/ink16.xml" ContentType="application/inkml+xml"/>
  <Override PartName="/ppt/ink/ink12.xml" ContentType="application/inkml+xml"/>
  <Override PartName="/ppt/ink/ink10.xml" ContentType="application/inkml+xml"/>
  <Override PartName="/ppt/ink/ink13.xml" ContentType="application/inkml+xml"/>
  <Override PartName="/ppt/ink/ink11.xml" ContentType="application/inkml+xml"/>
  <Override PartName="/ppt/ink/ink9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52"/>
  </p:notesMasterIdLst>
  <p:sldIdLst>
    <p:sldId id="2594" r:id="rId4"/>
    <p:sldId id="2564" r:id="rId5"/>
    <p:sldId id="2562" r:id="rId6"/>
    <p:sldId id="2053842958" r:id="rId7"/>
    <p:sldId id="2585" r:id="rId8"/>
    <p:sldId id="2589" r:id="rId9"/>
    <p:sldId id="2574" r:id="rId10"/>
    <p:sldId id="2580" r:id="rId11"/>
    <p:sldId id="2582" r:id="rId12"/>
    <p:sldId id="2588" r:id="rId13"/>
    <p:sldId id="2572" r:id="rId14"/>
    <p:sldId id="2576" r:id="rId15"/>
    <p:sldId id="2597" r:id="rId16"/>
    <p:sldId id="2591" r:id="rId17"/>
    <p:sldId id="2595" r:id="rId18"/>
    <p:sldId id="2501" r:id="rId19"/>
    <p:sldId id="2557" r:id="rId20"/>
    <p:sldId id="2498" r:id="rId21"/>
    <p:sldId id="2496" r:id="rId22"/>
    <p:sldId id="2497" r:id="rId23"/>
    <p:sldId id="2556" r:id="rId24"/>
    <p:sldId id="2560" r:id="rId25"/>
    <p:sldId id="2053842960" r:id="rId26"/>
    <p:sldId id="2578" r:id="rId27"/>
    <p:sldId id="2593" r:id="rId28"/>
    <p:sldId id="2053842961" r:id="rId29"/>
    <p:sldId id="2579" r:id="rId30"/>
    <p:sldId id="2262" r:id="rId31"/>
    <p:sldId id="2499" r:id="rId32"/>
    <p:sldId id="2053842962" r:id="rId33"/>
    <p:sldId id="2053842963" r:id="rId34"/>
    <p:sldId id="2606" r:id="rId35"/>
    <p:sldId id="2601" r:id="rId36"/>
    <p:sldId id="2600" r:id="rId37"/>
    <p:sldId id="2053842964" r:id="rId38"/>
    <p:sldId id="2563" r:id="rId39"/>
    <p:sldId id="2053842965" r:id="rId40"/>
    <p:sldId id="2583" r:id="rId41"/>
    <p:sldId id="2584" r:id="rId42"/>
    <p:sldId id="2577" r:id="rId43"/>
    <p:sldId id="2590" r:id="rId44"/>
    <p:sldId id="2478" r:id="rId45"/>
    <p:sldId id="2500" r:id="rId46"/>
    <p:sldId id="2053842966" r:id="rId47"/>
    <p:sldId id="2565" r:id="rId48"/>
    <p:sldId id="2469" r:id="rId49"/>
    <p:sldId id="2561" r:id="rId50"/>
    <p:sldId id="2053842967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87"/>
    <a:srgbClr val="009A96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customXml" Target="../customXml/item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customXml" Target="../customXml/item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CBB211-6D8E-4563-A2AF-998EAAE5FB53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3959C2AF-0216-486A-BF77-A150DCB266D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Investment in Training</a:t>
          </a:r>
        </a:p>
      </dgm:t>
    </dgm:pt>
    <dgm:pt modelId="{05E67FFB-2BB0-457B-ADD7-DF6EAC965AED}" type="parTrans" cxnId="{77BFFBCF-654B-40BC-BAC0-9677B2C9B3FF}">
      <dgm:prSet/>
      <dgm:spPr/>
      <dgm:t>
        <a:bodyPr/>
        <a:lstStyle/>
        <a:p>
          <a:endParaRPr lang="en-US"/>
        </a:p>
      </dgm:t>
    </dgm:pt>
    <dgm:pt modelId="{314A43CF-2A4F-4951-BE51-C9517AF320D4}" type="sibTrans" cxnId="{77BFFBCF-654B-40BC-BAC0-9677B2C9B3FF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28D47046-5A86-490E-BBD9-95E7F8F80BC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Community colleges are investing in training programs to ensure faculty and staff are prepared to utilize AI technologies effectively.</a:t>
          </a:r>
        </a:p>
      </dgm:t>
    </dgm:pt>
    <dgm:pt modelId="{0B0EC3BB-C468-41B1-8096-D036AC4532FE}" type="parTrans" cxnId="{2F433AB1-A718-4E45-9D8A-DAF51A86C94E}">
      <dgm:prSet/>
      <dgm:spPr/>
      <dgm:t>
        <a:bodyPr/>
        <a:lstStyle/>
        <a:p>
          <a:endParaRPr lang="en-US"/>
        </a:p>
      </dgm:t>
    </dgm:pt>
    <dgm:pt modelId="{A20D3ABF-1C89-4810-909A-2EC4916DF5EC}" type="sibTrans" cxnId="{2F433AB1-A718-4E45-9D8A-DAF51A86C94E}">
      <dgm:prSet/>
      <dgm:spPr/>
      <dgm:t>
        <a:bodyPr/>
        <a:lstStyle/>
        <a:p>
          <a:endParaRPr lang="en-US"/>
        </a:p>
      </dgm:t>
    </dgm:pt>
    <dgm:pt modelId="{932B3114-C8A3-4CCF-B0C8-D3E464D2A70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Equipping Staff with Skills</a:t>
          </a:r>
        </a:p>
      </dgm:t>
    </dgm:pt>
    <dgm:pt modelId="{CA9DE9CF-B71B-43D0-AEB0-D54E75ECC916}" type="parTrans" cxnId="{256AE1EB-CF8A-4275-BA0B-9B2B27B39A62}">
      <dgm:prSet/>
      <dgm:spPr/>
      <dgm:t>
        <a:bodyPr/>
        <a:lstStyle/>
        <a:p>
          <a:endParaRPr lang="en-US"/>
        </a:p>
      </dgm:t>
    </dgm:pt>
    <dgm:pt modelId="{EFCBB2CA-33FB-48DE-BF58-4132CAA4936B}" type="sibTrans" cxnId="{256AE1EB-CF8A-4275-BA0B-9B2B27B39A62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FD59EF65-519B-45A9-8BD3-63167674EE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Training and development initiatives are essential to equip staff with the necessary skills to incorporate AI into their work.</a:t>
          </a:r>
        </a:p>
      </dgm:t>
    </dgm:pt>
    <dgm:pt modelId="{70E0F112-9E26-4C70-8AED-B985D72391F9}" type="parTrans" cxnId="{7000447A-7DBB-41DD-8C93-952F241FD913}">
      <dgm:prSet/>
      <dgm:spPr/>
      <dgm:t>
        <a:bodyPr/>
        <a:lstStyle/>
        <a:p>
          <a:endParaRPr lang="en-US"/>
        </a:p>
      </dgm:t>
    </dgm:pt>
    <dgm:pt modelId="{60FCE133-11A5-43A6-95CB-1320636E1AA8}" type="sibTrans" cxnId="{7000447A-7DBB-41DD-8C93-952F241FD913}">
      <dgm:prSet/>
      <dgm:spPr/>
      <dgm:t>
        <a:bodyPr/>
        <a:lstStyle/>
        <a:p>
          <a:endParaRPr lang="en-US"/>
        </a:p>
      </dgm:t>
    </dgm:pt>
    <dgm:pt modelId="{8AF45DEF-0B8C-4D2A-AF89-ED4F3E11B5D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Effective Technology Integration</a:t>
          </a:r>
        </a:p>
      </dgm:t>
    </dgm:pt>
    <dgm:pt modelId="{0F037B38-DD51-4C30-A4B8-2979E165F367}" type="parTrans" cxnId="{9F454A9C-2A82-41BB-9F44-B098F8D66CE6}">
      <dgm:prSet/>
      <dgm:spPr/>
      <dgm:t>
        <a:bodyPr/>
        <a:lstStyle/>
        <a:p>
          <a:endParaRPr lang="en-US"/>
        </a:p>
      </dgm:t>
    </dgm:pt>
    <dgm:pt modelId="{9E2DC54A-0C56-46E3-9C9B-1083DEDB639A}" type="sibTrans" cxnId="{9F454A9C-2A82-41BB-9F44-B098F8D66CE6}">
      <dgm:prSet/>
      <dgm:spPr/>
      <dgm:t>
        <a:bodyPr/>
        <a:lstStyle/>
        <a:p>
          <a:endParaRPr lang="en-US"/>
        </a:p>
      </dgm:t>
    </dgm:pt>
    <dgm:pt modelId="{6117725A-35F2-4146-81C7-F7865E4A50A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Proper training enables effective integration of AI technologies, enhancing the educational experience for students.</a:t>
          </a:r>
        </a:p>
      </dgm:t>
    </dgm:pt>
    <dgm:pt modelId="{F1A8385A-59A5-4AAC-BF66-41F589015DF1}" type="parTrans" cxnId="{0B9B369E-FF38-4E2C-9296-CD97451C2163}">
      <dgm:prSet/>
      <dgm:spPr/>
      <dgm:t>
        <a:bodyPr/>
        <a:lstStyle/>
        <a:p>
          <a:endParaRPr lang="en-US"/>
        </a:p>
      </dgm:t>
    </dgm:pt>
    <dgm:pt modelId="{EC6BFB21-DEBC-409A-924F-E07631232F89}" type="sibTrans" cxnId="{0B9B369E-FF38-4E2C-9296-CD97451C2163}">
      <dgm:prSet/>
      <dgm:spPr/>
      <dgm:t>
        <a:bodyPr/>
        <a:lstStyle/>
        <a:p>
          <a:endParaRPr lang="en-US"/>
        </a:p>
      </dgm:t>
    </dgm:pt>
    <dgm:pt modelId="{B83700D9-001A-4E34-827A-99F9A9F88DC1}" type="pres">
      <dgm:prSet presAssocID="{D1CBB211-6D8E-4563-A2AF-998EAAE5FB53}" presName="Root" presStyleCnt="0">
        <dgm:presLayoutVars>
          <dgm:dir/>
          <dgm:resizeHandles val="exact"/>
        </dgm:presLayoutVars>
      </dgm:prSet>
      <dgm:spPr/>
    </dgm:pt>
    <dgm:pt modelId="{8D115CD8-2C36-439E-9C91-47621198A0F7}" type="pres">
      <dgm:prSet presAssocID="{3959C2AF-0216-486A-BF77-A150DCB266DC}" presName="Composite" presStyleCnt="0"/>
      <dgm:spPr/>
    </dgm:pt>
    <dgm:pt modelId="{876063C2-AF1B-4F7D-8CF0-B0CC0BEE0FDC}" type="pres">
      <dgm:prSet presAssocID="{3959C2AF-0216-486A-BF77-A150DCB266DC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r="15752" b="4"/>
          <a:stretch/>
        </a:blipFill>
      </dgm:spPr>
      <dgm:extLst>
        <a:ext uri="{E40237B7-FDA0-4F09-8148-C483321AD2D9}">
          <dgm14:cNvPr xmlns:dgm14="http://schemas.microsoft.com/office/drawing/2010/diagram" id="0" name="" descr="People in group sharing"/>
        </a:ext>
      </dgm:extLst>
    </dgm:pt>
    <dgm:pt modelId="{93B2818A-7403-4433-A168-98518B872CC8}" type="pres">
      <dgm:prSet presAssocID="{3959C2AF-0216-486A-BF77-A150DCB266DC}" presName="Subtitle" presStyleLbl="revTx" presStyleIdx="0" presStyleCnt="6">
        <dgm:presLayoutVars>
          <dgm:chMax val="0"/>
          <dgm:bulletEnabled/>
        </dgm:presLayoutVars>
      </dgm:prSet>
      <dgm:spPr/>
    </dgm:pt>
    <dgm:pt modelId="{2711A269-3CC4-47D1-90CF-ACCE04FD0D27}" type="pres">
      <dgm:prSet presAssocID="{3959C2AF-0216-486A-BF77-A150DCB266DC}" presName="Description" presStyleLbl="revTx" presStyleIdx="1" presStyleCnt="6">
        <dgm:presLayoutVars>
          <dgm:bulletEnabled/>
        </dgm:presLayoutVars>
      </dgm:prSet>
      <dgm:spPr/>
    </dgm:pt>
    <dgm:pt modelId="{F2293FFD-1FFE-400B-9660-4DA7CE4D0FE7}" type="pres">
      <dgm:prSet presAssocID="{314A43CF-2A4F-4951-BE51-C9517AF320D4}" presName="sibTrans" presStyleLbl="sibTrans2D1" presStyleIdx="0" presStyleCnt="0"/>
      <dgm:spPr/>
    </dgm:pt>
    <dgm:pt modelId="{72B52473-21DD-4E6B-9722-3FD43B1FBB73}" type="pres">
      <dgm:prSet presAssocID="{932B3114-C8A3-4CCF-B0C8-D3E464D2A703}" presName="Composite" presStyleCnt="0"/>
      <dgm:spPr/>
    </dgm:pt>
    <dgm:pt modelId="{27C098AC-3816-42B3-8D99-FC55490BF4E6}" type="pres">
      <dgm:prSet presAssocID="{932B3114-C8A3-4CCF-B0C8-D3E464D2A703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 r="8555" b="4"/>
          <a:stretch/>
        </a:blipFill>
      </dgm:spPr>
      <dgm:extLst>
        <a:ext uri="{E40237B7-FDA0-4F09-8148-C483321AD2D9}">
          <dgm14:cNvPr xmlns:dgm14="http://schemas.microsoft.com/office/drawing/2010/diagram" id="0" name="" descr="Groups of people sitting in hall on benches at tables with laptops, open books, calculators, stationery, drinks, and snacks"/>
        </a:ext>
      </dgm:extLst>
    </dgm:pt>
    <dgm:pt modelId="{D50D75D9-4CF2-430F-9F34-B81EE76131AF}" type="pres">
      <dgm:prSet presAssocID="{932B3114-C8A3-4CCF-B0C8-D3E464D2A703}" presName="Subtitle" presStyleLbl="revTx" presStyleIdx="2" presStyleCnt="6">
        <dgm:presLayoutVars>
          <dgm:chMax val="0"/>
          <dgm:bulletEnabled/>
        </dgm:presLayoutVars>
      </dgm:prSet>
      <dgm:spPr/>
    </dgm:pt>
    <dgm:pt modelId="{8E8C6410-386F-458F-98A4-142412DC3969}" type="pres">
      <dgm:prSet presAssocID="{932B3114-C8A3-4CCF-B0C8-D3E464D2A703}" presName="Description" presStyleLbl="revTx" presStyleIdx="3" presStyleCnt="6">
        <dgm:presLayoutVars>
          <dgm:bulletEnabled/>
        </dgm:presLayoutVars>
      </dgm:prSet>
      <dgm:spPr/>
    </dgm:pt>
    <dgm:pt modelId="{B1B254AA-EEBA-44CF-9AA9-D2E3A8FF5E23}" type="pres">
      <dgm:prSet presAssocID="{EFCBB2CA-33FB-48DE-BF58-4132CAA4936B}" presName="sibTrans" presStyleLbl="sibTrans2D1" presStyleIdx="0" presStyleCnt="0"/>
      <dgm:spPr/>
    </dgm:pt>
    <dgm:pt modelId="{04A9A8C9-EBE0-483B-B580-A3EE9E084D3F}" type="pres">
      <dgm:prSet presAssocID="{8AF45DEF-0B8C-4D2A-AF89-ED4F3E11B5DC}" presName="Composite" presStyleCnt="0"/>
      <dgm:spPr/>
    </dgm:pt>
    <dgm:pt modelId="{8C8329EC-9041-47B0-BF4B-F3897AB66AE9}" type="pres">
      <dgm:prSet presAssocID="{8AF45DEF-0B8C-4D2A-AF89-ED4F3E11B5DC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21709" b="4"/>
          <a:stretch/>
        </a:blipFill>
      </dgm:spPr>
      <dgm:extLst>
        <a:ext uri="{E40237B7-FDA0-4F09-8148-C483321AD2D9}">
          <dgm14:cNvPr xmlns:dgm14="http://schemas.microsoft.com/office/drawing/2010/diagram" id="0" name="" descr="Mixed race business coach explaining graph"/>
        </a:ext>
      </dgm:extLst>
    </dgm:pt>
    <dgm:pt modelId="{AF01BAFD-E0CB-4E39-A2AE-C6EF99090D32}" type="pres">
      <dgm:prSet presAssocID="{8AF45DEF-0B8C-4D2A-AF89-ED4F3E11B5DC}" presName="Subtitle" presStyleLbl="revTx" presStyleIdx="4" presStyleCnt="6">
        <dgm:presLayoutVars>
          <dgm:chMax val="0"/>
          <dgm:bulletEnabled/>
        </dgm:presLayoutVars>
      </dgm:prSet>
      <dgm:spPr/>
    </dgm:pt>
    <dgm:pt modelId="{770EB630-D68C-4B70-870D-B167310B25E1}" type="pres">
      <dgm:prSet presAssocID="{8AF45DEF-0B8C-4D2A-AF89-ED4F3E11B5DC}" presName="Description" presStyleLbl="revTx" presStyleIdx="5" presStyleCnt="6">
        <dgm:presLayoutVars>
          <dgm:bulletEnabled/>
        </dgm:presLayoutVars>
      </dgm:prSet>
      <dgm:spPr/>
    </dgm:pt>
  </dgm:ptLst>
  <dgm:cxnLst>
    <dgm:cxn modelId="{99177F00-28C3-4FDB-BCCB-C76B5CF3BD62}" type="presOf" srcId="{EFCBB2CA-33FB-48DE-BF58-4132CAA4936B}" destId="{B1B254AA-EEBA-44CF-9AA9-D2E3A8FF5E23}" srcOrd="0" destOrd="0" presId="urn:microsoft.com/office/officeart/2024/3/layout/verticalVisualTextBlock1"/>
    <dgm:cxn modelId="{743C592C-820D-413C-BFB6-9E85322A57B3}" type="presOf" srcId="{28D47046-5A86-490E-BBD9-95E7F8F80BCB}" destId="{2711A269-3CC4-47D1-90CF-ACCE04FD0D27}" srcOrd="0" destOrd="0" presId="urn:microsoft.com/office/officeart/2024/3/layout/verticalVisualTextBlock1"/>
    <dgm:cxn modelId="{C1C5633A-CD84-4171-B533-4EBE89EFDB0B}" type="presOf" srcId="{314A43CF-2A4F-4951-BE51-C9517AF320D4}" destId="{F2293FFD-1FFE-400B-9660-4DA7CE4D0FE7}" srcOrd="0" destOrd="0" presId="urn:microsoft.com/office/officeart/2024/3/layout/verticalVisualTextBlock1"/>
    <dgm:cxn modelId="{4CB37564-E2A9-4739-B82F-23D37628A906}" type="presOf" srcId="{3959C2AF-0216-486A-BF77-A150DCB266DC}" destId="{93B2818A-7403-4433-A168-98518B872CC8}" srcOrd="0" destOrd="0" presId="urn:microsoft.com/office/officeart/2024/3/layout/verticalVisualTextBlock1"/>
    <dgm:cxn modelId="{4D73D153-00F8-4125-9942-7F519079D000}" type="presOf" srcId="{D1CBB211-6D8E-4563-A2AF-998EAAE5FB53}" destId="{B83700D9-001A-4E34-827A-99F9A9F88DC1}" srcOrd="0" destOrd="0" presId="urn:microsoft.com/office/officeart/2024/3/layout/verticalVisualTextBlock1"/>
    <dgm:cxn modelId="{7000447A-7DBB-41DD-8C93-952F241FD913}" srcId="{932B3114-C8A3-4CCF-B0C8-D3E464D2A703}" destId="{FD59EF65-519B-45A9-8BD3-63167674EE0C}" srcOrd="0" destOrd="0" parTransId="{70E0F112-9E26-4C70-8AED-B985D72391F9}" sibTransId="{60FCE133-11A5-43A6-95CB-1320636E1AA8}"/>
    <dgm:cxn modelId="{5CA2E184-EB71-45F3-85D1-A86F78DCE718}" type="presOf" srcId="{932B3114-C8A3-4CCF-B0C8-D3E464D2A703}" destId="{D50D75D9-4CF2-430F-9F34-B81EE76131AF}" srcOrd="0" destOrd="0" presId="urn:microsoft.com/office/officeart/2024/3/layout/verticalVisualTextBlock1"/>
    <dgm:cxn modelId="{A510F291-1E76-4AB0-9859-8AB9A4DEEE4B}" type="presOf" srcId="{6117725A-35F2-4146-81C7-F7865E4A50AC}" destId="{770EB630-D68C-4B70-870D-B167310B25E1}" srcOrd="0" destOrd="0" presId="urn:microsoft.com/office/officeart/2024/3/layout/verticalVisualTextBlock1"/>
    <dgm:cxn modelId="{9F454A9C-2A82-41BB-9F44-B098F8D66CE6}" srcId="{D1CBB211-6D8E-4563-A2AF-998EAAE5FB53}" destId="{8AF45DEF-0B8C-4D2A-AF89-ED4F3E11B5DC}" srcOrd="2" destOrd="0" parTransId="{0F037B38-DD51-4C30-A4B8-2979E165F367}" sibTransId="{9E2DC54A-0C56-46E3-9C9B-1083DEDB639A}"/>
    <dgm:cxn modelId="{0B9B369E-FF38-4E2C-9296-CD97451C2163}" srcId="{8AF45DEF-0B8C-4D2A-AF89-ED4F3E11B5DC}" destId="{6117725A-35F2-4146-81C7-F7865E4A50AC}" srcOrd="0" destOrd="0" parTransId="{F1A8385A-59A5-4AAC-BF66-41F589015DF1}" sibTransId="{EC6BFB21-DEBC-409A-924F-E07631232F89}"/>
    <dgm:cxn modelId="{2F433AB1-A718-4E45-9D8A-DAF51A86C94E}" srcId="{3959C2AF-0216-486A-BF77-A150DCB266DC}" destId="{28D47046-5A86-490E-BBD9-95E7F8F80BCB}" srcOrd="0" destOrd="0" parTransId="{0B0EC3BB-C468-41B1-8096-D036AC4532FE}" sibTransId="{A20D3ABF-1C89-4810-909A-2EC4916DF5EC}"/>
    <dgm:cxn modelId="{77BFFBCF-654B-40BC-BAC0-9677B2C9B3FF}" srcId="{D1CBB211-6D8E-4563-A2AF-998EAAE5FB53}" destId="{3959C2AF-0216-486A-BF77-A150DCB266DC}" srcOrd="0" destOrd="0" parTransId="{05E67FFB-2BB0-457B-ADD7-DF6EAC965AED}" sibTransId="{314A43CF-2A4F-4951-BE51-C9517AF320D4}"/>
    <dgm:cxn modelId="{D03171D6-7A58-4EB5-BCB7-68690E6C7748}" type="presOf" srcId="{FD59EF65-519B-45A9-8BD3-63167674EE0C}" destId="{8E8C6410-386F-458F-98A4-142412DC3969}" srcOrd="0" destOrd="0" presId="urn:microsoft.com/office/officeart/2024/3/layout/verticalVisualTextBlock1"/>
    <dgm:cxn modelId="{256AE1EB-CF8A-4275-BA0B-9B2B27B39A62}" srcId="{D1CBB211-6D8E-4563-A2AF-998EAAE5FB53}" destId="{932B3114-C8A3-4CCF-B0C8-D3E464D2A703}" srcOrd="1" destOrd="0" parTransId="{CA9DE9CF-B71B-43D0-AEB0-D54E75ECC916}" sibTransId="{EFCBB2CA-33FB-48DE-BF58-4132CAA4936B}"/>
    <dgm:cxn modelId="{66C96BFD-B5F1-4D8A-B2BB-9DD562364070}" type="presOf" srcId="{8AF45DEF-0B8C-4D2A-AF89-ED4F3E11B5DC}" destId="{AF01BAFD-E0CB-4E39-A2AE-C6EF99090D32}" srcOrd="0" destOrd="0" presId="urn:microsoft.com/office/officeart/2024/3/layout/verticalVisualTextBlock1"/>
    <dgm:cxn modelId="{6C7CAF38-EEE9-45C6-A7C8-DE86B489BC83}" type="presParOf" srcId="{B83700D9-001A-4E34-827A-99F9A9F88DC1}" destId="{8D115CD8-2C36-439E-9C91-47621198A0F7}" srcOrd="0" destOrd="0" presId="urn:microsoft.com/office/officeart/2024/3/layout/verticalVisualTextBlock1"/>
    <dgm:cxn modelId="{3865D0AD-FB4F-4131-A4F9-C40D77EBAE53}" type="presParOf" srcId="{8D115CD8-2C36-439E-9C91-47621198A0F7}" destId="{876063C2-AF1B-4F7D-8CF0-B0CC0BEE0FDC}" srcOrd="0" destOrd="0" presId="urn:microsoft.com/office/officeart/2024/3/layout/verticalVisualTextBlock1"/>
    <dgm:cxn modelId="{0F22EAB4-14C3-43DC-9FF9-874E87A01D3B}" type="presParOf" srcId="{8D115CD8-2C36-439E-9C91-47621198A0F7}" destId="{93B2818A-7403-4433-A168-98518B872CC8}" srcOrd="1" destOrd="0" presId="urn:microsoft.com/office/officeart/2024/3/layout/verticalVisualTextBlock1"/>
    <dgm:cxn modelId="{F9E69EE3-28A0-4097-A840-6015DC9FCDC9}" type="presParOf" srcId="{8D115CD8-2C36-439E-9C91-47621198A0F7}" destId="{2711A269-3CC4-47D1-90CF-ACCE04FD0D27}" srcOrd="2" destOrd="0" presId="urn:microsoft.com/office/officeart/2024/3/layout/verticalVisualTextBlock1"/>
    <dgm:cxn modelId="{4AB4E823-D905-4681-ADE3-0FC981FB5DC7}" type="presParOf" srcId="{B83700D9-001A-4E34-827A-99F9A9F88DC1}" destId="{F2293FFD-1FFE-400B-9660-4DA7CE4D0FE7}" srcOrd="1" destOrd="0" presId="urn:microsoft.com/office/officeart/2024/3/layout/verticalVisualTextBlock1"/>
    <dgm:cxn modelId="{5448624E-C26A-4B2C-86E3-E81B5B359921}" type="presParOf" srcId="{B83700D9-001A-4E34-827A-99F9A9F88DC1}" destId="{72B52473-21DD-4E6B-9722-3FD43B1FBB73}" srcOrd="2" destOrd="0" presId="urn:microsoft.com/office/officeart/2024/3/layout/verticalVisualTextBlock1"/>
    <dgm:cxn modelId="{669E96A4-0532-456A-B764-904C6E2401C8}" type="presParOf" srcId="{72B52473-21DD-4E6B-9722-3FD43B1FBB73}" destId="{27C098AC-3816-42B3-8D99-FC55490BF4E6}" srcOrd="0" destOrd="0" presId="urn:microsoft.com/office/officeart/2024/3/layout/verticalVisualTextBlock1"/>
    <dgm:cxn modelId="{5E5D81A2-AA84-421A-833F-B40F3E302C84}" type="presParOf" srcId="{72B52473-21DD-4E6B-9722-3FD43B1FBB73}" destId="{D50D75D9-4CF2-430F-9F34-B81EE76131AF}" srcOrd="1" destOrd="0" presId="urn:microsoft.com/office/officeart/2024/3/layout/verticalVisualTextBlock1"/>
    <dgm:cxn modelId="{D3D805D7-29B9-47A6-9711-3BDD491CCC77}" type="presParOf" srcId="{72B52473-21DD-4E6B-9722-3FD43B1FBB73}" destId="{8E8C6410-386F-458F-98A4-142412DC3969}" srcOrd="2" destOrd="0" presId="urn:microsoft.com/office/officeart/2024/3/layout/verticalVisualTextBlock1"/>
    <dgm:cxn modelId="{2F3ABFC9-B10F-48E9-9C23-333A37837A4B}" type="presParOf" srcId="{B83700D9-001A-4E34-827A-99F9A9F88DC1}" destId="{B1B254AA-EEBA-44CF-9AA9-D2E3A8FF5E23}" srcOrd="3" destOrd="0" presId="urn:microsoft.com/office/officeart/2024/3/layout/verticalVisualTextBlock1"/>
    <dgm:cxn modelId="{B2701AE5-C579-43F9-ABE9-4BD94A8882DD}" type="presParOf" srcId="{B83700D9-001A-4E34-827A-99F9A9F88DC1}" destId="{04A9A8C9-EBE0-483B-B580-A3EE9E084D3F}" srcOrd="4" destOrd="0" presId="urn:microsoft.com/office/officeart/2024/3/layout/verticalVisualTextBlock1"/>
    <dgm:cxn modelId="{82F397E9-9DDF-4E69-BFB0-4B124D364967}" type="presParOf" srcId="{04A9A8C9-EBE0-483B-B580-A3EE9E084D3F}" destId="{8C8329EC-9041-47B0-BF4B-F3897AB66AE9}" srcOrd="0" destOrd="0" presId="urn:microsoft.com/office/officeart/2024/3/layout/verticalVisualTextBlock1"/>
    <dgm:cxn modelId="{6057CE10-AF12-4F4C-B2C6-084063B5D676}" type="presParOf" srcId="{04A9A8C9-EBE0-483B-B580-A3EE9E084D3F}" destId="{AF01BAFD-E0CB-4E39-A2AE-C6EF99090D32}" srcOrd="1" destOrd="0" presId="urn:microsoft.com/office/officeart/2024/3/layout/verticalVisualTextBlock1"/>
    <dgm:cxn modelId="{4F5C85E6-5002-4510-85F8-9EEDBCA5B075}" type="presParOf" srcId="{04A9A8C9-EBE0-483B-B580-A3EE9E084D3F}" destId="{770EB630-D68C-4B70-870D-B167310B25E1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1C7BD8-600D-4BF8-B318-88070416A956}" type="doc">
      <dgm:prSet loTypeId="urn:microsoft.com/office/officeart/2024/3/layout/verticalVisualTextBlock1" loCatId="Picture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48223CB-61CD-4C49-B51B-C3823BAAF4F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AI in Career Planning</a:t>
          </a:r>
        </a:p>
      </dgm:t>
    </dgm:pt>
    <dgm:pt modelId="{9DE7E881-B277-413C-B11B-45AB26E7813E}" type="parTrans" cxnId="{1310D18D-90DA-4D02-8862-C7B321772D21}">
      <dgm:prSet/>
      <dgm:spPr/>
      <dgm:t>
        <a:bodyPr/>
        <a:lstStyle/>
        <a:p>
          <a:endParaRPr lang="en-US"/>
        </a:p>
      </dgm:t>
    </dgm:pt>
    <dgm:pt modelId="{AB57CF52-21BF-474C-A8BB-7BFFD7586948}" type="sibTrans" cxnId="{1310D18D-90DA-4D02-8862-C7B321772D21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F9CD26F9-5722-4E91-9CCD-93725646FB1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AI technology analyzes student skills and interests to provide tailored career guidance and planning options.</a:t>
          </a:r>
        </a:p>
      </dgm:t>
    </dgm:pt>
    <dgm:pt modelId="{2D3AC726-0D21-40CF-A05B-31905BAD0030}" type="parTrans" cxnId="{EE34D5A8-1C7E-4B0A-ACD2-FB5025859EC0}">
      <dgm:prSet/>
      <dgm:spPr/>
      <dgm:t>
        <a:bodyPr/>
        <a:lstStyle/>
        <a:p>
          <a:endParaRPr lang="en-US"/>
        </a:p>
      </dgm:t>
    </dgm:pt>
    <dgm:pt modelId="{B633418A-66A3-4D73-9106-5FFFCA2FEAF7}" type="sibTrans" cxnId="{EE34D5A8-1C7E-4B0A-ACD2-FB5025859EC0}">
      <dgm:prSet/>
      <dgm:spPr/>
      <dgm:t>
        <a:bodyPr/>
        <a:lstStyle/>
        <a:p>
          <a:endParaRPr lang="en-US"/>
        </a:p>
      </dgm:t>
    </dgm:pt>
    <dgm:pt modelId="{F7F6C620-B68B-447F-9A52-7701AC28C259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Connecting to Job Opportunities</a:t>
          </a:r>
        </a:p>
      </dgm:t>
    </dgm:pt>
    <dgm:pt modelId="{33533953-3D00-488C-B357-996E77CA2F62}" type="parTrans" cxnId="{6679720E-6EA4-4449-9E89-1948F0DA0F4C}">
      <dgm:prSet/>
      <dgm:spPr/>
      <dgm:t>
        <a:bodyPr/>
        <a:lstStyle/>
        <a:p>
          <a:endParaRPr lang="en-US"/>
        </a:p>
      </dgm:t>
    </dgm:pt>
    <dgm:pt modelId="{86E35351-98A0-49DD-BF33-2D82C3378FD7}" type="sibTrans" cxnId="{6679720E-6EA4-4449-9E89-1948F0DA0F4C}">
      <dgm:prSet/>
      <dgm:spPr/>
      <dgm:t>
        <a:bodyPr/>
        <a:lstStyle/>
        <a:p>
          <a:pPr>
            <a:lnSpc>
              <a:spcPct val="100000"/>
            </a:lnSpc>
            <a:defRPr b="1"/>
          </a:pPr>
          <a:endParaRPr lang="en-US"/>
        </a:p>
      </dgm:t>
    </dgm:pt>
    <dgm:pt modelId="{51EBAC82-F953-4CBA-AEB4-C59F2DDA034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Through AI, students can be connected with various job opportunities based on their skills and preferences.</a:t>
          </a:r>
        </a:p>
      </dgm:t>
    </dgm:pt>
    <dgm:pt modelId="{E53D8784-6DCF-4F6A-BE44-D4D2E681E0AD}" type="parTrans" cxnId="{277256F4-4905-40F6-9474-93454C460CFC}">
      <dgm:prSet/>
      <dgm:spPr/>
      <dgm:t>
        <a:bodyPr/>
        <a:lstStyle/>
        <a:p>
          <a:endParaRPr lang="en-US"/>
        </a:p>
      </dgm:t>
    </dgm:pt>
    <dgm:pt modelId="{CD5CC2EA-2C82-4DB0-A1E0-58CFC1BC8D97}" type="sibTrans" cxnId="{277256F4-4905-40F6-9474-93454C460CFC}">
      <dgm:prSet/>
      <dgm:spPr/>
      <dgm:t>
        <a:bodyPr/>
        <a:lstStyle/>
        <a:p>
          <a:endParaRPr lang="en-US"/>
        </a:p>
      </dgm:t>
    </dgm:pt>
    <dgm:pt modelId="{B3B713D0-FB4E-488D-8D59-392A0B85C31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000" dirty="0"/>
            <a:t>Resources for Placement Assistance</a:t>
          </a:r>
        </a:p>
      </dgm:t>
    </dgm:pt>
    <dgm:pt modelId="{6A73AFCB-0326-471D-BC8A-87C0E91C122E}" type="parTrans" cxnId="{6E1845B7-9522-4897-8B71-AC04B7CABD25}">
      <dgm:prSet/>
      <dgm:spPr/>
      <dgm:t>
        <a:bodyPr/>
        <a:lstStyle/>
        <a:p>
          <a:endParaRPr lang="en-US"/>
        </a:p>
      </dgm:t>
    </dgm:pt>
    <dgm:pt modelId="{0835F985-700C-4F0D-85C7-EAC08D348F9F}" type="sibTrans" cxnId="{6E1845B7-9522-4897-8B71-AC04B7CABD25}">
      <dgm:prSet/>
      <dgm:spPr/>
      <dgm:t>
        <a:bodyPr/>
        <a:lstStyle/>
        <a:p>
          <a:endParaRPr lang="en-US"/>
        </a:p>
      </dgm:t>
    </dgm:pt>
    <dgm:pt modelId="{41295767-8E19-4359-82E2-A1239DEE644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AI provides access to valuable resources that assist students in securing job placements effectively.</a:t>
          </a:r>
        </a:p>
      </dgm:t>
    </dgm:pt>
    <dgm:pt modelId="{60A30DB5-29B6-4309-9349-46E0A527848A}" type="parTrans" cxnId="{039C7C02-E2CD-46CC-B2ED-D5BAF10EBF7D}">
      <dgm:prSet/>
      <dgm:spPr/>
      <dgm:t>
        <a:bodyPr/>
        <a:lstStyle/>
        <a:p>
          <a:endParaRPr lang="en-US"/>
        </a:p>
      </dgm:t>
    </dgm:pt>
    <dgm:pt modelId="{72AC66AF-F214-4799-9D4D-C39C465DB963}" type="sibTrans" cxnId="{039C7C02-E2CD-46CC-B2ED-D5BAF10EBF7D}">
      <dgm:prSet/>
      <dgm:spPr/>
      <dgm:t>
        <a:bodyPr/>
        <a:lstStyle/>
        <a:p>
          <a:endParaRPr lang="en-US"/>
        </a:p>
      </dgm:t>
    </dgm:pt>
    <dgm:pt modelId="{52E7A813-E540-4BB9-89AD-3EA1FDED0988}" type="pres">
      <dgm:prSet presAssocID="{3F1C7BD8-600D-4BF8-B318-88070416A956}" presName="Root" presStyleCnt="0">
        <dgm:presLayoutVars>
          <dgm:dir/>
          <dgm:resizeHandles val="exact"/>
        </dgm:presLayoutVars>
      </dgm:prSet>
      <dgm:spPr/>
    </dgm:pt>
    <dgm:pt modelId="{114F5D9B-81CF-4D90-B359-C93F03418FED}" type="pres">
      <dgm:prSet presAssocID="{B48223CB-61CD-4C49-B51B-C3823BAAF4F7}" presName="Composite" presStyleCnt="0"/>
      <dgm:spPr/>
    </dgm:pt>
    <dgm:pt modelId="{56254A9F-EA22-455C-9E56-110CCD554EA8}" type="pres">
      <dgm:prSet presAssocID="{B48223CB-61CD-4C49-B51B-C3823BAAF4F7}" presName="Pictur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r="19749" b="-2"/>
          <a:stretch/>
        </a:blipFill>
      </dgm:spPr>
      <dgm:extLst>
        <a:ext uri="{E40237B7-FDA0-4F09-8148-C483321AD2D9}">
          <dgm14:cNvPr xmlns:dgm14="http://schemas.microsoft.com/office/drawing/2010/diagram" id="0" name="" descr="AI (Artificial Intelligence) concept. Deep learning. GUI (Graphical User Interface). Photos  Search by image Authentication by facial recognition concept. Biometric. Security system."/>
        </a:ext>
      </dgm:extLst>
    </dgm:pt>
    <dgm:pt modelId="{46838C23-C010-4AB0-A891-C9B34A0CBE2D}" type="pres">
      <dgm:prSet presAssocID="{B48223CB-61CD-4C49-B51B-C3823BAAF4F7}" presName="Subtitle" presStyleLbl="revTx" presStyleIdx="0" presStyleCnt="6">
        <dgm:presLayoutVars>
          <dgm:chMax val="0"/>
          <dgm:bulletEnabled/>
        </dgm:presLayoutVars>
      </dgm:prSet>
      <dgm:spPr/>
    </dgm:pt>
    <dgm:pt modelId="{FF08D81C-F7F0-47E2-9643-DB9100B80AA5}" type="pres">
      <dgm:prSet presAssocID="{B48223CB-61CD-4C49-B51B-C3823BAAF4F7}" presName="Description" presStyleLbl="revTx" presStyleIdx="1" presStyleCnt="6">
        <dgm:presLayoutVars>
          <dgm:bulletEnabled/>
        </dgm:presLayoutVars>
      </dgm:prSet>
      <dgm:spPr/>
    </dgm:pt>
    <dgm:pt modelId="{F458E811-C648-46E9-98D1-8C7AA8934E0E}" type="pres">
      <dgm:prSet presAssocID="{AB57CF52-21BF-474C-A8BB-7BFFD7586948}" presName="sibTrans" presStyleLbl="sibTrans2D1" presStyleIdx="0" presStyleCnt="0"/>
      <dgm:spPr/>
    </dgm:pt>
    <dgm:pt modelId="{CB28B1B0-1B87-440A-9E2F-DA9BDF0FED09}" type="pres">
      <dgm:prSet presAssocID="{F7F6C620-B68B-447F-9A52-7701AC28C259}" presName="Composite" presStyleCnt="0"/>
      <dgm:spPr/>
    </dgm:pt>
    <dgm:pt modelId="{EAC33E32-D131-46CF-83CA-7A4D263294D6}" type="pres">
      <dgm:prSet presAssocID="{F7F6C620-B68B-447F-9A52-7701AC28C259}" presName="Pictur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10630" b="4"/>
          <a:stretch/>
        </a:blipFill>
      </dgm:spPr>
      <dgm:extLst>
        <a:ext uri="{E40237B7-FDA0-4F09-8148-C483321AD2D9}">
          <dgm14:cNvPr xmlns:dgm14="http://schemas.microsoft.com/office/drawing/2010/diagram" id="0" name="" descr="Social media network communication connection"/>
        </a:ext>
      </dgm:extLst>
    </dgm:pt>
    <dgm:pt modelId="{FD923D29-E80C-463D-A717-0F48D87589B7}" type="pres">
      <dgm:prSet presAssocID="{F7F6C620-B68B-447F-9A52-7701AC28C259}" presName="Subtitle" presStyleLbl="revTx" presStyleIdx="2" presStyleCnt="6">
        <dgm:presLayoutVars>
          <dgm:chMax val="0"/>
          <dgm:bulletEnabled/>
        </dgm:presLayoutVars>
      </dgm:prSet>
      <dgm:spPr/>
    </dgm:pt>
    <dgm:pt modelId="{8BAE352E-F493-4540-B375-49747BFFD4DE}" type="pres">
      <dgm:prSet presAssocID="{F7F6C620-B68B-447F-9A52-7701AC28C259}" presName="Description" presStyleLbl="revTx" presStyleIdx="3" presStyleCnt="6">
        <dgm:presLayoutVars>
          <dgm:bulletEnabled/>
        </dgm:presLayoutVars>
      </dgm:prSet>
      <dgm:spPr/>
    </dgm:pt>
    <dgm:pt modelId="{20A138BC-A011-4094-BC37-E4180F6E07A1}" type="pres">
      <dgm:prSet presAssocID="{86E35351-98A0-49DD-BF33-2D82C3378FD7}" presName="sibTrans" presStyleLbl="sibTrans2D1" presStyleIdx="0" presStyleCnt="0"/>
      <dgm:spPr/>
    </dgm:pt>
    <dgm:pt modelId="{83269058-1D0D-4E2F-B4CB-0ABAEC3283B1}" type="pres">
      <dgm:prSet presAssocID="{B3B713D0-FB4E-488D-8D59-392A0B85C310}" presName="Composite" presStyleCnt="0"/>
      <dgm:spPr/>
    </dgm:pt>
    <dgm:pt modelId="{20E45A50-0A4C-4DDB-B626-CCA8740FF15E}" type="pres">
      <dgm:prSet presAssocID="{B3B713D0-FB4E-488D-8D59-392A0B85C310}" presName="Pictur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12921" b="4"/>
          <a:stretch/>
        </a:blipFill>
      </dgm:spPr>
      <dgm:extLst>
        <a:ext uri="{E40237B7-FDA0-4F09-8148-C483321AD2D9}">
          <dgm14:cNvPr xmlns:dgm14="http://schemas.microsoft.com/office/drawing/2010/diagram" id="0" name="" descr="Robot's hand typing on laptop keyboard."/>
        </a:ext>
      </dgm:extLst>
    </dgm:pt>
    <dgm:pt modelId="{FEE06A19-2667-4E81-97F1-12D783E8B224}" type="pres">
      <dgm:prSet presAssocID="{B3B713D0-FB4E-488D-8D59-392A0B85C310}" presName="Subtitle" presStyleLbl="revTx" presStyleIdx="4" presStyleCnt="6">
        <dgm:presLayoutVars>
          <dgm:chMax val="0"/>
          <dgm:bulletEnabled/>
        </dgm:presLayoutVars>
      </dgm:prSet>
      <dgm:spPr/>
    </dgm:pt>
    <dgm:pt modelId="{2E2B53AF-BB9B-40AB-BF42-E240E0ABC0C7}" type="pres">
      <dgm:prSet presAssocID="{B3B713D0-FB4E-488D-8D59-392A0B85C310}" presName="Description" presStyleLbl="revTx" presStyleIdx="5" presStyleCnt="6">
        <dgm:presLayoutVars>
          <dgm:bulletEnabled/>
        </dgm:presLayoutVars>
      </dgm:prSet>
      <dgm:spPr/>
    </dgm:pt>
  </dgm:ptLst>
  <dgm:cxnLst>
    <dgm:cxn modelId="{039C7C02-E2CD-46CC-B2ED-D5BAF10EBF7D}" srcId="{B3B713D0-FB4E-488D-8D59-392A0B85C310}" destId="{41295767-8E19-4359-82E2-A1239DEE6442}" srcOrd="0" destOrd="0" parTransId="{60A30DB5-29B6-4309-9349-46E0A527848A}" sibTransId="{72AC66AF-F214-4799-9D4D-C39C465DB963}"/>
    <dgm:cxn modelId="{7FFF8C09-630E-424B-9822-16CBB96D1E42}" type="presOf" srcId="{86E35351-98A0-49DD-BF33-2D82C3378FD7}" destId="{20A138BC-A011-4094-BC37-E4180F6E07A1}" srcOrd="0" destOrd="0" presId="urn:microsoft.com/office/officeart/2024/3/layout/verticalVisualTextBlock1"/>
    <dgm:cxn modelId="{6679720E-6EA4-4449-9E89-1948F0DA0F4C}" srcId="{3F1C7BD8-600D-4BF8-B318-88070416A956}" destId="{F7F6C620-B68B-447F-9A52-7701AC28C259}" srcOrd="1" destOrd="0" parTransId="{33533953-3D00-488C-B357-996E77CA2F62}" sibTransId="{86E35351-98A0-49DD-BF33-2D82C3378FD7}"/>
    <dgm:cxn modelId="{D0AA572E-2287-439E-AC4D-56EC864095AC}" type="presOf" srcId="{B48223CB-61CD-4C49-B51B-C3823BAAF4F7}" destId="{46838C23-C010-4AB0-A891-C9B34A0CBE2D}" srcOrd="0" destOrd="0" presId="urn:microsoft.com/office/officeart/2024/3/layout/verticalVisualTextBlock1"/>
    <dgm:cxn modelId="{C2718C62-22D5-471B-BF5A-CB2D7C7B5212}" type="presOf" srcId="{AB57CF52-21BF-474C-A8BB-7BFFD7586948}" destId="{F458E811-C648-46E9-98D1-8C7AA8934E0E}" srcOrd="0" destOrd="0" presId="urn:microsoft.com/office/officeart/2024/3/layout/verticalVisualTextBlock1"/>
    <dgm:cxn modelId="{3CE4EE49-4041-46F3-92DF-53E8DC5ED383}" type="presOf" srcId="{B3B713D0-FB4E-488D-8D59-392A0B85C310}" destId="{FEE06A19-2667-4E81-97F1-12D783E8B224}" srcOrd="0" destOrd="0" presId="urn:microsoft.com/office/officeart/2024/3/layout/verticalVisualTextBlock1"/>
    <dgm:cxn modelId="{A38DF56E-A21A-4ADD-95AD-38FC19E5B7B3}" type="presOf" srcId="{3F1C7BD8-600D-4BF8-B318-88070416A956}" destId="{52E7A813-E540-4BB9-89AD-3EA1FDED0988}" srcOrd="0" destOrd="0" presId="urn:microsoft.com/office/officeart/2024/3/layout/verticalVisualTextBlock1"/>
    <dgm:cxn modelId="{1310D18D-90DA-4D02-8862-C7B321772D21}" srcId="{3F1C7BD8-600D-4BF8-B318-88070416A956}" destId="{B48223CB-61CD-4C49-B51B-C3823BAAF4F7}" srcOrd="0" destOrd="0" parTransId="{9DE7E881-B277-413C-B11B-45AB26E7813E}" sibTransId="{AB57CF52-21BF-474C-A8BB-7BFFD7586948}"/>
    <dgm:cxn modelId="{F04CBCA3-2E24-422A-AB58-084FF5E9DDB7}" type="presOf" srcId="{F9CD26F9-5722-4E91-9CCD-93725646FB19}" destId="{FF08D81C-F7F0-47E2-9643-DB9100B80AA5}" srcOrd="0" destOrd="0" presId="urn:microsoft.com/office/officeart/2024/3/layout/verticalVisualTextBlock1"/>
    <dgm:cxn modelId="{1A04E7A4-40F0-4A46-8BF0-7B9F33357CDD}" type="presOf" srcId="{F7F6C620-B68B-447F-9A52-7701AC28C259}" destId="{FD923D29-E80C-463D-A717-0F48D87589B7}" srcOrd="0" destOrd="0" presId="urn:microsoft.com/office/officeart/2024/3/layout/verticalVisualTextBlock1"/>
    <dgm:cxn modelId="{EE34D5A8-1C7E-4B0A-ACD2-FB5025859EC0}" srcId="{B48223CB-61CD-4C49-B51B-C3823BAAF4F7}" destId="{F9CD26F9-5722-4E91-9CCD-93725646FB19}" srcOrd="0" destOrd="0" parTransId="{2D3AC726-0D21-40CF-A05B-31905BAD0030}" sibTransId="{B633418A-66A3-4D73-9106-5FFFCA2FEAF7}"/>
    <dgm:cxn modelId="{6E1845B7-9522-4897-8B71-AC04B7CABD25}" srcId="{3F1C7BD8-600D-4BF8-B318-88070416A956}" destId="{B3B713D0-FB4E-488D-8D59-392A0B85C310}" srcOrd="2" destOrd="0" parTransId="{6A73AFCB-0326-471D-BC8A-87C0E91C122E}" sibTransId="{0835F985-700C-4F0D-85C7-EAC08D348F9F}"/>
    <dgm:cxn modelId="{7311A2CB-2F96-4F8D-AF45-AAE76DB29753}" type="presOf" srcId="{51EBAC82-F953-4CBA-AEB4-C59F2DDA034C}" destId="{8BAE352E-F493-4540-B375-49747BFFD4DE}" srcOrd="0" destOrd="0" presId="urn:microsoft.com/office/officeart/2024/3/layout/verticalVisualTextBlock1"/>
    <dgm:cxn modelId="{C99329E0-0444-463B-9A0C-02FBC4179E0B}" type="presOf" srcId="{41295767-8E19-4359-82E2-A1239DEE6442}" destId="{2E2B53AF-BB9B-40AB-BF42-E240E0ABC0C7}" srcOrd="0" destOrd="0" presId="urn:microsoft.com/office/officeart/2024/3/layout/verticalVisualTextBlock1"/>
    <dgm:cxn modelId="{277256F4-4905-40F6-9474-93454C460CFC}" srcId="{F7F6C620-B68B-447F-9A52-7701AC28C259}" destId="{51EBAC82-F953-4CBA-AEB4-C59F2DDA034C}" srcOrd="0" destOrd="0" parTransId="{E53D8784-6DCF-4F6A-BE44-D4D2E681E0AD}" sibTransId="{CD5CC2EA-2C82-4DB0-A1E0-58CFC1BC8D97}"/>
    <dgm:cxn modelId="{A29177D9-45E7-470C-8253-CBCCFFD1D2D1}" type="presParOf" srcId="{52E7A813-E540-4BB9-89AD-3EA1FDED0988}" destId="{114F5D9B-81CF-4D90-B359-C93F03418FED}" srcOrd="0" destOrd="0" presId="urn:microsoft.com/office/officeart/2024/3/layout/verticalVisualTextBlock1"/>
    <dgm:cxn modelId="{498F9578-D507-475B-80E8-DB9B7FE4A2BA}" type="presParOf" srcId="{114F5D9B-81CF-4D90-B359-C93F03418FED}" destId="{56254A9F-EA22-455C-9E56-110CCD554EA8}" srcOrd="0" destOrd="0" presId="urn:microsoft.com/office/officeart/2024/3/layout/verticalVisualTextBlock1"/>
    <dgm:cxn modelId="{AAB147D1-2C11-452F-9E49-D5FA8781AA47}" type="presParOf" srcId="{114F5D9B-81CF-4D90-B359-C93F03418FED}" destId="{46838C23-C010-4AB0-A891-C9B34A0CBE2D}" srcOrd="1" destOrd="0" presId="urn:microsoft.com/office/officeart/2024/3/layout/verticalVisualTextBlock1"/>
    <dgm:cxn modelId="{27DD1A7D-0FD8-43C7-B3B0-CD7EEA7042B3}" type="presParOf" srcId="{114F5D9B-81CF-4D90-B359-C93F03418FED}" destId="{FF08D81C-F7F0-47E2-9643-DB9100B80AA5}" srcOrd="2" destOrd="0" presId="urn:microsoft.com/office/officeart/2024/3/layout/verticalVisualTextBlock1"/>
    <dgm:cxn modelId="{77D39E54-54E7-4CE2-99A4-2F1960559F5A}" type="presParOf" srcId="{52E7A813-E540-4BB9-89AD-3EA1FDED0988}" destId="{F458E811-C648-46E9-98D1-8C7AA8934E0E}" srcOrd="1" destOrd="0" presId="urn:microsoft.com/office/officeart/2024/3/layout/verticalVisualTextBlock1"/>
    <dgm:cxn modelId="{A3866707-F779-4D45-A4F8-7702BBC40432}" type="presParOf" srcId="{52E7A813-E540-4BB9-89AD-3EA1FDED0988}" destId="{CB28B1B0-1B87-440A-9E2F-DA9BDF0FED09}" srcOrd="2" destOrd="0" presId="urn:microsoft.com/office/officeart/2024/3/layout/verticalVisualTextBlock1"/>
    <dgm:cxn modelId="{251591D8-4EBC-455E-95C7-E12D26D27206}" type="presParOf" srcId="{CB28B1B0-1B87-440A-9E2F-DA9BDF0FED09}" destId="{EAC33E32-D131-46CF-83CA-7A4D263294D6}" srcOrd="0" destOrd="0" presId="urn:microsoft.com/office/officeart/2024/3/layout/verticalVisualTextBlock1"/>
    <dgm:cxn modelId="{F8B2B94F-FB37-436D-9FE0-B2196DCEC1DE}" type="presParOf" srcId="{CB28B1B0-1B87-440A-9E2F-DA9BDF0FED09}" destId="{FD923D29-E80C-463D-A717-0F48D87589B7}" srcOrd="1" destOrd="0" presId="urn:microsoft.com/office/officeart/2024/3/layout/verticalVisualTextBlock1"/>
    <dgm:cxn modelId="{B033CD39-9D0A-4FC7-BCEB-7EBE952BBA98}" type="presParOf" srcId="{CB28B1B0-1B87-440A-9E2F-DA9BDF0FED09}" destId="{8BAE352E-F493-4540-B375-49747BFFD4DE}" srcOrd="2" destOrd="0" presId="urn:microsoft.com/office/officeart/2024/3/layout/verticalVisualTextBlock1"/>
    <dgm:cxn modelId="{B05F599A-225F-409C-96D9-2950C49F069D}" type="presParOf" srcId="{52E7A813-E540-4BB9-89AD-3EA1FDED0988}" destId="{20A138BC-A011-4094-BC37-E4180F6E07A1}" srcOrd="3" destOrd="0" presId="urn:microsoft.com/office/officeart/2024/3/layout/verticalVisualTextBlock1"/>
    <dgm:cxn modelId="{9784186C-FF9F-4266-A9B2-2B78BFD94394}" type="presParOf" srcId="{52E7A813-E540-4BB9-89AD-3EA1FDED0988}" destId="{83269058-1D0D-4E2F-B4CB-0ABAEC3283B1}" srcOrd="4" destOrd="0" presId="urn:microsoft.com/office/officeart/2024/3/layout/verticalVisualTextBlock1"/>
    <dgm:cxn modelId="{F4DBEAD5-27D9-45CE-9338-180C34E37438}" type="presParOf" srcId="{83269058-1D0D-4E2F-B4CB-0ABAEC3283B1}" destId="{20E45A50-0A4C-4DDB-B626-CCA8740FF15E}" srcOrd="0" destOrd="0" presId="urn:microsoft.com/office/officeart/2024/3/layout/verticalVisualTextBlock1"/>
    <dgm:cxn modelId="{B28F1A8B-65B2-406B-AB93-BED2CD42D568}" type="presParOf" srcId="{83269058-1D0D-4E2F-B4CB-0ABAEC3283B1}" destId="{FEE06A19-2667-4E81-97F1-12D783E8B224}" srcOrd="1" destOrd="0" presId="urn:microsoft.com/office/officeart/2024/3/layout/verticalVisualTextBlock1"/>
    <dgm:cxn modelId="{04FCD5FA-F0E1-4A0B-AE1B-F5CBE8BD43C2}" type="presParOf" srcId="{83269058-1D0D-4E2F-B4CB-0ABAEC3283B1}" destId="{2E2B53AF-BB9B-40AB-BF42-E240E0ABC0C7}" srcOrd="2" destOrd="0" presId="urn:microsoft.com/office/officeart/2024/3/layout/verticalVisualTextBlock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063C2-AF1B-4F7D-8CF0-B0CC0BEE0FDC}">
      <dsp:nvSpPr>
        <dsp:cNvPr id="0" name=""/>
        <dsp:cNvSpPr/>
      </dsp:nvSpPr>
      <dsp:spPr>
        <a:xfrm>
          <a:off x="0" y="0"/>
          <a:ext cx="1680960" cy="16809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1" r="15752" b="4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3B2818A-7403-4433-A168-98518B872CC8}">
      <dsp:nvSpPr>
        <dsp:cNvPr id="0" name=""/>
        <dsp:cNvSpPr/>
      </dsp:nvSpPr>
      <dsp:spPr>
        <a:xfrm>
          <a:off x="1860960" y="0"/>
          <a:ext cx="5170775" cy="405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Investment in Training</a:t>
          </a:r>
        </a:p>
      </dsp:txBody>
      <dsp:txXfrm>
        <a:off x="1860960" y="0"/>
        <a:ext cx="5170775" cy="405622"/>
      </dsp:txXfrm>
    </dsp:sp>
    <dsp:sp modelId="{2711A269-3CC4-47D1-90CF-ACCE04FD0D27}">
      <dsp:nvSpPr>
        <dsp:cNvPr id="0" name=""/>
        <dsp:cNvSpPr/>
      </dsp:nvSpPr>
      <dsp:spPr>
        <a:xfrm>
          <a:off x="1860960" y="405622"/>
          <a:ext cx="5170775" cy="127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Community colleges are investing in training programs to ensure faculty and staff are prepared to utilize AI technologies effectively.</a:t>
          </a:r>
        </a:p>
      </dsp:txBody>
      <dsp:txXfrm>
        <a:off x="1860960" y="405622"/>
        <a:ext cx="5170775" cy="1275337"/>
      </dsp:txXfrm>
    </dsp:sp>
    <dsp:sp modelId="{27C098AC-3816-42B3-8D99-FC55490BF4E6}">
      <dsp:nvSpPr>
        <dsp:cNvPr id="0" name=""/>
        <dsp:cNvSpPr/>
      </dsp:nvSpPr>
      <dsp:spPr>
        <a:xfrm>
          <a:off x="0" y="1815436"/>
          <a:ext cx="1680960" cy="168096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8" r="8555" b="4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0D75D9-4CF2-430F-9F34-B81EE76131AF}">
      <dsp:nvSpPr>
        <dsp:cNvPr id="0" name=""/>
        <dsp:cNvSpPr/>
      </dsp:nvSpPr>
      <dsp:spPr>
        <a:xfrm>
          <a:off x="1860960" y="1815436"/>
          <a:ext cx="5170775" cy="405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Equipping Staff with Skills</a:t>
          </a:r>
        </a:p>
      </dsp:txBody>
      <dsp:txXfrm>
        <a:off x="1860960" y="1815436"/>
        <a:ext cx="5170775" cy="405622"/>
      </dsp:txXfrm>
    </dsp:sp>
    <dsp:sp modelId="{8E8C6410-386F-458F-98A4-142412DC3969}">
      <dsp:nvSpPr>
        <dsp:cNvPr id="0" name=""/>
        <dsp:cNvSpPr/>
      </dsp:nvSpPr>
      <dsp:spPr>
        <a:xfrm>
          <a:off x="1860960" y="2221059"/>
          <a:ext cx="5170775" cy="127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Training and development initiatives are essential to equip staff with the necessary skills to incorporate AI into their work.</a:t>
          </a:r>
        </a:p>
      </dsp:txBody>
      <dsp:txXfrm>
        <a:off x="1860960" y="2221059"/>
        <a:ext cx="5170775" cy="1275337"/>
      </dsp:txXfrm>
    </dsp:sp>
    <dsp:sp modelId="{8C8329EC-9041-47B0-BF4B-F3897AB66AE9}">
      <dsp:nvSpPr>
        <dsp:cNvPr id="0" name=""/>
        <dsp:cNvSpPr/>
      </dsp:nvSpPr>
      <dsp:spPr>
        <a:xfrm>
          <a:off x="0" y="3630873"/>
          <a:ext cx="1680960" cy="16809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3" r="21709" b="4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01BAFD-E0CB-4E39-A2AE-C6EF99090D32}">
      <dsp:nvSpPr>
        <dsp:cNvPr id="0" name=""/>
        <dsp:cNvSpPr/>
      </dsp:nvSpPr>
      <dsp:spPr>
        <a:xfrm>
          <a:off x="1860960" y="3630873"/>
          <a:ext cx="5170775" cy="405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Effective Technology Integration</a:t>
          </a:r>
        </a:p>
      </dsp:txBody>
      <dsp:txXfrm>
        <a:off x="1860960" y="3630873"/>
        <a:ext cx="5170775" cy="405622"/>
      </dsp:txXfrm>
    </dsp:sp>
    <dsp:sp modelId="{770EB630-D68C-4B70-870D-B167310B25E1}">
      <dsp:nvSpPr>
        <dsp:cNvPr id="0" name=""/>
        <dsp:cNvSpPr/>
      </dsp:nvSpPr>
      <dsp:spPr>
        <a:xfrm>
          <a:off x="1860960" y="4036496"/>
          <a:ext cx="5170775" cy="127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Proper training enables effective integration of AI technologies, enhancing the educational experience for students.</a:t>
          </a:r>
        </a:p>
      </dsp:txBody>
      <dsp:txXfrm>
        <a:off x="1860960" y="4036496"/>
        <a:ext cx="5170775" cy="12753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254A9F-EA22-455C-9E56-110CCD554EA8}">
      <dsp:nvSpPr>
        <dsp:cNvPr id="0" name=""/>
        <dsp:cNvSpPr/>
      </dsp:nvSpPr>
      <dsp:spPr>
        <a:xfrm>
          <a:off x="0" y="0"/>
          <a:ext cx="1680960" cy="16809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0" r="19749" b="-2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838C23-C010-4AB0-A891-C9B34A0CBE2D}">
      <dsp:nvSpPr>
        <dsp:cNvPr id="0" name=""/>
        <dsp:cNvSpPr/>
      </dsp:nvSpPr>
      <dsp:spPr>
        <a:xfrm>
          <a:off x="1860960" y="0"/>
          <a:ext cx="5170775" cy="405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AI in Career Planning</a:t>
          </a:r>
        </a:p>
      </dsp:txBody>
      <dsp:txXfrm>
        <a:off x="1860960" y="0"/>
        <a:ext cx="5170775" cy="405622"/>
      </dsp:txXfrm>
    </dsp:sp>
    <dsp:sp modelId="{FF08D81C-F7F0-47E2-9643-DB9100B80AA5}">
      <dsp:nvSpPr>
        <dsp:cNvPr id="0" name=""/>
        <dsp:cNvSpPr/>
      </dsp:nvSpPr>
      <dsp:spPr>
        <a:xfrm>
          <a:off x="1860960" y="405622"/>
          <a:ext cx="5170775" cy="127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AI technology analyzes student skills and interests to provide tailored career guidance and planning options.</a:t>
          </a:r>
        </a:p>
      </dsp:txBody>
      <dsp:txXfrm>
        <a:off x="1860960" y="405622"/>
        <a:ext cx="5170775" cy="1275337"/>
      </dsp:txXfrm>
    </dsp:sp>
    <dsp:sp modelId="{EAC33E32-D131-46CF-83CA-7A4D263294D6}">
      <dsp:nvSpPr>
        <dsp:cNvPr id="0" name=""/>
        <dsp:cNvSpPr/>
      </dsp:nvSpPr>
      <dsp:spPr>
        <a:xfrm>
          <a:off x="0" y="1815436"/>
          <a:ext cx="1680960" cy="168096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3" r="10630" b="4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923D29-E80C-463D-A717-0F48D87589B7}">
      <dsp:nvSpPr>
        <dsp:cNvPr id="0" name=""/>
        <dsp:cNvSpPr/>
      </dsp:nvSpPr>
      <dsp:spPr>
        <a:xfrm>
          <a:off x="1860960" y="1815436"/>
          <a:ext cx="5170775" cy="405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Connecting to Job Opportunities</a:t>
          </a:r>
        </a:p>
      </dsp:txBody>
      <dsp:txXfrm>
        <a:off x="1860960" y="1815436"/>
        <a:ext cx="5170775" cy="405622"/>
      </dsp:txXfrm>
    </dsp:sp>
    <dsp:sp modelId="{8BAE352E-F493-4540-B375-49747BFFD4DE}">
      <dsp:nvSpPr>
        <dsp:cNvPr id="0" name=""/>
        <dsp:cNvSpPr/>
      </dsp:nvSpPr>
      <dsp:spPr>
        <a:xfrm>
          <a:off x="1860960" y="2221059"/>
          <a:ext cx="5170775" cy="127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Through AI, students can be connected with various job opportunities based on their skills and preferences.</a:t>
          </a:r>
        </a:p>
      </dsp:txBody>
      <dsp:txXfrm>
        <a:off x="1860960" y="2221059"/>
        <a:ext cx="5170775" cy="1275337"/>
      </dsp:txXfrm>
    </dsp:sp>
    <dsp:sp modelId="{20E45A50-0A4C-4DDB-B626-CCA8740FF15E}">
      <dsp:nvSpPr>
        <dsp:cNvPr id="0" name=""/>
        <dsp:cNvSpPr/>
      </dsp:nvSpPr>
      <dsp:spPr>
        <a:xfrm>
          <a:off x="0" y="3630873"/>
          <a:ext cx="1680960" cy="16809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2" r="12921" b="4"/>
          <a:stretch/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E06A19-2667-4E81-97F1-12D783E8B224}">
      <dsp:nvSpPr>
        <dsp:cNvPr id="0" name=""/>
        <dsp:cNvSpPr/>
      </dsp:nvSpPr>
      <dsp:spPr>
        <a:xfrm>
          <a:off x="1860960" y="3630873"/>
          <a:ext cx="5170775" cy="405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25400" bIns="254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 dirty="0"/>
            <a:t>Resources for Placement Assistance</a:t>
          </a:r>
        </a:p>
      </dsp:txBody>
      <dsp:txXfrm>
        <a:off x="1860960" y="3630873"/>
        <a:ext cx="5170775" cy="405622"/>
      </dsp:txXfrm>
    </dsp:sp>
    <dsp:sp modelId="{2E2B53AF-BB9B-40AB-BF42-E240E0ABC0C7}">
      <dsp:nvSpPr>
        <dsp:cNvPr id="0" name=""/>
        <dsp:cNvSpPr/>
      </dsp:nvSpPr>
      <dsp:spPr>
        <a:xfrm>
          <a:off x="1860960" y="4036496"/>
          <a:ext cx="5170775" cy="1275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22860" bIns="2286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AI provides access to valuable resources that assist students in securing job placements effectively.</a:t>
          </a:r>
        </a:p>
      </dsp:txBody>
      <dsp:txXfrm>
        <a:off x="1860960" y="4036496"/>
        <a:ext cx="5170775" cy="1275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24/3/layout/verticalVisualTextBlock1">
  <dgm:title val="Vertical Visual Text Blocks"/>
  <dgm:desc val="Pictures with short bits of text with formatted headers. Use as an easier-to-read alternative to a bulleted list."/>
  <dgm:catLst>
    <dgm:cat type="picture" pri="1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Root">
    <dgm:varLst>
      <dgm:dir/>
      <dgm:resizeHandles val="exact"/>
    </dgm:varLst>
    <dgm:choose name="BasedOnLanguageDirection">
      <dgm:if name="LeftToRight" func="var" arg="dir" op="equ" val="norm">
        <dgm:alg type="lin">
          <dgm:param type="linDir" val="fromT"/>
          <dgm:param type="vertAlign" val="t"/>
          <dgm:param type="horzAlign" val="l"/>
        </dgm:alg>
      </dgm:if>
      <dgm:else name="RightToLeft">
        <dgm:alg type="lin">
          <dgm:param type="linDir" val="fromT"/>
          <dgm:param type="vertAlign" val="t"/>
          <dgm:param type="horzAlign" val="r"/>
        </dgm:alg>
      </dgm:else>
    </dgm:choose>
    <dgm:presOf/>
    <dgm:constrLst>
      <dgm:constr type="primFontSz" for="des" forName="Subtitle" op="equ" val="18"/>
      <dgm:constr type="primFontSz" for="des" forName="Description" refType="primFontSz" refFor="des" refForName="Subtitle" op="equ" fact="0.77"/>
      <dgm:constr type="w" for="ch" forName="Composite" refType="w"/>
      <dgm:constr type="h" for="ch" forName="Composite" refType="h"/>
      <dgm:constr type="h" for="ch" forName="sibTrans" refType="h" refFor="ch" refForName="Composite" fact="0.08"/>
      <dgm:constr type="sp" refType="w" refFor="ch" refForName="Composite" op="equ" fact="0.1"/>
    </dgm:constrLst>
    <dgm:ruleLst/>
    <dgm:forEach name="DirectChildrenOfRoot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Picture" refType="w" fact="0.335"/>
          <dgm:constr type="h" for="ch" forName="Picture" refType="w" refFor="ch" refForName="Picture" op="equ"/>
          <dgm:constr type="h" for="ch" forName="Picture" refType="h" op="lte"/>
          <dgm:constr type="l" for="ch" forName="Subtitle" refType="r" refFor="ch" refForName="Picture"/>
          <dgm:constr type="lOff" for="ch" forName="Subtitle" val="5"/>
          <dgm:constr type="h" for="ch" forName="Subtitle" refType="h" fact="0.1"/>
          <dgm:constr type="t" for="ch" forName="Description" refType="b" refFor="ch" refForName="Subtitle"/>
          <dgm:constr type="l" for="ch" forName="Description" refType="r" refFor="ch" refForName="Picture"/>
          <dgm:constr type="lOff" for="ch" forName="Description" val="5"/>
        </dgm:constrLst>
        <dgm:ruleLst/>
        <dgm:layoutNode name="Picture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ubtitle" styleLbl="revTx">
          <dgm:varLst>
            <dgm:chMax val="0"/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hoose name="SubtitleConstraintsBasedOnLanguageDirection">
            <dgm:if name="SubtitleIsLeftToRight" func="var" arg="dir" op="equ" val="norm">
              <dgm:constrLst>
                <dgm:constr type="h" refType="w" op="lte" fact="0.4"/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SubtitleIsRightToLeft">
              <dgm:constrLst>
                <dgm:constr type="h" refType="w" op="lte" fact="0.4"/>
                <dgm:constr type="rMarg"/>
                <dgm:constr type="lMarg" refType="primFontSz" fact="0.1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h" val="INF" fact="NaN" max="NaN"/>
            <dgm:rule type="primFontSz" val="5" fact="NaN" max="NaN"/>
          </dgm:ruleLst>
        </dgm:layoutNode>
        <dgm:layoutNode name="Description" styleLbl="revTx">
          <dgm:varLst>
            <dgm:bulletEnabled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hoose name="DescriptionConstraintsBasedOnLanguageDirection">
            <dgm:if name="DescriptionIsLeftToRight" func="var" arg="dir" op="equ" val="norm">
              <dgm:constrLst>
                <dgm:constr type="lMarg"/>
                <dgm:constr type="rMarg" refType="primFontSz" fact="0.1"/>
                <dgm:constr type="tMarg" refType="primFontSz" fact="0.1"/>
                <dgm:constr type="bMarg" refType="primFontSz" fact="0.1"/>
              </dgm:constrLst>
            </dgm:if>
            <dgm:else name="DescriptionIsRightToLeft">
              <dgm:constrLst>
                <dgm:constr type="lMarg" refType="primFontSz" fact="0.1"/>
                <dgm:constr type="rMarg"/>
                <dgm:constr type="tMarg" refType="primFontSz" fact="0.1"/>
                <dgm:constr type="bMarg" refType="primFontSz" fact="0.1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2:04.8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60,'53'2,"-1"1,12 0,5 1,15 2,5 0,7-1,1 0,0-2,-2-1,-9-1,-3-1,-12 1,-2-1,-4 1,-1-1,-8 1,-2 0,43 0,-27 0,-18 1,-9 0,-7 0,-8 0,-107-19,19 7,-10 0,-3-1,-7-1,0 1,6 2,1 1,2 1,-18 0,6 1,25 3,8 1,3 2,29 0,19 1,-21 9,3-4,-20 7,12-7,-1-2,2-1,-2-1,1-1,6 0,7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15.5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1685 85,'-61'-3,"12"0,26 2,-5-1,-13 1,-16 0,-1 0,12 0,18 1,12-2,-14 0,-31-1,-18 0,27 2,0 1,-35 0,31 0,16 0,30 0,-3-1,-14-1,-29 2,1 0,-7 1,-13 1,-3 1,-12 1,0 0,15 0,7 0,-16 1,46-2,40-2,51 0,-5-2,50-3,-16-1,10 0,2-1,-4 1,-15 2,-16 0,-11 3,-3 0,6 0,10 0,14-1,20-1,-41 0,0 0,3-1,-1 1,36-2,-33 1,-28 1,-25 2,-59-12,-8 6,9-1,-1 1,-18 2,26 3,21 1,19 0,-2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18.2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1,'71'7,"0"1,3 0,1-1,10 0,0-1,-10-1,-4-1,-12-1,-5-1,21 2,-36-1,-8 2,-9 0,-2-1,0-1,0-1,0-1,-4 0,-107 15,4-4,1 2,-3-1,30-4,5-2,-25 5,45-7,23-5,11-1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20.1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0,'91'2,"-2"3,-6 3,15 0,-44-5,0 0,0-2,-2 0,35-1,-31 1,-27-1,-16 1,-2-1,10 0,3 0,9 2,-8-1,0 1,4-1,3 0,4 0,-1-1,-9-1,-8 1,-8-1,-89 5,-17-2,12-1,-6 1,11-2,3 0,15-1,6 0,-20-1,39 1,23 1,1-1,-7 0,6 0,-8 0,10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23.1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1,'66'0,"1"0,11 1,3 1,6 1,1-1,9 1,-1 0,-8-1,-3 1,-13-1,-4-1,-12 1,-3-1,40 5,-9 0,-14 1,-20-2,-26-2,-13-2,-68-11,-40 3,10 0,-11 1,20 4,-3 1,-1 0,1 1,-1 1,4-1,-23 1,8 1,27-1,12 0,10-2,27-2,4-1,-3 0,-4 1,-8 1,-3 0,2 1,9 0,10 1,7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25.4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 16,'78'6,"7"1,-35-2,2 1,12 2,3 0,7 0,3-1,8 0,1-1,-4-2,-1-1,-13-2,-3 0,30 0,-41-1,-24-1,-12 0,7 0,12-2,6 1,-3 0,-15 0,-15 1,-81-10,11 5,-10 1,-6-1,-8-1,-3 0,-6 1,-3 1,3 0,8 1,2 1,5-1,-17 0,12 0,-8 2,38 1,15 1,7 0,14 0,9 0,2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29.4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1,'60'9,"-1"0,1-1,2-2,10-2,3-1,-6-2,-1-1,-5 0,-3-2,-7 1,-3-1,26-1,-12 1,-4 2,1-1,1 1,0 1,-10 0,-10 1,-9 1,-10-2,-8 1,-80-1,26-1,-56-1,51-1,-2 0,-24 1,-24-1,38 1,0 1,-42 1,29 2,28 0,26 0,1-3,-1 1,-7 0,-2 0,3 0,10 0,-8 2,-1-2,-14 2,5-2,6 0,10-1,6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31.85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1,'80'10,"-2"-1,-10-5,1-1,2-1,6 0,13-2,5 0,-45-1,0 1,39-1,-12-1,-7 1,-5-2,2 0,4 0,3 1,-15 1,-16 1,-23-1,-12 0,-76-2,6 3,-10 0,-3 0,-7 0,-2 0,-8 2,-3 0,3 0,8 0,1 0,6 0,-7 1,10 0,-10 0,60-1,13-2,2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2:18.0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61,'55'-5,"0"0,6 3,3 3,8 3,2 3,8 3,-1 2,-4 0,-3 1,-13-2,-5-1,17 3,-31-5,-6-2,15 0,15 2,7-1,-6 0,-18-2,-15-2,-12-2,-12-1,-46-11,-22 2,6 2,-7 1,-15 2,-5 1,-5 3,-1 1,1 0,4-1,15 2,7-1,-2 0,34-3,18-1,57-7,35 0,-12 1,8 1,4 1,0 0,-11 1,-4 1,27-3,-46 4,-54-3,-35-7,-50-2,23 6,-5 2,-6 1,-1 2,6 0,4 2,-29-1,49 3,30 1,15 2,1-2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2:30.4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1,'45'16,"-4"-1,-11-4,14 1,37 3,-25-6,4 0,7 1,1-1,-2-1,-2-1,32 4,-28-6,-26-3,-19-1,-10 0,-86 3,7-2,-1 0,-4-1,13-1,3-1,-45-1,6-1,23-1,20 0,18 1,20 1,58 4,17 1,-11 0,3 0,41 3,-26-3,-17-1,-18-2,1 0,-1 0,-1-1,-10 0,-11 0,-60-3,36 3,-40-3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2:34.0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27,'78'0,"-27"1,3 0,4 1,3-1,7 1,1-1,-11 0,-2-1,43 0,-22 1,-17 1,-8-1,-5-1,-4 0,-9-1,-10 1,-12 1,-65-7,-6 3,-7-1,-7 0,3 1,0 0,-3 0,1 0,5 0,5 0,-22 0,43 2,23 0,75 3,25 2,-19-1,5 1,-3 0,-1-1,-9 1,-4-1,23 1,-18-3,-22-1,-4 0,-1 0,-2 0,-2 0,-2 0,-4 0,0 0,-5 0,3 2,1-2,2 2,2-1,-6 0,1 0,0 0,5 0,1 1,-5-1,-99-13,-2 8,3-3,-4 0,21 5,4 1,6 0,2 1,-33 0,15 1,17 1,18-1,15 0,12-1,4-1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2:47.24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274 1,'60'6,"0"1,-1-1,-1 0,36 4,-3-1,-11-2,-5-2,0-2,1-1,1-2,0 0,-13-1,-17 1,-18-1,-17 1,6 0,-4 2,11 2,-9-2,-3 0,-57-10,-36 2,13 0,-4 1,10 1,0 3,0 0,1 2,8 0,2 2,-45 4,-3 0,34-2,24-1,21-2,14-2,55-2,13 1,-4 0,5 0,1 1,0 1,-1-1,-3 0,34 0,-33 0,-39-1,-12 1,-62 0,-36 1,7 1,-7 0,-3 0,-7-1,2 0,17 1,3 0,4 0,-14 0,7 0,-21-1,50 0,25-2,23 1,66 0,3 0,-7 0,3 1,-12-1,-1-1,0 0,-1-1,48-2,-9-1,-10 0,-22 1,-18 2,-9 0,-4 0,-2 1,-3-1,-5 1,-3 0,9 1,-1-1,15 2,5 0,12 2,5 1,-2 0,-11-1,-17-1,-10-1,-10 0,-2-1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2:51.3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0,'78'9,"1"-2,-15-7,8 0,-3 1,-7 0,-8 1,-7 0,-3 2,2 0,2 0,6 0,9-1,9 0,1 0,-6-1,-13 0,-14-1,-7 0,-6-1,-3 0,-5 0,-7 0,13 2,5 0,24 1,-1-1,-7 1,-18-2,-17 0,-58-4,-29-1,21 2,-4 0,-9-1,-9 0,4 1,-7 1,7 0,14 1,4 1,-29 0,38 0,14 0,9-1,-6 1,-25 1,-26 1,-11 1,11 0,26-1,23-1,12 0,5-1,-3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07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1,'87'-1,"2"2,-15 2,7 0,-2-2,-4 1,-7 0,0 1,0-1,7 3,-1 0,-9-1,-15-1,-19-2,-11-1,-4 0,0 0,0 1,0 0,0-1,-92 2,-3-3,-2 1,-7 0,13 0,2 0,5-1,2 0,8 1,5 0,-14-1,29 1,27 0,4-2,-19-4,1 4,-7-2,21 5,70 0,25-1,-42 1,30-1,1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10.1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9,'62'6,"7"0,2-3,7 1,6-3,8-1,-37-1,2 0,4 0,0 0,0 0,-2 0,38-1,-32 1,-25-1,-19 2,-6 0,-96-6,10 4,-4-1,-3 1,26 2,4 1,-28 1,32 1,24-2,5 0,-8-3,-11 0,-11-1,2 1,12 0,12 1,9 1,4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5:14:12.4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0,'89'8,"-37"-5,3 0,8-1,5-1,16 0,6-1,-24 1,1-1,2 0,2-1,2 1,-2 0,28 0,-2 1,-7 0,-4 1,-11 1,-4-1,-15 1,-5 0,27 4,-29-1,-15 0,-15 0,-5-3,-82-1,7 1,-7-1,-6 1,12 0,1 1,-5 0,1 0,-3 0,3 0,10-1,2 0,-30 2,27-2,22-1,6-1,4-1,3 0,6 0,6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736B9-A157-4DB5-9355-50F4E1E48210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6F548-07CF-48E4-A186-694270E0A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6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EAEC1-2CAC-4EFA-A331-C5B6E5ADFE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64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191BE-31CB-5545-F34B-0DD49B979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E7BAA9-0F55-836F-EDD6-EF3E6E978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FA0F18-C4FE-6CE7-3CA0-664AB1C6E1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Who’s affected?</a:t>
            </a:r>
          </a:p>
          <a:p>
            <a:r>
              <a:rPr lang="en-US" dirty="0"/>
              <a:t>Early on, we thought it was office jobs, skill leveling</a:t>
            </a:r>
          </a:p>
          <a:p>
            <a:endParaRPr lang="en-US" dirty="0"/>
          </a:p>
          <a:p>
            <a:r>
              <a:rPr lang="en-US" dirty="0"/>
              <a:t>Productivity: </a:t>
            </a:r>
          </a:p>
          <a:p>
            <a:r>
              <a:rPr lang="en-US" dirty="0"/>
              <a:t>Paradox</a:t>
            </a:r>
          </a:p>
          <a:p>
            <a:r>
              <a:rPr lang="en-US" dirty="0"/>
              <a:t>Pockets of productivity gain</a:t>
            </a:r>
          </a:p>
          <a:p>
            <a:r>
              <a:rPr lang="en-US" dirty="0"/>
              <a:t>But there are big tradeoffs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01AE1-0149-ED34-1D13-EB0B3ECBF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D661A-9350-C349-9CC4-C8A7BBFF6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6557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66938-39C9-C6BC-1F2B-26C51AE8F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85584-2BCB-F725-9AD1-4A93D3A4D4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D89681-8F33-AD14-26EC-9CF8266E42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Who’s affected?</a:t>
            </a:r>
          </a:p>
          <a:p>
            <a:r>
              <a:rPr lang="en-US" dirty="0"/>
              <a:t>Early on, we thought it was office jobs, skill leveling</a:t>
            </a:r>
          </a:p>
          <a:p>
            <a:endParaRPr lang="en-US" dirty="0"/>
          </a:p>
          <a:p>
            <a:r>
              <a:rPr lang="en-US" dirty="0"/>
              <a:t>Productivity: </a:t>
            </a:r>
          </a:p>
          <a:p>
            <a:r>
              <a:rPr lang="en-US" dirty="0"/>
              <a:t>Paradox</a:t>
            </a:r>
          </a:p>
          <a:p>
            <a:r>
              <a:rPr lang="en-US" dirty="0"/>
              <a:t>Pockets of productivity gain</a:t>
            </a:r>
          </a:p>
          <a:p>
            <a:r>
              <a:rPr lang="en-US" dirty="0"/>
              <a:t>But there are big tradeoffs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E0129-D295-D2A1-31A9-8EFBEE9FA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D661A-9350-C349-9CC4-C8A7BBFF6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962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D661A-9350-C349-9CC4-C8A7BBFF6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6139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556EF-3327-417D-39EE-9A9AF6D11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DC35BE-6FE8-F691-F22E-0A415C8C3B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6712C-FBD1-4293-F0DC-3E4EEF323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Who’s affected?</a:t>
            </a:r>
          </a:p>
          <a:p>
            <a:r>
              <a:rPr lang="en-US" dirty="0"/>
              <a:t>Early on, we thought it was office jobs, skill leveling</a:t>
            </a:r>
          </a:p>
          <a:p>
            <a:endParaRPr lang="en-US" dirty="0"/>
          </a:p>
          <a:p>
            <a:r>
              <a:rPr lang="en-US" dirty="0"/>
              <a:t>Productivity: </a:t>
            </a:r>
          </a:p>
          <a:p>
            <a:r>
              <a:rPr lang="en-US" dirty="0"/>
              <a:t>Paradox</a:t>
            </a:r>
          </a:p>
          <a:p>
            <a:r>
              <a:rPr lang="en-US" dirty="0"/>
              <a:t>Pockets of productivity gain</a:t>
            </a:r>
          </a:p>
          <a:p>
            <a:r>
              <a:rPr lang="en-US" dirty="0"/>
              <a:t>But there are big tradeoffs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6F126-2C5B-1731-60DB-6CD3F8DD24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D661A-9350-C349-9CC4-C8A7BBFF6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637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83884-178E-8321-CC48-372ABFFFE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FB7281-DFC1-CFE9-2252-C78060AB8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22E3D6-4F4B-426A-D87F-B6172CA0B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Who’s affected?</a:t>
            </a:r>
          </a:p>
          <a:p>
            <a:r>
              <a:rPr lang="en-US" dirty="0"/>
              <a:t>Early on, we thought it was office jobs, skill leveling</a:t>
            </a:r>
          </a:p>
          <a:p>
            <a:endParaRPr lang="en-US" dirty="0"/>
          </a:p>
          <a:p>
            <a:r>
              <a:rPr lang="en-US" dirty="0"/>
              <a:t>Productivity: </a:t>
            </a:r>
          </a:p>
          <a:p>
            <a:r>
              <a:rPr lang="en-US" dirty="0"/>
              <a:t>Paradox</a:t>
            </a:r>
          </a:p>
          <a:p>
            <a:r>
              <a:rPr lang="en-US" dirty="0"/>
              <a:t>Pockets of productivity gain</a:t>
            </a:r>
          </a:p>
          <a:p>
            <a:r>
              <a:rPr lang="en-US" dirty="0"/>
              <a:t>But there are big tradeoffs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8A918-F9A9-7629-3B5F-3947828181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D661A-9350-C349-9CC4-C8A7BBFF6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9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EFB46-91AA-AC02-CEE7-6616926E4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294A9-A4DE-9D3C-FD1B-FAB19F8123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CBEBAD-CB94-AEC5-0F9B-EEE7116AD6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Who’s affected?</a:t>
            </a:r>
          </a:p>
          <a:p>
            <a:r>
              <a:rPr lang="en-US" dirty="0"/>
              <a:t>Early on, we thought it was office jobs, skill leveling</a:t>
            </a:r>
          </a:p>
          <a:p>
            <a:endParaRPr lang="en-US" dirty="0"/>
          </a:p>
          <a:p>
            <a:r>
              <a:rPr lang="en-US" dirty="0"/>
              <a:t>Productivity: </a:t>
            </a:r>
          </a:p>
          <a:p>
            <a:r>
              <a:rPr lang="en-US" dirty="0"/>
              <a:t>Paradox</a:t>
            </a:r>
          </a:p>
          <a:p>
            <a:r>
              <a:rPr lang="en-US" dirty="0"/>
              <a:t>Pockets of productivity gain</a:t>
            </a:r>
          </a:p>
          <a:p>
            <a:r>
              <a:rPr lang="en-US" dirty="0"/>
              <a:t>But there are big tradeoffs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587B8-57B9-A290-1C95-A1C2AB176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2D661A-9350-C349-9CC4-C8A7BBFF6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897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EAEC1-2CAC-4EFA-A331-C5B6E5ADFE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33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integrate AI, community colleges are investing in training and development for faculty and staff, ensuring they are equipped to utilize these technologies in their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EAEC1-2CAC-4EFA-A331-C5B6E5ADFE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4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Predictive analytics can assess student data to identify at-risk students and implement timely interventions, significantly improving student retention and success rates.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EAEC1-2CAC-4EFA-A331-C5B6E5ADFE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4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AI-driven tutoring systems can provide personalized assistance, helping students with specific subjects or challenges, thus improving their academic performance.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EAEC1-2CAC-4EFA-A331-C5B6E5ADFE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43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 can assist students in career planning by analyzing their skills and interests, connecting them with job opportunities and resources for placement assistance.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EAEC1-2CAC-4EFA-A331-C5B6E5ADFE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52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EAEC1-2CAC-4EFA-A331-C5B6E5ADFE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86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AI tools can help streamline college operations, leading to cost savings by automating repetitive tasks and optimizing resource allocation.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EAEC1-2CAC-4EFA-A331-C5B6E5ADFE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34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E3397-33BF-C2E7-01D1-DEC99941A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2CA10-8A06-4E38-8A5C-16D496383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CFD06-E95C-6092-7FC2-2851638F95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700D41-D219-57A3-F95C-817042B797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AEC1-2CAC-4EFA-A331-C5B6E5ADFE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657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18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5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1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F1E3B-3048-42E5-8874-679EFCBF7AA5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47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4EC7D-C5E1-4B0C-845E-96BDBFEB08F7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09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67CD2-CD43-4EAC-B782-C03889DB0EE9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16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5998-D33C-455F-9651-E827A99A0175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04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8D1E5-7016-4375-8A31-07281DFFCE69}" type="datetime1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70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A30E7-8C91-4FFA-AD65-12C4E622489E}" type="datetime1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63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0B695-2AFB-45A3-B501-11FBE6785016}" type="datetime1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86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A98B5-932A-415E-BE4C-E4E29B3964D3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022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00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88F6A-19EB-4C2A-A80E-102A5B59A631}" type="datetime1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56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86C98B-D6DC-410B-92B6-7F3419B408CD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6830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7D0F5-C010-4C5A-811F-5C9A855AB2AA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Proposal to the FirstEnergy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921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127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03BB3-56F5-F849-AD45-611B32CBE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2E782A-861B-544A-A6F4-4A3D4E07D8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9E31C-F5A9-2B47-B87C-69287E0A8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95395-D68D-BD46-BD7C-AABAE09E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F7A70A-2F65-3E4D-BE3C-36C8EE8DE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148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AD0D1-5019-9546-891A-8A36D7F1A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B8641-50EE-7648-AADB-818675EB17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E22F-343D-C74A-925A-FE76C1D1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DE8C2-0A58-6544-91A3-7917CC6CE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93103-7715-7F45-8307-647B4730C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82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1CB23-65B7-604F-9966-38E56533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12934-636B-3E46-BFBC-C14DE5AD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8B065-588B-AC4D-90C8-9A153144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88194-F2E6-C841-A5FA-25CA7CE6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621F5-16A0-4348-8F72-6C0AF4F5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666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9FB3B-34DC-C447-B95B-766C22A54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866C2-244C-F04C-BD19-9C04668D4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F6EA54-A451-4B46-8EAF-412ECD25E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615352-EE3F-E048-B843-DA5F50746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0D39EE-7339-7049-A827-5E9B2C95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B182F-60C5-E746-8678-86325C27E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41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15DE6-88C7-D844-8185-249AE302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812BD-860D-2449-B669-18197AAA2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4FC161-0983-B048-9101-89F22AF8FB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B4D72-4AE7-8449-9E77-1567D9E982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01A69-67BD-F04C-99A7-FE9BF7A41B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EAC25D-85DA-A14F-95A9-9D1E73DE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DA81E-C8CC-F048-853C-B6384CDF2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86BEBC-532C-FE4B-A9CA-553C3EC6F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09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9F71-9917-EB47-A487-CAF663819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9A2F31-12B7-7843-977B-29A8A87BD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855FC-7E0A-9148-8C77-BC23678C6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DDE84-0FAA-4846-8C8C-1D5E2BD07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706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17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2E9B-9303-0D41-8CAB-7181E53C7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A25F35-9CDC-4147-9185-A49D617CA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F55A9-D1FB-6F49-A169-3425C163A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139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42766-B8A4-BE48-A698-5E3364C76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BFE7-5160-AD42-8FC5-90FD1AD48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247B2D-C5DB-6B47-A5B6-CD578F300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DC26E4-69D9-B34B-9695-4AAF96D52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9A25C-3B19-9147-9163-33E04CDBD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5A770-D205-B94C-85FD-14C5D2DD8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7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B803-3F0F-2B43-B34A-9DFF08811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AD9702-076F-2649-A0CD-1016FC68A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551BB-E569-224E-935E-66E91AD0E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DCB9F-0E65-C44C-B060-04BB1FAF7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EDB51-80B3-7F4E-A0FF-D31230D54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07F8CB-2B4C-3944-9AFC-AEE67A1BD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023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DF24-7BF6-8849-BEE8-3081BA74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D0214F-7947-634A-AC6C-A7F9791F0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02406-47B1-634C-837F-88D1051CC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78C6B-FAC5-3540-B652-42DB029E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90A11-C1FD-CD45-979F-8363A06F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791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479EC4-473A-884D-BCA7-86C5BC34A5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684AC8-F8CA-AD47-9A95-DB6F6D1DA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2E2D-5B95-3D40-9ACA-79EB2AF0E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8CF62-C19A-F64E-B1A6-BED8F5B1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7B517-D42D-DC48-9462-02050D776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5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31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74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7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14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3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89FAA-9989-4F52-A955-EC96C9D4C6AD}" type="datetime1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 Proposal to the FirstEnergy Foundation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A2680-9BF1-410D-BC0F-D893EB16A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8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12C83-0161-4B42-A01F-24C74523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B2245-06E4-664C-9638-178C07D4F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B95DF-E12E-774B-82B5-D0BEC6BB7D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F5D88-15B0-594F-BEA0-9C09FCE52439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301C1-4811-0C40-97D2-545688CAF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EC2F5-3B54-9A4C-BF6C-8410BF2ACB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1F88C-C697-CD48-9548-CE2336E6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6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30.png"/><Relationship Id="rId4" Type="http://schemas.openxmlformats.org/officeDocument/2006/relationships/image" Target="../media/image200.png"/><Relationship Id="rId9" Type="http://schemas.openxmlformats.org/officeDocument/2006/relationships/customXml" Target="../ink/ink4.xml"/><Relationship Id="rId14" Type="http://schemas.openxmlformats.org/officeDocument/2006/relationships/image" Target="../media/image2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310.png"/><Relationship Id="rId18" Type="http://schemas.openxmlformats.org/officeDocument/2006/relationships/customXml" Target="../ink/ink14.xml"/><Relationship Id="rId3" Type="http://schemas.openxmlformats.org/officeDocument/2006/relationships/image" Target="../media/image34.png"/><Relationship Id="rId21" Type="http://schemas.openxmlformats.org/officeDocument/2006/relationships/image" Target="../media/image35.png"/><Relationship Id="rId7" Type="http://schemas.openxmlformats.org/officeDocument/2006/relationships/image" Target="../media/image280.png"/><Relationship Id="rId12" Type="http://schemas.openxmlformats.org/officeDocument/2006/relationships/customXml" Target="../ink/ink11.xml"/><Relationship Id="rId17" Type="http://schemas.openxmlformats.org/officeDocument/2006/relationships/image" Target="../media/image331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8.xml"/><Relationship Id="rId11" Type="http://schemas.openxmlformats.org/officeDocument/2006/relationships/image" Target="../media/image300.png"/><Relationship Id="rId5" Type="http://schemas.openxmlformats.org/officeDocument/2006/relationships/image" Target="../media/image270.png"/><Relationship Id="rId15" Type="http://schemas.openxmlformats.org/officeDocument/2006/relationships/image" Target="../media/image320.png"/><Relationship Id="rId23" Type="http://schemas.openxmlformats.org/officeDocument/2006/relationships/image" Target="../media/image36.png"/><Relationship Id="rId10" Type="http://schemas.openxmlformats.org/officeDocument/2006/relationships/customXml" Target="../ink/ink10.xml"/><Relationship Id="rId19" Type="http://schemas.openxmlformats.org/officeDocument/2006/relationships/image" Target="../media/image340.png"/><Relationship Id="rId4" Type="http://schemas.openxmlformats.org/officeDocument/2006/relationships/customXml" Target="../ink/ink7.xml"/><Relationship Id="rId9" Type="http://schemas.openxmlformats.org/officeDocument/2006/relationships/image" Target="../media/image290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9209B-537D-CD21-D1A0-B51D3E5E9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rson using laptop with AI ">
            <a:extLst>
              <a:ext uri="{FF2B5EF4-FFF2-40B4-BE49-F238E27FC236}">
                <a16:creationId xmlns:a16="http://schemas.microsoft.com/office/drawing/2014/main" id="{35F988D2-37BE-B88E-130B-BA4575A0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0" y="1438025"/>
            <a:ext cx="5706870" cy="39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i-C Logos and Brand: Cleveland Ohio">
            <a:extLst>
              <a:ext uri="{FF2B5EF4-FFF2-40B4-BE49-F238E27FC236}">
                <a16:creationId xmlns:a16="http://schemas.microsoft.com/office/drawing/2014/main" id="{4D159E5F-D469-A0C1-1739-6E5A1C3F0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0"/>
          <a:stretch/>
        </p:blipFill>
        <p:spPr bwMode="auto">
          <a:xfrm>
            <a:off x="8397871" y="1045691"/>
            <a:ext cx="1433410" cy="16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267EFE4-9827-4498-D949-39CA3697F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4772" y="3237000"/>
            <a:ext cx="5411757" cy="823723"/>
          </a:xfrm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Community Colleges and Artificial Intelligence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3300" dirty="0"/>
            </a:br>
            <a:endParaRPr lang="en-US" sz="2400" i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159C33E-36A9-9633-F85A-27473D429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2534" y="4710555"/>
            <a:ext cx="4304084" cy="1101754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b="1" i="0" dirty="0">
                <a:latin typeface="+mj-lt"/>
                <a:ea typeface="Cambria" panose="02040503050406030204" pitchFamily="18" charset="0"/>
              </a:rPr>
              <a:t>Dr. Michael A. Baston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i="0" dirty="0">
                <a:latin typeface="+mj-lt"/>
                <a:ea typeface="Cambria" panose="02040503050406030204" pitchFamily="18" charset="0"/>
              </a:rPr>
              <a:t>President and CEO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i="0" dirty="0">
                <a:latin typeface="+mj-lt"/>
                <a:ea typeface="Cambria" panose="02040503050406030204" pitchFamily="18" charset="0"/>
              </a:rPr>
              <a:t>Cuyahoga Community College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B09618-EBAF-2956-9CB1-4CD4CC8CEE50}"/>
              </a:ext>
            </a:extLst>
          </p:cNvPr>
          <p:cNvSpPr txBox="1"/>
          <p:nvPr/>
        </p:nvSpPr>
        <p:spPr>
          <a:xfrm>
            <a:off x="6438121" y="4154806"/>
            <a:ext cx="5565058" cy="461665"/>
          </a:xfrm>
          <a:prstGeom prst="rect">
            <a:avLst/>
          </a:prstGeom>
          <a:solidFill>
            <a:srgbClr val="008A87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America’s On-Ramp to the AI Economy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32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4E41D2A-7C8B-E8DC-794A-753A0A5F4D77}"/>
              </a:ext>
            </a:extLst>
          </p:cNvPr>
          <p:cNvSpPr txBox="1">
            <a:spLocks/>
          </p:cNvSpPr>
          <p:nvPr/>
        </p:nvSpPr>
        <p:spPr>
          <a:xfrm>
            <a:off x="521208" y="978408"/>
            <a:ext cx="4800600" cy="16916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Collaboration with Employers, Students, and Staff</a:t>
            </a:r>
          </a:p>
        </p:txBody>
      </p:sp>
      <p:pic>
        <p:nvPicPr>
          <p:cNvPr id="11" name="Picture 2" descr="Building Stronger Collaborations Between Community Colleges and  Disciplinary Societies">
            <a:extLst>
              <a:ext uri="{FF2B5EF4-FFF2-40B4-BE49-F238E27FC236}">
                <a16:creationId xmlns:a16="http://schemas.microsoft.com/office/drawing/2014/main" id="{49DD19CA-6B1E-9A75-143B-985119F7D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r="1" b="40723"/>
          <a:stretch/>
        </p:blipFill>
        <p:spPr bwMode="auto">
          <a:xfrm>
            <a:off x="839038" y="3216877"/>
            <a:ext cx="10513923" cy="295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379CDC-49D5-76F3-D7DF-C43E71C14E14}"/>
              </a:ext>
            </a:extLst>
          </p:cNvPr>
          <p:cNvSpPr txBox="1"/>
          <p:nvPr/>
        </p:nvSpPr>
        <p:spPr>
          <a:xfrm>
            <a:off x="5715197" y="833498"/>
            <a:ext cx="5824728" cy="16276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1430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b="1" dirty="0">
                <a:effectLst/>
              </a:rPr>
              <a:t>Tri-C in Complete College America’s AI Readiness Consortium</a:t>
            </a:r>
          </a:p>
          <a:p>
            <a:pPr marL="114300" marR="0"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b="1" dirty="0">
                <a:effectLst/>
              </a:rPr>
              <a:t>Partnering with industry to develop AI training &amp; competency frameworks</a:t>
            </a:r>
          </a:p>
          <a:p>
            <a:pPr marL="114300" marR="0"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b="1" dirty="0">
                <a:effectLst/>
              </a:rPr>
              <a:t>Courses reflect real-world applications &amp; employer needs</a:t>
            </a:r>
          </a:p>
          <a:p>
            <a:pPr marL="114300" marR="0" lvl="0"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US" b="1" dirty="0">
                <a:effectLst/>
              </a:rPr>
              <a:t>Students gain problem-solving skills using AI tools</a:t>
            </a:r>
          </a:p>
        </p:txBody>
      </p:sp>
    </p:spTree>
    <p:extLst>
      <p:ext uri="{BB962C8B-B14F-4D97-AF65-F5344CB8AC3E}">
        <p14:creationId xmlns:p14="http://schemas.microsoft.com/office/powerpoint/2010/main" val="2019495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F42544-D429-AD52-1666-36D998A94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692781"/>
            <a:ext cx="6300216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AI-Driven Administrative Processes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298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F63113-AE0F-D82D-D290-3A5053F64BCC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17869" y="2155821"/>
            <a:ext cx="6300216" cy="3767328"/>
          </a:xfrm>
        </p:spPr>
        <p:txBody>
          <a:bodyPr>
            <a:noAutofit/>
          </a:bodyPr>
          <a:lstStyle/>
          <a:p>
            <a:pPr marL="0" indent="0">
              <a:spcBef>
                <a:spcPts val="2500"/>
              </a:spcBef>
              <a:buNone/>
            </a:pPr>
            <a:r>
              <a:rPr lang="en-US" sz="2000" b="1" dirty="0"/>
              <a:t>Automated Enrollment</a:t>
            </a:r>
          </a:p>
          <a:p>
            <a:pPr marL="0" lvl="1" indent="0">
              <a:buNone/>
            </a:pPr>
            <a:r>
              <a:rPr lang="en-US" sz="1800" b="1" dirty="0"/>
              <a:t>AI can streamline the enrollment process, making it faster and more efficient for both students and staff.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en-US" sz="2000" b="1" dirty="0"/>
              <a:t>Efficient Scheduling</a:t>
            </a:r>
          </a:p>
          <a:p>
            <a:pPr marL="0" lvl="1" indent="0">
              <a:buNone/>
            </a:pPr>
            <a:r>
              <a:rPr lang="en-US" sz="1800" b="1" dirty="0"/>
              <a:t>AI can optimize scheduling by analyzing student needs and resource availability, ensuring a better allocation of time and space.</a:t>
            </a:r>
          </a:p>
          <a:p>
            <a:pPr marL="0" indent="0">
              <a:spcBef>
                <a:spcPts val="2500"/>
              </a:spcBef>
              <a:buNone/>
            </a:pPr>
            <a:r>
              <a:rPr lang="en-US" sz="2000" b="1" dirty="0"/>
              <a:t>Financial Aid Processing</a:t>
            </a:r>
          </a:p>
          <a:p>
            <a:pPr marL="0" lvl="1" indent="0">
              <a:buNone/>
            </a:pPr>
            <a:r>
              <a:rPr lang="en-US" sz="1800" b="1" dirty="0"/>
              <a:t>AI can enhance financial aid processing by automating applications and eligibility checks, reducing manual workload for staff.</a:t>
            </a:r>
          </a:p>
        </p:txBody>
      </p:sp>
      <p:pic>
        <p:nvPicPr>
          <p:cNvPr id="5" name="Content Placeholder 4" descr="Social media network internet search">
            <a:extLst>
              <a:ext uri="{FF2B5EF4-FFF2-40B4-BE49-F238E27FC236}">
                <a16:creationId xmlns:a16="http://schemas.microsoft.com/office/drawing/2014/main" id="{C8EE722A-36D4-44BB-B03B-E2039D9C67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49205" r="4197" b="1"/>
          <a:stretch>
            <a:fillRect/>
          </a:stretch>
        </p:blipFill>
        <p:spPr>
          <a:xfrm>
            <a:off x="7586236" y="508090"/>
            <a:ext cx="4081805" cy="58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6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65A514-0E90-6AA6-2E77-9CE481D3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300216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Streamlining Operations and Reducing Costs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298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E2E38-1508-EC95-0864-9FF353D3E0A7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21208" y="2578608"/>
            <a:ext cx="6300216" cy="376732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Automation of Repetitive Tasks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AI can automate administrative and repetitive tasks, freeing up staff time for more strategic initiatives.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Optimizing Resource Allocation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AI tools help in analyzing data to optimize resource allocation, ensuring better utilization of college resources.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Cost Savings Through Efficiency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By streamlining operations using AI, colleges can achieve significant cost savings and improve overall efficiency.</a:t>
            </a:r>
          </a:p>
        </p:txBody>
      </p:sp>
      <p:pic>
        <p:nvPicPr>
          <p:cNvPr id="7" name="Content Placeholder 4" descr="The robot manages interactive system. Robot technology will soon take the place of people.">
            <a:extLst>
              <a:ext uri="{FF2B5EF4-FFF2-40B4-BE49-F238E27FC236}">
                <a16:creationId xmlns:a16="http://schemas.microsoft.com/office/drawing/2014/main" id="{337FAFFC-F89A-7655-6996-C30CA67192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0" t="710" r="6151" b="26366"/>
          <a:stretch/>
        </p:blipFill>
        <p:spPr>
          <a:xfrm>
            <a:off x="6607277" y="1709928"/>
            <a:ext cx="5581675" cy="403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1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30AECD-83C1-BFA1-4821-14F7F66B0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Freeform: Shape 10248">
            <a:extLst>
              <a:ext uri="{FF2B5EF4-FFF2-40B4-BE49-F238E27FC236}">
                <a16:creationId xmlns:a16="http://schemas.microsoft.com/office/drawing/2014/main" id="{EBA137B9-3A86-4A83-DB4A-7C8ED602B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7CC0D8C1-14DF-D597-151E-3D7C6237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9E2A9-9AA0-0F07-750B-8890FEFD1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407" y="657369"/>
            <a:ext cx="4745736" cy="14630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 as a Strategic Driver for Community Colleges</a:t>
            </a:r>
            <a:endParaRPr lang="en-US" sz="2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53" name="Freeform: Shape 10252">
            <a:extLst>
              <a:ext uri="{FF2B5EF4-FFF2-40B4-BE49-F238E27FC236}">
                <a16:creationId xmlns:a16="http://schemas.microsoft.com/office/drawing/2014/main" id="{5AEDDD92-6B63-CB8F-AED8-1F601E1C62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6407" y="508090"/>
            <a:ext cx="4660733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4D99A9-1C4F-7D48-A43C-B816A4C9DBDF}"/>
              </a:ext>
            </a:extLst>
          </p:cNvPr>
          <p:cNvSpPr txBox="1"/>
          <p:nvPr/>
        </p:nvSpPr>
        <p:spPr>
          <a:xfrm>
            <a:off x="6917900" y="1801366"/>
            <a:ext cx="4857745" cy="4829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b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Maintain accessibility for all learners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b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Use AI to close opportunity gaps, not widen them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Employer-aligned curricula &amp; workforce development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Personalized student support &amp; success pathways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Streamlined operations &amp; resource optimization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b="1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Prepare students, faculty, and staff to thrive in a rapidly changing economy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1800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Future-ready graduates for the AI-driven economy</a:t>
            </a:r>
          </a:p>
        </p:txBody>
      </p:sp>
      <p:pic>
        <p:nvPicPr>
          <p:cNvPr id="12296" name="Picture 8" descr="Richmond Heights teen receives 3rd degree from Tri-C | wkyc.com">
            <a:extLst>
              <a:ext uri="{FF2B5EF4-FFF2-40B4-BE49-F238E27FC236}">
                <a16:creationId xmlns:a16="http://schemas.microsoft.com/office/drawing/2014/main" id="{7FBF0746-FE04-144A-E701-B779ED20E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8" r="21090"/>
          <a:stretch/>
        </p:blipFill>
        <p:spPr bwMode="auto">
          <a:xfrm>
            <a:off x="295239" y="820546"/>
            <a:ext cx="6294359" cy="552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835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F4A80-7595-8174-CC10-6B6965F6D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233017-4C7A-44FB-36D3-DE497118D31A}"/>
              </a:ext>
            </a:extLst>
          </p:cNvPr>
          <p:cNvSpPr txBox="1"/>
          <p:nvPr/>
        </p:nvSpPr>
        <p:spPr>
          <a:xfrm>
            <a:off x="442451" y="1115985"/>
            <a:ext cx="1158239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Articles of Interest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Inside Higher Ed.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Community Colleges Join Forces to Expand Access to AI.</a:t>
            </a: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January 2025.</a:t>
            </a: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LiaisonEdu</a:t>
            </a: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How AI is Boosting Community College Student Success.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LiaisonEdu</a:t>
            </a: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Transforming Student Engagement: How AI is Personalizing the Community College Experience.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CC Daily.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Harnessing the Power of AI: A Guide for College Leaders.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CC Daily.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Empowering Community Colleges to Prepare Workforce for AI.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Diverse Education.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Empowering Community Colleges Through AI: A New Era of Access and Economic Mobility.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Higher Ed Dive.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How Colleges are Using AI to Save Time on Operations.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Aspen Institute.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AI for Everyone: Building an AI Education Ecosystem with Community Colleges Across America.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WestEd.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Navigating the New Frontier of Gen AI in College.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 err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Packback</a:t>
            </a: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How Community Colleges Are Adapting to Generative AI.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New America.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Community Colleges Unite to Scale AI Workforce Education.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Forbes.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Community Colleges Band Together on AI Education.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Strada.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Employer and Community College Partnerships: Models and Practices for Supporting Students and Strengthening the Workforce.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Faculty Focus. </a:t>
            </a:r>
            <a:r>
              <a:rPr lang="en-US" i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AI-Powered Teaching: Practical Tools for Community College Faculty.</a:t>
            </a:r>
            <a:endParaRPr lang="en-US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/>
            <a:r>
              <a:rPr lang="en-US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67376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384DA-9124-6BEB-7436-9CFB0592D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erson using laptop with AI ">
            <a:extLst>
              <a:ext uri="{FF2B5EF4-FFF2-40B4-BE49-F238E27FC236}">
                <a16:creationId xmlns:a16="http://schemas.microsoft.com/office/drawing/2014/main" id="{6AAC22F6-A190-35BB-E1CB-720243F38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50" y="1438025"/>
            <a:ext cx="5706870" cy="399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i-C Logos and Brand: Cleveland Ohio">
            <a:extLst>
              <a:ext uri="{FF2B5EF4-FFF2-40B4-BE49-F238E27FC236}">
                <a16:creationId xmlns:a16="http://schemas.microsoft.com/office/drawing/2014/main" id="{B55993ED-35E4-4317-22E2-124A4121D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0"/>
          <a:stretch/>
        </p:blipFill>
        <p:spPr bwMode="auto">
          <a:xfrm>
            <a:off x="8397871" y="1045691"/>
            <a:ext cx="1433410" cy="16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DB84A2-D9CA-1175-6A4D-C4912CA51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4772" y="3237000"/>
            <a:ext cx="5411757" cy="823723"/>
          </a:xfrm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Community Colleges and Artificial Intelligence</a:t>
            </a:r>
            <a:br>
              <a:rPr lang="en-US" sz="2800" dirty="0"/>
            </a:br>
            <a:r>
              <a:rPr lang="en-US" sz="2800" dirty="0"/>
              <a:t> </a:t>
            </a:r>
            <a:br>
              <a:rPr lang="en-US" sz="3300" dirty="0"/>
            </a:br>
            <a:endParaRPr lang="en-US" sz="2400" i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B7F58B2-3064-5A7C-FF42-C90371559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2534" y="4710555"/>
            <a:ext cx="4304084" cy="1101754"/>
          </a:xfrm>
        </p:spPr>
        <p:txBody>
          <a:bodyPr anchor="b"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600" b="1" i="0" dirty="0">
                <a:latin typeface="+mj-lt"/>
                <a:ea typeface="Cambria" panose="02040503050406030204" pitchFamily="18" charset="0"/>
              </a:rPr>
              <a:t>Dr. Michael A. Baston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i="0" dirty="0">
                <a:latin typeface="+mj-lt"/>
                <a:ea typeface="Cambria" panose="02040503050406030204" pitchFamily="18" charset="0"/>
              </a:rPr>
              <a:t>President and CEO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i="0" dirty="0">
                <a:latin typeface="+mj-lt"/>
                <a:ea typeface="Cambria" panose="02040503050406030204" pitchFamily="18" charset="0"/>
              </a:rPr>
              <a:t>Cuyahoga Community College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A68FA-6761-C28A-0DAC-EA8190F98116}"/>
              </a:ext>
            </a:extLst>
          </p:cNvPr>
          <p:cNvSpPr txBox="1"/>
          <p:nvPr/>
        </p:nvSpPr>
        <p:spPr>
          <a:xfrm>
            <a:off x="6438121" y="4154806"/>
            <a:ext cx="5565058" cy="461665"/>
          </a:xfrm>
          <a:prstGeom prst="rect">
            <a:avLst/>
          </a:prstGeom>
          <a:solidFill>
            <a:srgbClr val="008A87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America’s On-Ramp to the AI Economy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749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DC21F5-31B9-1445-998D-0C32343FAE8D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logo with text on it&#10;&#10;Description automatically generated">
            <a:extLst>
              <a:ext uri="{FF2B5EF4-FFF2-40B4-BE49-F238E27FC236}">
                <a16:creationId xmlns:a16="http://schemas.microsoft.com/office/drawing/2014/main" id="{48CA3EA4-BEF7-45B8-6180-351D3A161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100" y="1873250"/>
            <a:ext cx="5257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75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879E1-A9F3-479E-FCE2-80B1AE9F0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2C4467D-B2A2-0803-7A95-2AAB59862F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301" y="3012876"/>
            <a:ext cx="10219767" cy="1928501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latin typeface="Corbel" panose="020B0503020204020204" pitchFamily="34" charset="0"/>
              </a:rPr>
              <a:t>Positive-Sum Automation &amp;</a:t>
            </a:r>
          </a:p>
          <a:p>
            <a:pPr algn="l"/>
            <a:r>
              <a:rPr lang="en-US" sz="4400" b="1" dirty="0">
                <a:latin typeface="Corbel" panose="020B0503020204020204" pitchFamily="34" charset="0"/>
              </a:rPr>
              <a:t>Artificial Intelligence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5FB56-A49C-A56B-2945-CE380C98BD85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Work-of-Future-Logo_CMYK copy.jpg">
            <a:extLst>
              <a:ext uri="{FF2B5EF4-FFF2-40B4-BE49-F238E27FC236}">
                <a16:creationId xmlns:a16="http://schemas.microsoft.com/office/drawing/2014/main" id="{35435D49-CB12-17A2-8779-5222DA1F3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357" y="5326436"/>
            <a:ext cx="1722637" cy="1188128"/>
          </a:xfrm>
          <a:prstGeom prst="rect">
            <a:avLst/>
          </a:prstGeom>
        </p:spPr>
      </p:pic>
      <p:pic>
        <p:nvPicPr>
          <p:cNvPr id="7" name="Picture 6" descr="A logo with colorful fireworks&#10;&#10;Description automatically generated">
            <a:extLst>
              <a:ext uri="{FF2B5EF4-FFF2-40B4-BE49-F238E27FC236}">
                <a16:creationId xmlns:a16="http://schemas.microsoft.com/office/drawing/2014/main" id="{26263997-74AF-4386-F9B8-84F95DC43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702" y="5179708"/>
            <a:ext cx="7772400" cy="15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56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55B8D-2D00-EB4D-5BF1-963B0F2CB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050DC2-BEC9-6B83-4807-AF4F5F19968D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Robot Hand with solid fill">
            <a:extLst>
              <a:ext uri="{FF2B5EF4-FFF2-40B4-BE49-F238E27FC236}">
                <a16:creationId xmlns:a16="http://schemas.microsoft.com/office/drawing/2014/main" id="{4CF1CCC5-39C2-28A3-17F1-89D069065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3596" y="4123592"/>
            <a:ext cx="2124807" cy="2124807"/>
          </a:xfrm>
          <a:prstGeom prst="rect">
            <a:avLst/>
          </a:prstGeom>
        </p:spPr>
      </p:pic>
      <p:pic>
        <p:nvPicPr>
          <p:cNvPr id="6" name="Graphic 5" descr="Fork In Road outline">
            <a:extLst>
              <a:ext uri="{FF2B5EF4-FFF2-40B4-BE49-F238E27FC236}">
                <a16:creationId xmlns:a16="http://schemas.microsoft.com/office/drawing/2014/main" id="{7E73B361-DD91-542E-C981-F9CE1A748B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196" y="1608993"/>
            <a:ext cx="2805606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20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EA9B-6B6D-F711-2966-A68B5A616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BE1E13-B7FD-7382-46E1-70DD56750640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Robot Hand with solid fill">
            <a:extLst>
              <a:ext uri="{FF2B5EF4-FFF2-40B4-BE49-F238E27FC236}">
                <a16:creationId xmlns:a16="http://schemas.microsoft.com/office/drawing/2014/main" id="{84DEF999-D18B-B4E9-56B9-30054FCB3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3596" y="4123592"/>
            <a:ext cx="2124807" cy="2124807"/>
          </a:xfrm>
          <a:prstGeom prst="rect">
            <a:avLst/>
          </a:prstGeom>
        </p:spPr>
      </p:pic>
      <p:pic>
        <p:nvPicPr>
          <p:cNvPr id="6" name="Graphic 5" descr="Fork In Road outline">
            <a:extLst>
              <a:ext uri="{FF2B5EF4-FFF2-40B4-BE49-F238E27FC236}">
                <a16:creationId xmlns:a16="http://schemas.microsoft.com/office/drawing/2014/main" id="{3D304D1F-7D2E-C261-9C85-DB7001388A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196" y="1608993"/>
            <a:ext cx="2805606" cy="2514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B906FD-CD4F-A4ED-26C1-26FBB0BB244D}"/>
              </a:ext>
            </a:extLst>
          </p:cNvPr>
          <p:cNvSpPr txBox="1"/>
          <p:nvPr/>
        </p:nvSpPr>
        <p:spPr>
          <a:xfrm>
            <a:off x="1610886" y="1740879"/>
            <a:ext cx="3422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productivity,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Lower quality jobs,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commodified work.</a:t>
            </a:r>
          </a:p>
        </p:txBody>
      </p:sp>
    </p:spTree>
    <p:extLst>
      <p:ext uri="{BB962C8B-B14F-4D97-AF65-F5344CB8AC3E}">
        <p14:creationId xmlns:p14="http://schemas.microsoft.com/office/powerpoint/2010/main" val="191991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B0B27-94BB-0C13-60F7-DD34BF8E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768481"/>
            <a:ext cx="4791045" cy="146304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en-US" sz="2600" dirty="0"/>
              <a:t>AI isn’t just a technology revolution. It’s an opportunity revolution — and community colleges are where that opportunity begins.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5" name="Content Placeholder 4" descr="Group of standing people looking at whiteboard on classroom wall, man wearing glasses holding whiteboard marker and writing">
            <a:extLst>
              <a:ext uri="{FF2B5EF4-FFF2-40B4-BE49-F238E27FC236}">
                <a16:creationId xmlns:a16="http://schemas.microsoft.com/office/drawing/2014/main" id="{26CA256C-1753-4C20-8F7C-9167D4C184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0158" r="24659" b="1"/>
          <a:stretch>
            <a:fillRect/>
          </a:stretch>
        </p:blipFill>
        <p:spPr>
          <a:xfrm>
            <a:off x="5772800" y="657369"/>
            <a:ext cx="5709726" cy="584698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CF5429-28D0-818D-D82D-A4AC84D4827B}"/>
              </a:ext>
            </a:extLst>
          </p:cNvPr>
          <p:cNvSpPr txBox="1"/>
          <p:nvPr/>
        </p:nvSpPr>
        <p:spPr>
          <a:xfrm>
            <a:off x="419545" y="3012249"/>
            <a:ext cx="454850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 serve learners who are starting, restarting, or redirecting their careers.</a:t>
            </a:r>
          </a:p>
          <a:p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 meet students where they are — working adults, first-generation students, veterans, caregivers, and career changers.</a:t>
            </a:r>
          </a:p>
          <a:p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 offer the most affordable, flexible, and scalable pathways to prepare millions for jobs that don’t yet exist.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 are America’s on-ramp to the future of work.</a:t>
            </a:r>
          </a:p>
        </p:txBody>
      </p:sp>
    </p:spTree>
    <p:extLst>
      <p:ext uri="{BB962C8B-B14F-4D97-AF65-F5344CB8AC3E}">
        <p14:creationId xmlns:p14="http://schemas.microsoft.com/office/powerpoint/2010/main" val="3997593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6ECCE-32AA-57FE-A96B-56A9F44CF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8D93883-BD4A-C929-B4AE-A6D917FC4F3F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 descr="Robot Hand with solid fill">
            <a:extLst>
              <a:ext uri="{FF2B5EF4-FFF2-40B4-BE49-F238E27FC236}">
                <a16:creationId xmlns:a16="http://schemas.microsoft.com/office/drawing/2014/main" id="{31408FAF-5C54-8B02-B841-57E4EE893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3596" y="4123592"/>
            <a:ext cx="2124807" cy="2124807"/>
          </a:xfrm>
          <a:prstGeom prst="rect">
            <a:avLst/>
          </a:prstGeom>
        </p:spPr>
      </p:pic>
      <p:pic>
        <p:nvPicPr>
          <p:cNvPr id="6" name="Graphic 5" descr="Fork In Road outline">
            <a:extLst>
              <a:ext uri="{FF2B5EF4-FFF2-40B4-BE49-F238E27FC236}">
                <a16:creationId xmlns:a16="http://schemas.microsoft.com/office/drawing/2014/main" id="{1C44EBC9-193F-52C8-B260-355B87C68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3196" y="1608993"/>
            <a:ext cx="2805606" cy="2514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809A6E-F52C-6E82-DE42-3E30FC8E7758}"/>
              </a:ext>
            </a:extLst>
          </p:cNvPr>
          <p:cNvSpPr txBox="1"/>
          <p:nvPr/>
        </p:nvSpPr>
        <p:spPr>
          <a:xfrm>
            <a:off x="7498802" y="1737947"/>
            <a:ext cx="309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productivity,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Higher quality jobs,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creative work.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E49C66-59BB-F54A-22BD-CE63DA3EB2E2}"/>
              </a:ext>
            </a:extLst>
          </p:cNvPr>
          <p:cNvSpPr txBox="1"/>
          <p:nvPr/>
        </p:nvSpPr>
        <p:spPr>
          <a:xfrm>
            <a:off x="1610886" y="1740879"/>
            <a:ext cx="3422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productivity,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Lower quality jobs,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commodified work.</a:t>
            </a:r>
          </a:p>
        </p:txBody>
      </p:sp>
    </p:spTree>
    <p:extLst>
      <p:ext uri="{BB962C8B-B14F-4D97-AF65-F5344CB8AC3E}">
        <p14:creationId xmlns:p14="http://schemas.microsoft.com/office/powerpoint/2010/main" val="4046514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4BBEF-093A-047D-4071-F98CEB72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00F88A-43EF-45CA-2919-91F21EEB1887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973476FF-CADE-8FA9-BF23-CBD9A557D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94" y="577516"/>
            <a:ext cx="10607039" cy="59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647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A6AF2-D512-A90A-40F6-3914E60AE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DE7D-B141-A68C-215B-573341D1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How is this time different?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61F22E-3C72-09AB-4562-DC9DD4B74025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BCFE9A-6319-E161-D19F-0303F7FF758A}"/>
              </a:ext>
            </a:extLst>
          </p:cNvPr>
          <p:cNvCxnSpPr>
            <a:cxnSpLocks/>
          </p:cNvCxnSpPr>
          <p:nvPr/>
        </p:nvCxnSpPr>
        <p:spPr>
          <a:xfrm flipV="1">
            <a:off x="3426485" y="1679893"/>
            <a:ext cx="0" cy="39270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3E6D28B-E3B0-CD5D-22A6-1A97101F3B8E}"/>
              </a:ext>
            </a:extLst>
          </p:cNvPr>
          <p:cNvCxnSpPr>
            <a:cxnSpLocks/>
          </p:cNvCxnSpPr>
          <p:nvPr/>
        </p:nvCxnSpPr>
        <p:spPr>
          <a:xfrm>
            <a:off x="3426485" y="5606980"/>
            <a:ext cx="4210262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6C0A3E-3327-FA9D-8CED-DF03A02B8E1D}"/>
              </a:ext>
            </a:extLst>
          </p:cNvPr>
          <p:cNvSpPr txBox="1"/>
          <p:nvPr/>
        </p:nvSpPr>
        <p:spPr>
          <a:xfrm>
            <a:off x="4996982" y="5767754"/>
            <a:ext cx="1069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Flexibility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6AB243-0EDD-517B-D00D-D851B38280AE}"/>
              </a:ext>
            </a:extLst>
          </p:cNvPr>
          <p:cNvSpPr txBox="1"/>
          <p:nvPr/>
        </p:nvSpPr>
        <p:spPr>
          <a:xfrm>
            <a:off x="2054490" y="3458770"/>
            <a:ext cx="1251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Robustness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0DE610-A9B4-BE60-A56A-59D331FF39E1}"/>
              </a:ext>
            </a:extLst>
          </p:cNvPr>
          <p:cNvSpPr txBox="1"/>
          <p:nvPr/>
        </p:nvSpPr>
        <p:spPr>
          <a:xfrm>
            <a:off x="3657600" y="1948541"/>
            <a:ext cx="173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Industrial robots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8DE72B-089E-3C40-7162-30B04E22BB8E}"/>
              </a:ext>
            </a:extLst>
          </p:cNvPr>
          <p:cNvSpPr txBox="1"/>
          <p:nvPr/>
        </p:nvSpPr>
        <p:spPr>
          <a:xfrm>
            <a:off x="6178784" y="4981526"/>
            <a:ext cx="14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Generative AI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66DC0F-FA07-1D6C-8746-85C29F7584E2}"/>
              </a:ext>
            </a:extLst>
          </p:cNvPr>
          <p:cNvSpPr txBox="1"/>
          <p:nvPr/>
        </p:nvSpPr>
        <p:spPr>
          <a:xfrm>
            <a:off x="4901443" y="3428971"/>
            <a:ext cx="1655934" cy="369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Microsoft Excel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7700A6-4C99-E475-6B67-ABADB1524F28}"/>
              </a:ext>
            </a:extLst>
          </p:cNvPr>
          <p:cNvSpPr txBox="1"/>
          <p:nvPr/>
        </p:nvSpPr>
        <p:spPr>
          <a:xfrm>
            <a:off x="6531957" y="1948541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Electricity</a:t>
            </a:r>
          </a:p>
        </p:txBody>
      </p:sp>
    </p:spTree>
    <p:extLst>
      <p:ext uri="{BB962C8B-B14F-4D97-AF65-F5344CB8AC3E}">
        <p14:creationId xmlns:p14="http://schemas.microsoft.com/office/powerpoint/2010/main" val="3613141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E50836-7577-76B4-4B4D-5E7D9F8BB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8B015-9FCC-93CF-8BFF-40496419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Lessons from the Field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680378-FCA9-72EA-834A-A4DA7CA317C5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white machine in a factory&#10;&#10;Description automatically generated">
            <a:extLst>
              <a:ext uri="{FF2B5EF4-FFF2-40B4-BE49-F238E27FC236}">
                <a16:creationId xmlns:a16="http://schemas.microsoft.com/office/drawing/2014/main" id="{58F66667-8AC2-807A-5506-EF492BF37A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946547" y="1284857"/>
            <a:ext cx="10298905" cy="5300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594F6C-578A-370E-119A-EEBB8DB7FF39}"/>
              </a:ext>
            </a:extLst>
          </p:cNvPr>
          <p:cNvSpPr txBox="1"/>
          <p:nvPr/>
        </p:nvSpPr>
        <p:spPr>
          <a:xfrm>
            <a:off x="1500186" y="1501060"/>
            <a:ext cx="9626617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Sweet spot use cases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Individual variation in usage and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Generative AI is not a free lunch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Measuring success in performance, not usage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Building trust is a calibration problem</a:t>
            </a:r>
          </a:p>
        </p:txBody>
      </p:sp>
    </p:spTree>
    <p:extLst>
      <p:ext uri="{BB962C8B-B14F-4D97-AF65-F5344CB8AC3E}">
        <p14:creationId xmlns:p14="http://schemas.microsoft.com/office/powerpoint/2010/main" val="349103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1287D-B0E9-4508-B0B2-B605E4400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EB6C9-DA7D-E9B8-9837-ED44F665F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Lessons from the Field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715B9A-17C3-C20B-8663-8EE8F91C11A4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white machine in a factory&#10;&#10;Description automatically generated">
            <a:extLst>
              <a:ext uri="{FF2B5EF4-FFF2-40B4-BE49-F238E27FC236}">
                <a16:creationId xmlns:a16="http://schemas.microsoft.com/office/drawing/2014/main" id="{92E17A6B-43C5-A16D-1E59-24F59DF639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946547" y="1284857"/>
            <a:ext cx="10298905" cy="5300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9DBA8-19D7-8804-930D-2589A4931BDE}"/>
              </a:ext>
            </a:extLst>
          </p:cNvPr>
          <p:cNvSpPr txBox="1"/>
          <p:nvPr/>
        </p:nvSpPr>
        <p:spPr>
          <a:xfrm>
            <a:off x="1500186" y="1501060"/>
            <a:ext cx="9626617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Sweet spot use cases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03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AACF3-5DDB-22A7-20F3-ABAA1AD5E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3085FD-B81F-C8EE-E12D-C52FB547A518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583A4A3D-A728-F810-909E-FA912B2966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721894" y="577516"/>
            <a:ext cx="10607039" cy="5966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617A6-0ACD-2283-5242-FE1C6D0B9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9802" y="577516"/>
            <a:ext cx="7237423" cy="59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05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4699D-2F81-E6CD-59BB-AE9BBFA57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BD1E4F-1B96-83B7-726E-56F272A8008C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D84D06C6-046D-8504-8F67-08C0511844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721894" y="577516"/>
            <a:ext cx="10607039" cy="5966459"/>
          </a:xfrm>
          <a:prstGeom prst="rect">
            <a:avLst/>
          </a:prstGeom>
        </p:spPr>
      </p:pic>
      <p:pic>
        <p:nvPicPr>
          <p:cNvPr id="3" name="Picture 2" descr="A graph of a number of people&#10;&#10;AI-generated content may be incorrect.">
            <a:extLst>
              <a:ext uri="{FF2B5EF4-FFF2-40B4-BE49-F238E27FC236}">
                <a16:creationId xmlns:a16="http://schemas.microsoft.com/office/drawing/2014/main" id="{1BEE075E-1AAC-6A5E-7AE5-082BA59386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963" y="577516"/>
            <a:ext cx="7408900" cy="59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301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D999A-02E0-2E86-34F9-B4690FAD2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CEEFC-EF74-32EB-E97B-0C73BDBE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Lessons from the Field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27366F-4E5D-A247-1C79-42462E16A781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white machine in a factory&#10;&#10;Description automatically generated">
            <a:extLst>
              <a:ext uri="{FF2B5EF4-FFF2-40B4-BE49-F238E27FC236}">
                <a16:creationId xmlns:a16="http://schemas.microsoft.com/office/drawing/2014/main" id="{16594661-FA90-7DD8-81F9-447CF8E77D1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946547" y="1284857"/>
            <a:ext cx="10298905" cy="5300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27760-B0C8-F4B7-CEBB-099FF9AE2F76}"/>
              </a:ext>
            </a:extLst>
          </p:cNvPr>
          <p:cNvSpPr txBox="1"/>
          <p:nvPr/>
        </p:nvSpPr>
        <p:spPr>
          <a:xfrm>
            <a:off x="1500186" y="1501060"/>
            <a:ext cx="9626617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Sweet spot use cases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Individual variation in usage and performance</a:t>
            </a:r>
          </a:p>
        </p:txBody>
      </p:sp>
    </p:spTree>
    <p:extLst>
      <p:ext uri="{BB962C8B-B14F-4D97-AF65-F5344CB8AC3E}">
        <p14:creationId xmlns:p14="http://schemas.microsoft.com/office/powerpoint/2010/main" val="1903677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1BA91E-21FB-1B4D-B2B6-85C64B2C9AFD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group of black text&#10;&#10;Description automatically generated">
            <a:extLst>
              <a:ext uri="{FF2B5EF4-FFF2-40B4-BE49-F238E27FC236}">
                <a16:creationId xmlns:a16="http://schemas.microsoft.com/office/drawing/2014/main" id="{1A7B8906-E065-361C-9D88-92E394BE6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66" y="5461705"/>
            <a:ext cx="5945332" cy="1041965"/>
          </a:xfrm>
          <a:prstGeom prst="rect">
            <a:avLst/>
          </a:prstGeom>
        </p:spPr>
      </p:pic>
      <p:pic>
        <p:nvPicPr>
          <p:cNvPr id="11" name="Picture 10" descr="A logo with colorful fireworks&#10;&#10;Description automatically generated with medium confidence">
            <a:extLst>
              <a:ext uri="{FF2B5EF4-FFF2-40B4-BE49-F238E27FC236}">
                <a16:creationId xmlns:a16="http://schemas.microsoft.com/office/drawing/2014/main" id="{064AC91C-1F84-D2D7-A16C-7A9F9645B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132" y="354330"/>
            <a:ext cx="5279736" cy="1457131"/>
          </a:xfrm>
          <a:prstGeom prst="rect">
            <a:avLst/>
          </a:prstGeom>
        </p:spPr>
      </p:pic>
      <p:pic>
        <p:nvPicPr>
          <p:cNvPr id="13" name="Picture 12" descr="Purple text on a white background&#10;&#10;Description automatically generated">
            <a:extLst>
              <a:ext uri="{FF2B5EF4-FFF2-40B4-BE49-F238E27FC236}">
                <a16:creationId xmlns:a16="http://schemas.microsoft.com/office/drawing/2014/main" id="{3C36C396-FC51-9896-A248-83C5AFF67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466" y="2067119"/>
            <a:ext cx="5550308" cy="27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628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1EB9D-E377-D7BA-C5A4-BA3C883DC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965D7A-BB88-7DC2-6A85-B8C60D85E598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table with numbers and percentages&#10;&#10;Description automatically generated">
            <a:extLst>
              <a:ext uri="{FF2B5EF4-FFF2-40B4-BE49-F238E27FC236}">
                <a16:creationId xmlns:a16="http://schemas.microsoft.com/office/drawing/2014/main" id="{4E1A9AEE-A535-3E5A-69E2-C4455D5B4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75" y="726107"/>
            <a:ext cx="10473198" cy="57709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1B49DDA-C7F2-CA0B-3EF7-D583A3391294}"/>
                  </a:ext>
                </a:extLst>
              </p14:cNvPr>
              <p14:cNvContentPartPr/>
              <p14:nvPr/>
            </p14:nvContentPartPr>
            <p14:xfrm>
              <a:off x="10096939" y="6186695"/>
              <a:ext cx="601560" cy="41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1B49DDA-C7F2-CA0B-3EF7-D583A339129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42939" y="6079055"/>
                <a:ext cx="70920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428CB6A-FA05-A774-8E56-134C80827D2D}"/>
                  </a:ext>
                </a:extLst>
              </p14:cNvPr>
              <p14:cNvContentPartPr/>
              <p14:nvPr/>
            </p14:nvContentPartPr>
            <p14:xfrm>
              <a:off x="10132939" y="3256295"/>
              <a:ext cx="481320" cy="698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428CB6A-FA05-A774-8E56-134C80827D2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79299" y="3148295"/>
                <a:ext cx="588960" cy="28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D7EE006-09F0-F9CD-0170-3BB4EBF77C8E}"/>
                  </a:ext>
                </a:extLst>
              </p14:cNvPr>
              <p14:cNvContentPartPr/>
              <p14:nvPr/>
            </p14:nvContentPartPr>
            <p14:xfrm>
              <a:off x="5423779" y="3227495"/>
              <a:ext cx="311400" cy="55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D7EE006-09F0-F9CD-0170-3BB4EBF77C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70139" y="3119855"/>
                <a:ext cx="419040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B8496CA-1E6D-3EF6-0E5D-334690F140DF}"/>
                  </a:ext>
                </a:extLst>
              </p14:cNvPr>
              <p14:cNvContentPartPr/>
              <p14:nvPr/>
            </p14:nvContentPartPr>
            <p14:xfrm>
              <a:off x="5400379" y="6198575"/>
              <a:ext cx="446400" cy="15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B8496CA-1E6D-3EF6-0E5D-334690F140D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46739" y="6090575"/>
                <a:ext cx="55404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C3D2D65-4D33-4AB4-B0A8-897B5EA66FF9}"/>
                  </a:ext>
                </a:extLst>
              </p14:cNvPr>
              <p14:cNvContentPartPr/>
              <p14:nvPr/>
            </p14:nvContentPartPr>
            <p14:xfrm>
              <a:off x="8409979" y="6216215"/>
              <a:ext cx="501840" cy="30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C3D2D65-4D33-4AB4-B0A8-897B5EA66FF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356339" y="6108575"/>
                <a:ext cx="60948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D1B6D98-FCB4-9D29-8133-6683AA084657}"/>
                  </a:ext>
                </a:extLst>
              </p14:cNvPr>
              <p14:cNvContentPartPr/>
              <p14:nvPr/>
            </p14:nvContentPartPr>
            <p14:xfrm>
              <a:off x="8452819" y="3245135"/>
              <a:ext cx="521280" cy="27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D1B6D98-FCB4-9D29-8133-6683AA08465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98819" y="3137135"/>
                <a:ext cx="628920" cy="24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93541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9" name="Freeform: Shape 10248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251" name="Rectangle 10250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60231-8B2B-A523-101D-1ECBE244C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905" y="821092"/>
            <a:ext cx="4745736" cy="14630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600" dirty="0"/>
              <a:t>AI can do many things — but it cannot replace the uniquely human strengths that community colleges cultivate.</a:t>
            </a:r>
            <a:endParaRPr lang="en-US" sz="2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44" name="Picture 4" descr="artificial intelligence Archives - Liberty Street Economics">
            <a:extLst>
              <a:ext uri="{FF2B5EF4-FFF2-40B4-BE49-F238E27FC236}">
                <a16:creationId xmlns:a16="http://schemas.microsoft.com/office/drawing/2014/main" id="{50AC02D1-0736-3362-F332-BEA7228D4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2" r="8297"/>
          <a:stretch>
            <a:fillRect/>
          </a:stretch>
        </p:blipFill>
        <p:spPr bwMode="auto">
          <a:xfrm>
            <a:off x="517868" y="508090"/>
            <a:ext cx="5705856" cy="584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3" name="Freeform: Shape 10252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6407" y="508090"/>
            <a:ext cx="4660733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38345-AF25-1FDE-AD5C-BC8C4C1EB770}"/>
              </a:ext>
            </a:extLst>
          </p:cNvPr>
          <p:cNvSpPr txBox="1"/>
          <p:nvPr/>
        </p:nvSpPr>
        <p:spPr>
          <a:xfrm>
            <a:off x="6917900" y="2997070"/>
            <a:ext cx="4857745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 build more than technical skills — we build problem-solvers, communicators, and creative thinkers.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Our graduates combine real-world skills with sound judgment, empathy, and leadership.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We produce workers who are AI-ready and people-smart — the winning combination for tomorrow’s economy.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Opportunity isn’t given. It’s built. We build it every day.</a:t>
            </a:r>
          </a:p>
        </p:txBody>
      </p:sp>
    </p:spTree>
    <p:extLst>
      <p:ext uri="{BB962C8B-B14F-4D97-AF65-F5344CB8AC3E}">
        <p14:creationId xmlns:p14="http://schemas.microsoft.com/office/powerpoint/2010/main" val="16905835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E28B-207D-2CE2-C761-B2CF7DCDE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35CDDA-4AFC-4BDF-02C0-6F6ED3617266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table with numbers and percentages&#10;&#10;Description automatically generated">
            <a:extLst>
              <a:ext uri="{FF2B5EF4-FFF2-40B4-BE49-F238E27FC236}">
                <a16:creationId xmlns:a16="http://schemas.microsoft.com/office/drawing/2014/main" id="{896516FE-2053-592C-21C1-EE487205A6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1" y="624107"/>
            <a:ext cx="11229037" cy="58921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C5AE833-B614-8750-6D34-3796C0978F18}"/>
                  </a:ext>
                </a:extLst>
              </p14:cNvPr>
              <p14:cNvContentPartPr/>
              <p14:nvPr/>
            </p14:nvContentPartPr>
            <p14:xfrm>
              <a:off x="2202499" y="6205055"/>
              <a:ext cx="390600" cy="14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C5AE833-B614-8750-6D34-3796C0978F1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48499" y="6097055"/>
                <a:ext cx="4982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4722F20-FD1F-0A7A-63C3-B17980EB88B2}"/>
                  </a:ext>
                </a:extLst>
              </p14:cNvPr>
              <p14:cNvContentPartPr/>
              <p14:nvPr/>
            </p14:nvContentPartPr>
            <p14:xfrm>
              <a:off x="3429379" y="6222335"/>
              <a:ext cx="377640" cy="10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4722F20-FD1F-0A7A-63C3-B17980EB88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5379" y="6114695"/>
                <a:ext cx="48528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2D1A54-4102-2F7D-6458-2151D6E28D67}"/>
                  </a:ext>
                </a:extLst>
              </p14:cNvPr>
              <p14:cNvContentPartPr/>
              <p14:nvPr/>
            </p14:nvContentPartPr>
            <p14:xfrm>
              <a:off x="10784899" y="6201815"/>
              <a:ext cx="625680" cy="40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2D1A54-4102-2F7D-6458-2151D6E28D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730899" y="6093815"/>
                <a:ext cx="73332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661AED2-5A29-4E0C-6D8E-B3956FDBF9BB}"/>
                  </a:ext>
                </a:extLst>
              </p14:cNvPr>
              <p14:cNvContentPartPr/>
              <p14:nvPr/>
            </p14:nvContentPartPr>
            <p14:xfrm>
              <a:off x="10681484" y="4095815"/>
              <a:ext cx="606960" cy="3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661AED2-5A29-4E0C-6D8E-B3956FDBF9B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627484" y="3988175"/>
                <a:ext cx="7146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735CD5D-D8EF-28D7-5B3F-9C7C918D4A41}"/>
                  </a:ext>
                </a:extLst>
              </p14:cNvPr>
              <p14:cNvContentPartPr/>
              <p14:nvPr/>
            </p14:nvContentPartPr>
            <p14:xfrm>
              <a:off x="3438019" y="4057295"/>
              <a:ext cx="354240" cy="63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735CD5D-D8EF-28D7-5B3F-9C7C918D4A4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384379" y="3949655"/>
                <a:ext cx="46188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7B66F40-B031-6895-9DF4-2D163CF56667}"/>
                  </a:ext>
                </a:extLst>
              </p14:cNvPr>
              <p14:cNvContentPartPr/>
              <p14:nvPr/>
            </p14:nvContentPartPr>
            <p14:xfrm>
              <a:off x="2184139" y="4094735"/>
              <a:ext cx="390960" cy="176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7B66F40-B031-6895-9DF4-2D163CF5666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30139" y="3986735"/>
                <a:ext cx="49860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6BF5115-5097-A3A1-CE5B-CFB5B8EED9EC}"/>
                  </a:ext>
                </a:extLst>
              </p14:cNvPr>
              <p14:cNvContentPartPr/>
              <p14:nvPr/>
            </p14:nvContentPartPr>
            <p14:xfrm>
              <a:off x="9563779" y="6226655"/>
              <a:ext cx="509400" cy="194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6BF5115-5097-A3A1-CE5B-CFB5B8EED9E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09779" y="6119015"/>
                <a:ext cx="6170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81303AB-1896-7CE3-E4BC-243BE7B66E7A}"/>
                  </a:ext>
                </a:extLst>
              </p14:cNvPr>
              <p14:cNvContentPartPr/>
              <p14:nvPr/>
            </p14:nvContentPartPr>
            <p14:xfrm>
              <a:off x="9592939" y="4085735"/>
              <a:ext cx="504000" cy="338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81303AB-1896-7CE3-E4BC-243BE7B66E7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39299" y="3978095"/>
                <a:ext cx="611640" cy="24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BC72092-C0AE-C710-BBC9-0E04CAE82346}"/>
                  </a:ext>
                </a:extLst>
              </p14:cNvPr>
              <p14:cNvContentPartPr/>
              <p14:nvPr/>
            </p14:nvContentPartPr>
            <p14:xfrm>
              <a:off x="7068979" y="6201815"/>
              <a:ext cx="468360" cy="20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BC72092-C0AE-C710-BBC9-0E04CAE8234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14979" y="6094175"/>
                <a:ext cx="57600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2D6EC26-EF17-2B03-218A-714A1A117A50}"/>
                  </a:ext>
                </a:extLst>
              </p14:cNvPr>
              <p14:cNvContentPartPr/>
              <p14:nvPr/>
            </p14:nvContentPartPr>
            <p14:xfrm>
              <a:off x="7098139" y="4085015"/>
              <a:ext cx="494280" cy="11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2D6EC26-EF17-2B03-218A-714A1A117A5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044499" y="3977375"/>
                <a:ext cx="601920" cy="2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91965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A46D3-E091-CB7A-F06A-946B3EA4A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45316-99ED-63B5-8184-DA11C9E86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Lessons from the Field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2E0FE6-E20C-BA73-8417-0859217E4B1C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white machine in a factory&#10;&#10;Description automatically generated">
            <a:extLst>
              <a:ext uri="{FF2B5EF4-FFF2-40B4-BE49-F238E27FC236}">
                <a16:creationId xmlns:a16="http://schemas.microsoft.com/office/drawing/2014/main" id="{C786DE48-D0F6-55BF-8786-6024403D2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946547" y="1284857"/>
            <a:ext cx="10298905" cy="5300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034925-940C-4B04-4B2D-F2FCFD670FC9}"/>
              </a:ext>
            </a:extLst>
          </p:cNvPr>
          <p:cNvSpPr txBox="1"/>
          <p:nvPr/>
        </p:nvSpPr>
        <p:spPr>
          <a:xfrm>
            <a:off x="1500186" y="1501060"/>
            <a:ext cx="9626617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Sweet spot use cases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Individual variation in usage and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Generative AI is not a free lunch</a:t>
            </a:r>
          </a:p>
        </p:txBody>
      </p:sp>
    </p:spTree>
    <p:extLst>
      <p:ext uri="{BB962C8B-B14F-4D97-AF65-F5344CB8AC3E}">
        <p14:creationId xmlns:p14="http://schemas.microsoft.com/office/powerpoint/2010/main" val="1677368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E1A71-A0E0-C333-1836-737782B99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EF372B-E134-3DAF-EC61-BF6EF53159E9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7562CA9F-5E5E-ACF3-E75B-C61429E1ED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721894" y="577516"/>
            <a:ext cx="10607039" cy="5966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9D5F09-83F6-AF76-8C6F-D291067E2834}"/>
              </a:ext>
            </a:extLst>
          </p:cNvPr>
          <p:cNvSpPr txBox="1"/>
          <p:nvPr/>
        </p:nvSpPr>
        <p:spPr>
          <a:xfrm>
            <a:off x="981867" y="650264"/>
            <a:ext cx="10228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Generative AI Tradeoffs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B6F72F-B800-0933-ED12-8A7492A0A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1867" y="1458225"/>
            <a:ext cx="6188954" cy="2359425"/>
          </a:xfrm>
          <a:prstGeom prst="rect">
            <a:avLst/>
          </a:prstGeom>
        </p:spPr>
      </p:pic>
      <p:pic>
        <p:nvPicPr>
          <p:cNvPr id="9" name="Picture 8" descr="A graph of a task&#10;&#10;AI-generated content may be incorrect.">
            <a:extLst>
              <a:ext uri="{FF2B5EF4-FFF2-40B4-BE49-F238E27FC236}">
                <a16:creationId xmlns:a16="http://schemas.microsoft.com/office/drawing/2014/main" id="{03D9CDBC-3388-047E-0E7F-A1A8C9699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7825" y="1447435"/>
            <a:ext cx="3684103" cy="3658158"/>
          </a:xfrm>
          <a:prstGeom prst="rect">
            <a:avLst/>
          </a:prstGeom>
        </p:spPr>
      </p:pic>
      <p:pic>
        <p:nvPicPr>
          <p:cNvPr id="12" name="Picture 11" descr="A diagram of a number of competency&#10;&#10;AI-generated content may be incorrect.">
            <a:extLst>
              <a:ext uri="{FF2B5EF4-FFF2-40B4-BE49-F238E27FC236}">
                <a16:creationId xmlns:a16="http://schemas.microsoft.com/office/drawing/2014/main" id="{2A62AE62-1A09-FC2E-A906-F03A25ACA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867" y="4072976"/>
            <a:ext cx="5709765" cy="206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C71C0-F7F5-BDB3-EACB-C353A9A54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40EAF6-0F51-AFFA-4BE8-218ACC6AAB39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E4FAE00-DDE8-5E2F-54ED-244D74C7D01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721894" y="577516"/>
            <a:ext cx="10607039" cy="5966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89E51E-57E8-5703-FD6F-88F8530966E6}"/>
              </a:ext>
            </a:extLst>
          </p:cNvPr>
          <p:cNvSpPr txBox="1"/>
          <p:nvPr/>
        </p:nvSpPr>
        <p:spPr>
          <a:xfrm>
            <a:off x="863067" y="647919"/>
            <a:ext cx="52329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“This is the worst AI we’re ever going to have”</a:t>
            </a:r>
          </a:p>
        </p:txBody>
      </p:sp>
      <p:pic>
        <p:nvPicPr>
          <p:cNvPr id="8" name="Picture 7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B3A326E7-BCC5-3FC7-2D15-8192EB5A5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68" y="2271214"/>
            <a:ext cx="4353826" cy="1926568"/>
          </a:xfrm>
          <a:prstGeom prst="rect">
            <a:avLst/>
          </a:prstGeom>
        </p:spPr>
      </p:pic>
      <p:pic>
        <p:nvPicPr>
          <p:cNvPr id="6" name="Picture 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A8F43F08-C830-2377-F933-4AC9E4420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50" y="4724786"/>
            <a:ext cx="4291344" cy="7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61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9290C-C8B6-8CCB-4132-DD72171C6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5C50F2-2704-6B96-AEFF-68E4A714FE37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erson working on a machine&#10;&#10;Description automatically generated">
            <a:extLst>
              <a:ext uri="{FF2B5EF4-FFF2-40B4-BE49-F238E27FC236}">
                <a16:creationId xmlns:a16="http://schemas.microsoft.com/office/drawing/2014/main" id="{AACFC1D1-1B04-72BF-687D-D508E130BAC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721894" y="577516"/>
            <a:ext cx="10607039" cy="5966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AFC99C-D6C0-51C5-582E-E8F99F2CD17C}"/>
              </a:ext>
            </a:extLst>
          </p:cNvPr>
          <p:cNvSpPr txBox="1"/>
          <p:nvPr/>
        </p:nvSpPr>
        <p:spPr>
          <a:xfrm>
            <a:off x="863067" y="647919"/>
            <a:ext cx="52329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“This is the worst AI we’re ever going to have”</a:t>
            </a:r>
          </a:p>
        </p:txBody>
      </p:sp>
      <p:pic>
        <p:nvPicPr>
          <p:cNvPr id="8" name="Picture 7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7AE9871B-5F0A-9810-C0E5-41116E5AC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68" y="2271214"/>
            <a:ext cx="4353826" cy="1926568"/>
          </a:xfrm>
          <a:prstGeom prst="rect">
            <a:avLst/>
          </a:prstGeom>
        </p:spPr>
      </p:pic>
      <p:pic>
        <p:nvPicPr>
          <p:cNvPr id="6" name="Picture 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B066091A-CCA1-23A5-5818-9471CC35A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50" y="4724786"/>
            <a:ext cx="4291344" cy="792890"/>
          </a:xfrm>
          <a:prstGeom prst="rect">
            <a:avLst/>
          </a:prstGeom>
        </p:spPr>
      </p:pic>
      <p:pic>
        <p:nvPicPr>
          <p:cNvPr id="9" name="Picture 8" descr="A close-up of a diagram&#10;&#10;AI-generated content may be incorrect.">
            <a:extLst>
              <a:ext uri="{FF2B5EF4-FFF2-40B4-BE49-F238E27FC236}">
                <a16:creationId xmlns:a16="http://schemas.microsoft.com/office/drawing/2014/main" id="{D8138BC1-2C22-31F8-8F62-68E09282FB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6960" y="1601146"/>
            <a:ext cx="5713722" cy="1642568"/>
          </a:xfrm>
          <a:prstGeom prst="rect">
            <a:avLst/>
          </a:prstGeom>
        </p:spPr>
      </p:pic>
      <p:pic>
        <p:nvPicPr>
          <p:cNvPr id="11" name="Picture 10" descr="A close-up of a chart&#10;&#10;AI-generated content may be incorrect.">
            <a:extLst>
              <a:ext uri="{FF2B5EF4-FFF2-40B4-BE49-F238E27FC236}">
                <a16:creationId xmlns:a16="http://schemas.microsoft.com/office/drawing/2014/main" id="{97D36497-3E3E-986E-E2FF-039E622000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8213" y="3690860"/>
            <a:ext cx="5762469" cy="11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19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3271A-E5BB-0157-D93F-84967557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EB765-C9AC-D28C-B63B-29C0920FF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Lessons from the Field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D31ECE-6D4D-BBA9-26F2-942065DC137F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white machine in a factory&#10;&#10;Description automatically generated">
            <a:extLst>
              <a:ext uri="{FF2B5EF4-FFF2-40B4-BE49-F238E27FC236}">
                <a16:creationId xmlns:a16="http://schemas.microsoft.com/office/drawing/2014/main" id="{E9837AEB-87EF-F8AC-DFD8-9D82095BD9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946547" y="1284857"/>
            <a:ext cx="10298905" cy="5300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2A521C-4B61-EE1B-47C5-D8C47BFD02CB}"/>
              </a:ext>
            </a:extLst>
          </p:cNvPr>
          <p:cNvSpPr txBox="1"/>
          <p:nvPr/>
        </p:nvSpPr>
        <p:spPr>
          <a:xfrm>
            <a:off x="1500186" y="1501060"/>
            <a:ext cx="9626617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Sweet spot use cases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Individual variation in usage and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Generative AI is not a free lunch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Measuring success in performance, not usage</a:t>
            </a:r>
          </a:p>
        </p:txBody>
      </p:sp>
    </p:spTree>
    <p:extLst>
      <p:ext uri="{BB962C8B-B14F-4D97-AF65-F5344CB8AC3E}">
        <p14:creationId xmlns:p14="http://schemas.microsoft.com/office/powerpoint/2010/main" val="401055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3583C-A36B-0BE8-16AA-D21E0FB18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7DDF-D41E-5ED7-BFC7-00494E253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What is the right performance measure?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CAECE2-D663-00CE-4FE5-C45868D765A9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3F15E-8331-8CE8-D6AE-514E66205CF4}"/>
              </a:ext>
            </a:extLst>
          </p:cNvPr>
          <p:cNvSpPr txBox="1"/>
          <p:nvPr/>
        </p:nvSpPr>
        <p:spPr>
          <a:xfrm>
            <a:off x="202518" y="6327155"/>
            <a:ext cx="161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Goh et al. 2024</a:t>
            </a:r>
          </a:p>
        </p:txBody>
      </p:sp>
      <p:pic>
        <p:nvPicPr>
          <p:cNvPr id="6" name="Picture 5" descr="A diagram of a diagram&#10;&#10;AI-generated content may be incorrect.">
            <a:extLst>
              <a:ext uri="{FF2B5EF4-FFF2-40B4-BE49-F238E27FC236}">
                <a16:creationId xmlns:a16="http://schemas.microsoft.com/office/drawing/2014/main" id="{EB0D712F-5566-772B-B962-35A40DC8F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845" y="1882608"/>
            <a:ext cx="7772400" cy="346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544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A72B2-14F0-593D-889B-323F5F81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19BB8-558C-92BA-852A-2F9507F67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What is the right performance measure?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AA2EF1-1765-8E0C-6232-3FD908EEF54A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BDF3B1-CABD-4E53-7399-944F2F005352}"/>
              </a:ext>
            </a:extLst>
          </p:cNvPr>
          <p:cNvSpPr txBox="1"/>
          <p:nvPr/>
        </p:nvSpPr>
        <p:spPr>
          <a:xfrm>
            <a:off x="202518" y="6327155"/>
            <a:ext cx="161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Goh et al. 2024</a:t>
            </a:r>
          </a:p>
        </p:txBody>
      </p:sp>
      <p:pic>
        <p:nvPicPr>
          <p:cNvPr id="7" name="Picture 6" descr="A close-up of a number&#10;&#10;AI-generated content may be incorrect.">
            <a:extLst>
              <a:ext uri="{FF2B5EF4-FFF2-40B4-BE49-F238E27FC236}">
                <a16:creationId xmlns:a16="http://schemas.microsoft.com/office/drawing/2014/main" id="{B542B41B-3258-978F-E620-C4712526C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11" y="1643865"/>
            <a:ext cx="5901489" cy="1608661"/>
          </a:xfrm>
          <a:prstGeom prst="rect">
            <a:avLst/>
          </a:prstGeom>
        </p:spPr>
      </p:pic>
      <p:pic>
        <p:nvPicPr>
          <p:cNvPr id="9" name="Picture 8" descr="A screenshot of a white sheet with numbers&#10;&#10;AI-generated content may be incorrect.">
            <a:extLst>
              <a:ext uri="{FF2B5EF4-FFF2-40B4-BE49-F238E27FC236}">
                <a16:creationId xmlns:a16="http://schemas.microsoft.com/office/drawing/2014/main" id="{FD7762F6-725A-DB40-62CA-46674F604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411" y="3745652"/>
            <a:ext cx="5896476" cy="2519151"/>
          </a:xfrm>
          <a:prstGeom prst="rect">
            <a:avLst/>
          </a:prstGeom>
        </p:spPr>
      </p:pic>
      <p:pic>
        <p:nvPicPr>
          <p:cNvPr id="11" name="Picture 10" descr="A graph with a bar chart and a diagram with a red and blue box&#10;&#10;AI-generated content may be incorrect.">
            <a:extLst>
              <a:ext uri="{FF2B5EF4-FFF2-40B4-BE49-F238E27FC236}">
                <a16:creationId xmlns:a16="http://schemas.microsoft.com/office/drawing/2014/main" id="{4AB64A9A-2688-5772-6798-D98BCEB57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18" y="2169424"/>
            <a:ext cx="5548191" cy="283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605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FF7FE-825D-85F9-AFD5-37D16237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2A837-AAAF-A54F-6818-C21E72CD9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Lessons from the Field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BB838A-D7E6-FFEF-4290-6DADE54166EC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white machine in a factory&#10;&#10;Description automatically generated">
            <a:extLst>
              <a:ext uri="{FF2B5EF4-FFF2-40B4-BE49-F238E27FC236}">
                <a16:creationId xmlns:a16="http://schemas.microsoft.com/office/drawing/2014/main" id="{D5AC6DC7-5616-18AD-AA5E-4A473B3C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946547" y="1284857"/>
            <a:ext cx="10298905" cy="5300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78E95F-31C2-3BB4-547C-1BA2C2327549}"/>
              </a:ext>
            </a:extLst>
          </p:cNvPr>
          <p:cNvSpPr txBox="1"/>
          <p:nvPr/>
        </p:nvSpPr>
        <p:spPr>
          <a:xfrm>
            <a:off x="1500186" y="1501060"/>
            <a:ext cx="9626617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Sweet spot use cases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Individual variation in usage and performance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Generative AI is not a free lunch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Measuring success in performance, not usage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Building trust is a calibration problem</a:t>
            </a:r>
          </a:p>
        </p:txBody>
      </p:sp>
    </p:spTree>
    <p:extLst>
      <p:ext uri="{BB962C8B-B14F-4D97-AF65-F5344CB8AC3E}">
        <p14:creationId xmlns:p14="http://schemas.microsoft.com/office/powerpoint/2010/main" val="4658910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9AE6B-C88E-963C-EF96-8BAFE3D7C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9015D-464A-7B16-9940-15427B6BC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Finding the Frontier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A292D0-2818-5F6F-D43A-4E3C4DE27081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CC860E-FDE6-4F74-38DD-2C22CC7F92E5}"/>
              </a:ext>
            </a:extLst>
          </p:cNvPr>
          <p:cNvSpPr txBox="1"/>
          <p:nvPr/>
        </p:nvSpPr>
        <p:spPr>
          <a:xfrm>
            <a:off x="202518" y="6327155"/>
            <a:ext cx="220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Dell’Acqua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et al.</a:t>
            </a:r>
          </a:p>
        </p:txBody>
      </p:sp>
      <p:pic>
        <p:nvPicPr>
          <p:cNvPr id="7" name="Picture 6" descr="A graph showing performance and performance&#10;&#10;Description automatically generated with medium confidence">
            <a:extLst>
              <a:ext uri="{FF2B5EF4-FFF2-40B4-BE49-F238E27FC236}">
                <a16:creationId xmlns:a16="http://schemas.microsoft.com/office/drawing/2014/main" id="{446DB9D3-46F0-4D5C-1D73-15088BAA6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523" y="2095332"/>
            <a:ext cx="5539317" cy="3323590"/>
          </a:xfrm>
          <a:prstGeom prst="rect">
            <a:avLst/>
          </a:prstGeom>
        </p:spPr>
      </p:pic>
      <p:pic>
        <p:nvPicPr>
          <p:cNvPr id="10" name="Picture 9" descr="A graph of different levels of skills&#10;&#10;Description automatically generated">
            <a:extLst>
              <a:ext uri="{FF2B5EF4-FFF2-40B4-BE49-F238E27FC236}">
                <a16:creationId xmlns:a16="http://schemas.microsoft.com/office/drawing/2014/main" id="{DBD993FD-EECE-D355-DEDA-DF76F19E3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1984991"/>
            <a:ext cx="5761811" cy="354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25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I in Higher Education: opportunities and considerations - Microsoft  Stories Asia">
            <a:extLst>
              <a:ext uri="{FF2B5EF4-FFF2-40B4-BE49-F238E27FC236}">
                <a16:creationId xmlns:a16="http://schemas.microsoft.com/office/drawing/2014/main" id="{5DA22127-A4B5-3C66-FCE6-05A020B89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7981" y="813375"/>
            <a:ext cx="7405174" cy="57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BB137E-6B69-BF9D-834A-7AADBF6A7DA9}"/>
              </a:ext>
            </a:extLst>
          </p:cNvPr>
          <p:cNvSpPr txBox="1"/>
          <p:nvPr/>
        </p:nvSpPr>
        <p:spPr>
          <a:xfrm>
            <a:off x="-181196" y="250077"/>
            <a:ext cx="6277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highlight>
                  <a:srgbClr val="FFFFFF"/>
                </a:highligh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 in Higher Education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highlight>
                <a:srgbClr val="FFFFFF"/>
              </a:highlight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5DD92-B92D-78BE-2BEE-BC4FB1BCF92A}"/>
              </a:ext>
            </a:extLst>
          </p:cNvPr>
          <p:cNvSpPr txBox="1"/>
          <p:nvPr/>
        </p:nvSpPr>
        <p:spPr>
          <a:xfrm>
            <a:off x="9388548" y="6290846"/>
            <a:ext cx="23178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Microsoft</a:t>
            </a:r>
          </a:p>
        </p:txBody>
      </p:sp>
    </p:spTree>
    <p:extLst>
      <p:ext uri="{BB962C8B-B14F-4D97-AF65-F5344CB8AC3E}">
        <p14:creationId xmlns:p14="http://schemas.microsoft.com/office/powerpoint/2010/main" val="4288324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5959D-219A-D5FE-A64D-AED43E55E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DA2EDF1-732A-85B7-2E47-D391E0F3917F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EF2B84-14EB-5536-E099-A9342485AC5E}"/>
              </a:ext>
            </a:extLst>
          </p:cNvPr>
          <p:cNvSpPr txBox="1"/>
          <p:nvPr/>
        </p:nvSpPr>
        <p:spPr>
          <a:xfrm>
            <a:off x="1282691" y="1211365"/>
            <a:ext cx="10515600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More useful for novices or experts?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Does training on generative AI help?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How much better – and how different – will models get?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What will be the dominant design of a generative AI interface?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What are the most relevant skills to use AI well?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F329378-C6E0-602A-D747-599ED3BB4ADF}"/>
              </a:ext>
            </a:extLst>
          </p:cNvPr>
          <p:cNvSpPr txBox="1">
            <a:spLocks/>
          </p:cNvSpPr>
          <p:nvPr/>
        </p:nvSpPr>
        <p:spPr>
          <a:xfrm>
            <a:off x="838198" y="416196"/>
            <a:ext cx="10515600" cy="722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Known Unknowns</a:t>
            </a:r>
          </a:p>
        </p:txBody>
      </p:sp>
      <p:pic>
        <p:nvPicPr>
          <p:cNvPr id="7" name="Picture 6" descr="A white machine in a factory&#10;&#10;Description automatically generated">
            <a:extLst>
              <a:ext uri="{FF2B5EF4-FFF2-40B4-BE49-F238E27FC236}">
                <a16:creationId xmlns:a16="http://schemas.microsoft.com/office/drawing/2014/main" id="{B42C2724-342D-5AF8-3044-8BF5F1233B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946547" y="1284857"/>
            <a:ext cx="10298905" cy="530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449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B671D-F865-B304-FD2C-39476E1CA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279664B-2D03-24E2-C007-D87705A6F0BC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DC2EA1-C38E-A526-26D4-9FF7B6113599}"/>
              </a:ext>
            </a:extLst>
          </p:cNvPr>
          <p:cNvSpPr txBox="1">
            <a:spLocks/>
          </p:cNvSpPr>
          <p:nvPr/>
        </p:nvSpPr>
        <p:spPr>
          <a:xfrm>
            <a:off x="838198" y="416196"/>
            <a:ext cx="10515600" cy="722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Known Unknowns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6B8EC-BD29-6419-1D3F-302E64D90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1488650"/>
            <a:ext cx="7772400" cy="1217997"/>
          </a:xfrm>
          <a:prstGeom prst="rect">
            <a:avLst/>
          </a:prstGeom>
        </p:spPr>
      </p:pic>
      <p:pic>
        <p:nvPicPr>
          <p:cNvPr id="10" name="Picture 9" descr="A purple and white background with white text&#10;&#10;AI-generated content may be incorrect.">
            <a:extLst>
              <a:ext uri="{FF2B5EF4-FFF2-40B4-BE49-F238E27FC236}">
                <a16:creationId xmlns:a16="http://schemas.microsoft.com/office/drawing/2014/main" id="{6B49F608-5D7A-66FA-91C5-AB6248288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4052895"/>
            <a:ext cx="5091658" cy="2632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3244D4-DF72-B729-D47D-6C7E2421A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685" y="2928922"/>
            <a:ext cx="7772400" cy="100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59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7D47-676C-A148-96DA-BA3EDE80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Historical Evidence: RPA Parallels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C21F5-31B9-1445-998D-0C32343FAE8D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2AB41B1D-80FA-F4FE-3103-5A53D9027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11" y="1870393"/>
            <a:ext cx="10105777" cy="40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035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144F3-96E7-843D-F37C-997462C12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5CEFA-A23F-0FA2-D60D-6F5830AAC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24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Historical Evidence: RPA Parallels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A9CCEC-9406-F1FD-A22E-6002FDD7BB72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aph of a line with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C01F028-BD4D-CBA4-CD4B-A12A9E90F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357" y="1307827"/>
            <a:ext cx="5840362" cy="527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93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D52D5-D053-634D-F51B-CF1423426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83860D-36DE-5830-C7EA-28D246306D5E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8EFA59-4089-FC50-17AF-BCD2F2CD75B5}"/>
              </a:ext>
            </a:extLst>
          </p:cNvPr>
          <p:cNvSpPr txBox="1">
            <a:spLocks/>
          </p:cNvSpPr>
          <p:nvPr/>
        </p:nvSpPr>
        <p:spPr>
          <a:xfrm>
            <a:off x="838198" y="416196"/>
            <a:ext cx="10515600" cy="722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j-ea"/>
                <a:cs typeface="+mj-cs"/>
              </a:rPr>
              <a:t>Historical Evidence: RPA Parallels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435E6-5A61-9EE8-55BA-CBFA4E2D6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48" y="1200551"/>
            <a:ext cx="55499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13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7D47-676C-A148-96DA-BA3EDE80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Human in the loop lessons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C21F5-31B9-1445-998D-0C32343FAE8D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A6BF8A-DE3F-FBFC-8D9C-14949CD7841E}"/>
              </a:ext>
            </a:extLst>
          </p:cNvPr>
          <p:cNvSpPr txBox="1"/>
          <p:nvPr/>
        </p:nvSpPr>
        <p:spPr>
          <a:xfrm>
            <a:off x="838200" y="5453783"/>
            <a:ext cx="342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Learning from Cockpit Automation</a:t>
            </a:r>
          </a:p>
        </p:txBody>
      </p:sp>
      <p:pic>
        <p:nvPicPr>
          <p:cNvPr id="14" name="Picture 13" descr="A person sitting in the cockpit of an airplane&#10;&#10;Description automatically generated">
            <a:extLst>
              <a:ext uri="{FF2B5EF4-FFF2-40B4-BE49-F238E27FC236}">
                <a16:creationId xmlns:a16="http://schemas.microsoft.com/office/drawing/2014/main" id="{7F3806FC-8376-BA00-1FA3-CFDA563A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24" y="1732764"/>
            <a:ext cx="4560004" cy="34200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81E349-674E-2908-A725-EEF095E9B44C}"/>
              </a:ext>
            </a:extLst>
          </p:cNvPr>
          <p:cNvSpPr txBox="1"/>
          <p:nvPr/>
        </p:nvSpPr>
        <p:spPr>
          <a:xfrm>
            <a:off x="5548184" y="1650645"/>
            <a:ext cx="644095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Too much automation (situational awareness)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Productivity effects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Opportunity hoarding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Too much drudgery (cognitive load)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Skill bias and incumbent bias still exists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Difference for low performers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Not enough learning (skill atrophy)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Pace of enterprise adoption likely slow</a:t>
            </a:r>
          </a:p>
        </p:txBody>
      </p:sp>
    </p:spTree>
    <p:extLst>
      <p:ext uri="{BB962C8B-B14F-4D97-AF65-F5344CB8AC3E}">
        <p14:creationId xmlns:p14="http://schemas.microsoft.com/office/powerpoint/2010/main" val="653413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7D47-676C-A148-96DA-BA3EDE808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Food for Thought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DC21F5-31B9-1445-998D-0C32343FAE8D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71EF-E961-B75B-4B76-146760A13DC8}"/>
              </a:ext>
            </a:extLst>
          </p:cNvPr>
          <p:cNvSpPr txBox="1"/>
          <p:nvPr/>
        </p:nvSpPr>
        <p:spPr>
          <a:xfrm>
            <a:off x="1333490" y="5269117"/>
            <a:ext cx="2045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Hot Dog Hypothesis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E173D-3680-F106-FAC7-02FCD8733274}"/>
              </a:ext>
            </a:extLst>
          </p:cNvPr>
          <p:cNvSpPr txBox="1"/>
          <p:nvPr/>
        </p:nvSpPr>
        <p:spPr>
          <a:xfrm>
            <a:off x="8467586" y="5269117"/>
            <a:ext cx="2374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Trader Joe’s Hypothesis</a:t>
            </a:r>
          </a:p>
        </p:txBody>
      </p:sp>
      <p:pic>
        <p:nvPicPr>
          <p:cNvPr id="12" name="Picture 11" descr="A logo of a sandwich&#10;&#10;Description automatically generated">
            <a:extLst>
              <a:ext uri="{FF2B5EF4-FFF2-40B4-BE49-F238E27FC236}">
                <a16:creationId xmlns:a16="http://schemas.microsoft.com/office/drawing/2014/main" id="{378E1B84-CBF4-DAA6-D7F6-A0AEE4882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370" y="2673892"/>
            <a:ext cx="3251992" cy="1510213"/>
          </a:xfrm>
          <a:prstGeom prst="rect">
            <a:avLst/>
          </a:prstGeom>
        </p:spPr>
      </p:pic>
      <p:pic>
        <p:nvPicPr>
          <p:cNvPr id="16" name="Picture 15" descr="A red and black logo&#10;&#10;Description automatically generated">
            <a:extLst>
              <a:ext uri="{FF2B5EF4-FFF2-40B4-BE49-F238E27FC236}">
                <a16:creationId xmlns:a16="http://schemas.microsoft.com/office/drawing/2014/main" id="{BA0F07A5-2421-1CDB-CC24-31FEC7997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856" y="3246469"/>
            <a:ext cx="3040482" cy="45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422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EAEDD-7CD6-0BEC-F48D-E7AD778E8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E23D6-3D5C-4E2F-C342-65ECF367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The Strawberry 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A6B251-CD08-6025-85C7-B69A0797354B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64E0E232-62F8-6A46-84FA-00FE3585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01" y="2286000"/>
            <a:ext cx="4308635" cy="37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75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D5373-310C-2084-E78D-C615D2F78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853DF-AC13-B93B-F12B-787917865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33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Corbel" panose="020B0503020204020204" pitchFamily="34" charset="0"/>
              </a:rPr>
              <a:t>The Strawberry 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339757-BED7-5746-6A41-418EE620118F}"/>
              </a:ext>
            </a:extLst>
          </p:cNvPr>
          <p:cNvSpPr/>
          <p:nvPr/>
        </p:nvSpPr>
        <p:spPr>
          <a:xfrm>
            <a:off x="0" y="0"/>
            <a:ext cx="12192000" cy="354330"/>
          </a:xfrm>
          <a:prstGeom prst="rect">
            <a:avLst/>
          </a:prstGeom>
          <a:solidFill>
            <a:srgbClr val="157E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A762EF3-A06C-DEB1-5F77-7DD3F516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01" y="2286000"/>
            <a:ext cx="4308635" cy="3713967"/>
          </a:xfrm>
          <a:prstGeom prst="rect">
            <a:avLst/>
          </a:prstGeom>
        </p:spPr>
      </p:pic>
      <p:pic>
        <p:nvPicPr>
          <p:cNvPr id="5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63C3FF78-489C-71F6-9CB2-6A6394BB8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351" y="2224545"/>
            <a:ext cx="6161291" cy="38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93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53AE3C-AC4F-907C-B473-B9A30D215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1933E-93BD-38CE-3C98-D10B2844C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1299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B7A5C-39EE-77A0-28F9-DF513723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611650"/>
            <a:ext cx="703173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A1D9F-4DC8-566F-BF9E-87103B5D1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3410712" cy="5376672"/>
          </a:xfrm>
        </p:spPr>
        <p:txBody>
          <a:bodyPr>
            <a:normAutofit/>
          </a:bodyPr>
          <a:lstStyle/>
          <a:p>
            <a:r>
              <a:rPr lang="en-US" sz="4000" dirty="0"/>
              <a:t>Training and Development for Faculty and Staff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CDFDB7D-6E00-4CD3-8B10-874AF6D469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056391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4636008" y="1042416"/>
          <a:ext cx="7031736" cy="5312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7313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673C5-6B59-0CED-077F-11AA32358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7FC160-3ABB-B328-FF65-86B7F9B22C67}"/>
              </a:ext>
            </a:extLst>
          </p:cNvPr>
          <p:cNvSpPr txBox="1"/>
          <p:nvPr/>
        </p:nvSpPr>
        <p:spPr>
          <a:xfrm>
            <a:off x="4717025" y="2585625"/>
            <a:ext cx="6799006" cy="261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NC Community Colleges' custom AI “brain” for resource sharing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Faculty supported in curriculum updates and resource development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AI chatbots &amp; virtual advisors streamline registration, financial aid, and FAQs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Staff freed to focus on high-value, student-centered 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A0C80D-8AA0-ECCF-C299-D9C74F0A427B}"/>
              </a:ext>
            </a:extLst>
          </p:cNvPr>
          <p:cNvSpPr txBox="1"/>
          <p:nvPr/>
        </p:nvSpPr>
        <p:spPr>
          <a:xfrm>
            <a:off x="4571999" y="1102211"/>
            <a:ext cx="7344697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erstadt"/>
                <a:ea typeface="+mj-ea"/>
                <a:cs typeface="+mj-cs"/>
              </a:rPr>
              <a:t>AI Will Evolve Faculty and Staff Roles in Student Success </a:t>
            </a:r>
            <a:endParaRPr lang="en-US" sz="3800" dirty="0"/>
          </a:p>
        </p:txBody>
      </p:sp>
      <p:pic>
        <p:nvPicPr>
          <p:cNvPr id="9218" name="Picture 2" descr="Melissa in the Morning: College Students Using AI | Voice of CT">
            <a:extLst>
              <a:ext uri="{FF2B5EF4-FFF2-40B4-BE49-F238E27FC236}">
                <a16:creationId xmlns:a16="http://schemas.microsoft.com/office/drawing/2014/main" id="{EA4D6E22-C678-28C1-41A5-A76FEF88B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6" r="3569"/>
          <a:stretch/>
        </p:blipFill>
        <p:spPr bwMode="auto">
          <a:xfrm>
            <a:off x="518653" y="1102211"/>
            <a:ext cx="3896033" cy="428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689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C32CD27-7027-AB2B-38F1-71C08EB84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D9AA3D-EA6C-2A32-EED1-6D9C55F6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1536" y="978408"/>
            <a:ext cx="6236208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Predictive Analytics for Student Success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DD38CD-CFFE-4ABA-3DC8-01ED90559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4611" y="508090"/>
            <a:ext cx="6186474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FA62A-E722-F29B-9C42-486B324E8856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491856" y="2601869"/>
            <a:ext cx="6445833" cy="376732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Identifying At-Risk Students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Predictive analytics helps in identifying students who are at risk of falling behind, allowing for early intervention.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Timely Interventions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Implementing timely interventions based on data analysis can significantly enhance student retention and success rates.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1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Improving Retention Rates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b="1" dirty="0"/>
              <a:t>Using predictive analytics, institutions can improve student retention rates through personalized and data-driven strategies.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CBAF57-A5B1-238C-6CE9-D06B1DA4F0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49" r="12367"/>
          <a:stretch/>
        </p:blipFill>
        <p:spPr>
          <a:xfrm>
            <a:off x="314631" y="1067137"/>
            <a:ext cx="4925963" cy="495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57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7046D1-D758-0A1A-1915-2CD6133B0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6300216" cy="14630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Personalized Academic Support and Tutoring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2982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C2E1A0-673E-5BEC-A52F-3D883311F223}"/>
              </a:ext>
            </a:extLst>
          </p:cNvPr>
          <p:cNvSpPr>
            <a:spLocks noGrp="1"/>
          </p:cNvSpPr>
          <p:nvPr>
            <p:ph sz="half" idx="2"/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521208" y="2686763"/>
            <a:ext cx="6300216" cy="376732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/>
              <a:t>AI-Driven Tutoring Systems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AI-driven tutoring systems adapt to individual learning styles, providing tailored support to enhance educational outcomes.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000" b="1" dirty="0"/>
              <a:t>Personalized Assistance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dirty="0"/>
              <a:t>These systems offer personalized assistance that targets specific subjects, helping students overcome challenges and improve understanding.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8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/>
              <a:t>Improving Academic Performance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900" b="1" dirty="0"/>
              <a:t>By addressing individual needs, AI tutoring can significantly boost students' academic performance and confidence in their abilities.</a:t>
            </a:r>
          </a:p>
        </p:txBody>
      </p:sp>
      <p:pic>
        <p:nvPicPr>
          <p:cNvPr id="5" name="Content Placeholder 4" descr="6-7 years cute child learning mathematics from computer. Homeschooling concept.">
            <a:extLst>
              <a:ext uri="{FF2B5EF4-FFF2-40B4-BE49-F238E27FC236}">
                <a16:creationId xmlns:a16="http://schemas.microsoft.com/office/drawing/2014/main" id="{74F63962-9724-40C2-8E01-0292D75C6A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44380" r="9022" b="1"/>
          <a:stretch>
            <a:fillRect/>
          </a:stretch>
        </p:blipFill>
        <p:spPr>
          <a:xfrm>
            <a:off x="7586236" y="508090"/>
            <a:ext cx="4081805" cy="584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90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53AE3C-AC4F-907C-B473-B9A30D215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81933E-93BD-38CE-3C98-D10B2844C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1299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3B7A5C-39EE-77A0-28F9-DF513723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611650"/>
            <a:ext cx="7031736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3A6CB-8880-CF80-C61F-63063995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3410712" cy="5376672"/>
          </a:xfrm>
        </p:spPr>
        <p:txBody>
          <a:bodyPr>
            <a:normAutofit/>
          </a:bodyPr>
          <a:lstStyle/>
          <a:p>
            <a:r>
              <a:rPr lang="en-US" sz="4000"/>
              <a:t>Career Guidance and Job Placement Assistance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C7B9D180-4301-4F5D-83A1-6850E93246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3685883"/>
              </p:ex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VisualTitledTextBox"/>
                  </p202:designTagLst>
                </p202:designPr>
              </p:ext>
            </p:extLst>
          </p:nvPr>
        </p:nvGraphicFramePr>
        <p:xfrm>
          <a:off x="4636008" y="1042416"/>
          <a:ext cx="7031736" cy="5312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40918080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5_Office Theme">
  <a:themeElements>
    <a:clrScheme name="Custom 3">
      <a:dk1>
        <a:srgbClr val="44546A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B5BD00"/>
      </a:accent2>
      <a:accent3>
        <a:srgbClr val="004F71"/>
      </a:accent3>
      <a:accent4>
        <a:srgbClr val="008C95"/>
      </a:accent4>
      <a:accent5>
        <a:srgbClr val="5B9BD5"/>
      </a:accent5>
      <a:accent6>
        <a:srgbClr val="F2CD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4B0315F93692478189A9EEC3708595" ma:contentTypeVersion="14" ma:contentTypeDescription="Create a new document." ma:contentTypeScope="" ma:versionID="d6ea1ef1c75bba5abc501a330a84cd0f">
  <xsd:schema xmlns:xsd="http://www.w3.org/2001/XMLSchema" xmlns:xs="http://www.w3.org/2001/XMLSchema" xmlns:p="http://schemas.microsoft.com/office/2006/metadata/properties" xmlns:ns2="21941733-0b9f-4eac-a32e-0c6c0288d9cd" xmlns:ns3="1b34e9f9-cb57-47d8-8957-0fd8a0c65213" targetNamespace="http://schemas.microsoft.com/office/2006/metadata/properties" ma:root="true" ma:fieldsID="c55a808c154e4d5dc2c663606e5a4bfc" ns2:_="" ns3:_="">
    <xsd:import namespace="21941733-0b9f-4eac-a32e-0c6c0288d9cd"/>
    <xsd:import namespace="1b34e9f9-cb57-47d8-8957-0fd8a0c652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941733-0b9f-4eac-a32e-0c6c0288d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94cc3ae-357c-4eb4-84e8-520ab3b4f5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34e9f9-cb57-47d8-8957-0fd8a0c6521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247b79c-ca99-4b05-b946-4f6d17425dff}" ma:internalName="TaxCatchAll" ma:showField="CatchAllData" ma:web="1b34e9f9-cb57-47d8-8957-0fd8a0c652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941733-0b9f-4eac-a32e-0c6c0288d9cd">
      <Terms xmlns="http://schemas.microsoft.com/office/infopath/2007/PartnerControls"/>
    </lcf76f155ced4ddcb4097134ff3c332f>
    <TaxCatchAll xmlns="1b34e9f9-cb57-47d8-8957-0fd8a0c65213" xsi:nil="true"/>
  </documentManagement>
</p:properties>
</file>

<file path=customXml/itemProps1.xml><?xml version="1.0" encoding="utf-8"?>
<ds:datastoreItem xmlns:ds="http://schemas.openxmlformats.org/officeDocument/2006/customXml" ds:itemID="{C47B9CB6-8619-40EA-AA3A-2B8D7CF0AFB1}"/>
</file>

<file path=customXml/itemProps2.xml><?xml version="1.0" encoding="utf-8"?>
<ds:datastoreItem xmlns:ds="http://schemas.openxmlformats.org/officeDocument/2006/customXml" ds:itemID="{F134A7F5-CD1E-48F2-A974-C66775F02C58}"/>
</file>

<file path=customXml/itemProps3.xml><?xml version="1.0" encoding="utf-8"?>
<ds:datastoreItem xmlns:ds="http://schemas.openxmlformats.org/officeDocument/2006/customXml" ds:itemID="{50AB197C-1A85-4D43-A136-B5497C65021C}"/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1643</Words>
  <Application>Microsoft Office PowerPoint</Application>
  <PresentationFormat>Widescreen</PresentationFormat>
  <Paragraphs>243</Paragraphs>
  <Slides>48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Aptos</vt:lpstr>
      <vt:lpstr>Arial</vt:lpstr>
      <vt:lpstr>Bierstadt</vt:lpstr>
      <vt:lpstr>Calibri</vt:lpstr>
      <vt:lpstr>Calibri Light</vt:lpstr>
      <vt:lpstr>Cambria</vt:lpstr>
      <vt:lpstr>Corbel</vt:lpstr>
      <vt:lpstr>Segoe UI</vt:lpstr>
      <vt:lpstr>Symbol</vt:lpstr>
      <vt:lpstr>Wingdings</vt:lpstr>
      <vt:lpstr>GestaltVTI</vt:lpstr>
      <vt:lpstr>5_Office Theme</vt:lpstr>
      <vt:lpstr>Office Theme</vt:lpstr>
      <vt:lpstr>Community Colleges and Artificial Intelligence   </vt:lpstr>
      <vt:lpstr>AI isn’t just a technology revolution. It’s an opportunity revolution — and community colleges are where that opportunity begins.</vt:lpstr>
      <vt:lpstr>AI can do many things — but it cannot replace the uniquely human strengths that community colleges cultivate.</vt:lpstr>
      <vt:lpstr>PowerPoint Presentation</vt:lpstr>
      <vt:lpstr>Training and Development for Faculty and Staff</vt:lpstr>
      <vt:lpstr>PowerPoint Presentation</vt:lpstr>
      <vt:lpstr>Predictive Analytics for Student Success</vt:lpstr>
      <vt:lpstr>Personalized Academic Support and Tutoring</vt:lpstr>
      <vt:lpstr>Career Guidance and Job Placement Assistance</vt:lpstr>
      <vt:lpstr>PowerPoint Presentation</vt:lpstr>
      <vt:lpstr>AI-Driven Administrative Processes</vt:lpstr>
      <vt:lpstr>Streamlining Operations and Reducing Costs</vt:lpstr>
      <vt:lpstr>AI as a Strategic Driver for Community Colleges</vt:lpstr>
      <vt:lpstr>PowerPoint Presentation</vt:lpstr>
      <vt:lpstr>Community Colleges and Artificial Intelligence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is this time different?</vt:lpstr>
      <vt:lpstr>Lessons from the Field</vt:lpstr>
      <vt:lpstr>Lessons from the Field</vt:lpstr>
      <vt:lpstr>PowerPoint Presentation</vt:lpstr>
      <vt:lpstr>PowerPoint Presentation</vt:lpstr>
      <vt:lpstr>Lessons from the Field</vt:lpstr>
      <vt:lpstr>PowerPoint Presentation</vt:lpstr>
      <vt:lpstr>PowerPoint Presentation</vt:lpstr>
      <vt:lpstr>PowerPoint Presentation</vt:lpstr>
      <vt:lpstr>Lessons from the Field</vt:lpstr>
      <vt:lpstr>PowerPoint Presentation</vt:lpstr>
      <vt:lpstr>PowerPoint Presentation</vt:lpstr>
      <vt:lpstr>PowerPoint Presentation</vt:lpstr>
      <vt:lpstr>Lessons from the Field</vt:lpstr>
      <vt:lpstr>What is the right performance measure?</vt:lpstr>
      <vt:lpstr>What is the right performance measure?</vt:lpstr>
      <vt:lpstr>Lessons from the Field</vt:lpstr>
      <vt:lpstr>Finding the Frontier</vt:lpstr>
      <vt:lpstr>PowerPoint Presentation</vt:lpstr>
      <vt:lpstr>PowerPoint Presentation</vt:lpstr>
      <vt:lpstr>Historical Evidence: RPA Parallels</vt:lpstr>
      <vt:lpstr>Historical Evidence: RPA Parallels</vt:lpstr>
      <vt:lpstr>PowerPoint Presentation</vt:lpstr>
      <vt:lpstr>Human in the loop lessons</vt:lpstr>
      <vt:lpstr>Food for Thought</vt:lpstr>
      <vt:lpstr>The Strawberry Problem</vt:lpstr>
      <vt:lpstr>The Strawberry Problem</vt:lpstr>
    </vt:vector>
  </TitlesOfParts>
  <Company>Cuyahoga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Baston, Michael</dc:creator>
  <cp:lastModifiedBy>Slater, Zoe M</cp:lastModifiedBy>
  <cp:revision>3</cp:revision>
  <dcterms:created xsi:type="dcterms:W3CDTF">2025-06-12T22:29:49Z</dcterms:created>
  <dcterms:modified xsi:type="dcterms:W3CDTF">2025-06-17T15:27:51Z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5269c60-0483-4c57-9e8c-3779d6900235_Enabled">
    <vt:lpwstr>true</vt:lpwstr>
  </property>
  <property fmtid="{D5CDD505-2E9C-101B-9397-08002B2CF9AE}" pid="3" name="MSIP_Label_65269c60-0483-4c57-9e8c-3779d6900235_SetDate">
    <vt:lpwstr>2025-06-13T17:33:46Z</vt:lpwstr>
  </property>
  <property fmtid="{D5CDD505-2E9C-101B-9397-08002B2CF9AE}" pid="4" name="MSIP_Label_65269c60-0483-4c57-9e8c-3779d6900235_Method">
    <vt:lpwstr>Privileged</vt:lpwstr>
  </property>
  <property fmtid="{D5CDD505-2E9C-101B-9397-08002B2CF9AE}" pid="5" name="MSIP_Label_65269c60-0483-4c57-9e8c-3779d6900235_Name">
    <vt:lpwstr>65269c60-0483-4c57-9e8c-3779d6900235</vt:lpwstr>
  </property>
  <property fmtid="{D5CDD505-2E9C-101B-9397-08002B2CF9AE}" pid="6" name="MSIP_Label_65269c60-0483-4c57-9e8c-3779d6900235_SiteId">
    <vt:lpwstr>b397c653-5b19-463f-b9fc-af658ded9128</vt:lpwstr>
  </property>
  <property fmtid="{D5CDD505-2E9C-101B-9397-08002B2CF9AE}" pid="7" name="MSIP_Label_65269c60-0483-4c57-9e8c-3779d6900235_ActionId">
    <vt:lpwstr>ad84a7ec-97ef-48f8-bf8b-6c901ec4a983</vt:lpwstr>
  </property>
  <property fmtid="{D5CDD505-2E9C-101B-9397-08002B2CF9AE}" pid="8" name="MSIP_Label_65269c60-0483-4c57-9e8c-3779d6900235_ContentBits">
    <vt:lpwstr>0</vt:lpwstr>
  </property>
  <property fmtid="{D5CDD505-2E9C-101B-9397-08002B2CF9AE}" pid="9" name="MSIP_Label_65269c60-0483-4c57-9e8c-3779d6900235_Tag">
    <vt:lpwstr>10, 0, 1, 1</vt:lpwstr>
  </property>
  <property fmtid="{D5CDD505-2E9C-101B-9397-08002B2CF9AE}" pid="10" name="ContentTypeId">
    <vt:lpwstr>0x0101000C4B0315F93692478189A9EEC3708595</vt:lpwstr>
  </property>
</Properties>
</file>