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8" r:id="rId8"/>
    <p:sldId id="263" r:id="rId9"/>
    <p:sldId id="265" r:id="rId10"/>
    <p:sldId id="264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2" d="100"/>
          <a:sy n="12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3ECB-AC32-929E-76A3-847855958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37481-7963-F0BD-85D4-BFF0526FB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5186A-869A-5E04-BEFD-865DDF06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7F0A3-3F5C-720D-B1FF-14AC14F9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7BD3-BE69-84A1-0B10-E24571DF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4960-5844-1A74-C1B5-FA72C41F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57708-B59E-D651-50A8-C3FF7CD42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7EFC3-5F9F-5976-0DAC-E404CB91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35BE-E82E-56C2-575D-2596E132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70E0-011C-27F4-9F84-25CE7A23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8B1A6-0314-E11B-4315-B0321577C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1A35-5C65-10A3-83B5-F808CE6BD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4099-5EC2-C640-0CE0-B854B2BF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7A37C-DE57-CCED-FB5A-25B1F50F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AA4B8-D655-8E52-255F-28CA624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0A68-6C2C-8641-C852-1C6A58EA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F1C2-24EF-65E3-611B-CDF15A581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1796-E39D-9F25-A092-6A460856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738C4-60B6-AB40-B140-AEBCB832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E959-70D2-52E6-B847-0B2C41B1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5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4045-E0FE-96B3-D6C8-C8F76E80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4464-706C-81FA-F4D7-E17C0909C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BC377-088C-8457-312E-DB58AB74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8085-6C7B-42D3-22BA-F43782B9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D9FE3-48E7-3B77-64F3-437062BE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3AAF-6FC1-8EA1-4B49-9989563C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2CC5-38C8-F772-DAA1-E0BC19868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E23F4-CC4F-9739-99E4-A2574E4F3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3015-DAB6-C7DF-B423-541890DA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5F478-914A-DCAD-385C-51F0D503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A1FB0-7284-12AF-1714-75BAEC81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3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84B9-A92A-BAB2-23DF-2A0EBEDB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0CD9F-0DDF-C0F5-4D50-151A6BE11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683E4-CE54-25CF-9095-3FF743116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6E744-8CA2-F2BC-B5AF-A71149574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90EC2-C052-9840-AAAB-04B1A71CA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4907-0256-0040-C7B8-F4141922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05E74-284F-B478-A524-223DA9AD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DA442-64DC-0AC7-9548-BA063E87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FC2C-C453-1711-1537-10F4FED3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1148E-11B6-2234-DDB4-3E7CA26A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EDF4C-CDF8-F4B7-831F-2052BE41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74B56-2F90-49AB-064F-23E32ED2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32B0F-AD21-BD16-A023-165FF40A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BB007-E8F4-093D-F5AB-D9394D0E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BC888-6369-FA52-CBD4-AB464108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CBB6-AE08-0F5B-1EFC-E767237A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97C59-AEBA-D2C9-6E1E-1B3A3EE70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9353A-3229-2576-6DA9-D17787D9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32767-D841-7369-EE21-431E77EE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4C1AC-EA8D-115F-BD1A-0BBFCD92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25DB3-D9A4-9FFD-E191-950A0315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07CA-1297-3937-828C-02F13689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71288-8DBC-7E44-8058-EB05BE68B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56ED4-AC5B-9A34-64AE-3BC00F39E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EBE54-918A-1971-5B99-E98845B9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B2E9D-CB12-CD8C-BFF7-8F783D87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9A924-2B23-71E0-EEE1-9FE1314B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4910A-32AA-800C-383E-5958ACF6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F7082-7652-AE1F-6C32-635FC5F26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E43D-7F5B-2C55-9321-DCFB5091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D4D6-1AB2-2147-A696-AB506CDDBFB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BA11C-2373-19FD-E161-C244F48A0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681D-DFAF-E126-8F4C-091B9D5EF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7F91-D2E1-C746-A970-68060AE40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8081D9-0F84-A0F5-6B50-07BD533C14DD}"/>
              </a:ext>
            </a:extLst>
          </p:cNvPr>
          <p:cNvSpPr txBox="1"/>
          <p:nvPr/>
        </p:nvSpPr>
        <p:spPr>
          <a:xfrm>
            <a:off x="664029" y="1120676"/>
            <a:ext cx="8751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Challenges and Opportunities Facing Detroit’s Housing Market </a:t>
            </a:r>
          </a:p>
          <a:p>
            <a:endParaRPr lang="en-US" dirty="0"/>
          </a:p>
          <a:p>
            <a:r>
              <a:rPr lang="en-US" dirty="0"/>
              <a:t>Federal Reserve Bank of Cleveland</a:t>
            </a:r>
          </a:p>
          <a:p>
            <a:r>
              <a:rPr lang="en-US" dirty="0"/>
              <a:t>Policy Summit</a:t>
            </a:r>
          </a:p>
          <a:p>
            <a:endParaRPr lang="en-US" dirty="0"/>
          </a:p>
          <a:p>
            <a:r>
              <a:rPr lang="en-US" dirty="0"/>
              <a:t>July 27, 2025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David Palmer, MPA</a:t>
            </a:r>
          </a:p>
          <a:p>
            <a:r>
              <a:rPr lang="en-US" dirty="0"/>
              <a:t>Associate Broker, Realtor</a:t>
            </a:r>
          </a:p>
          <a:p>
            <a:r>
              <a:rPr lang="en-US" dirty="0" err="1"/>
              <a:t>david@kiteandkeypartners.com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80F38-10FC-43BC-E474-82C1246A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836" y="5823857"/>
            <a:ext cx="3468764" cy="8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BB54F-9199-A24B-F4EC-A34360D84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27442-1EAD-E0E0-8609-50151B909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0642"/>
          <a:stretch/>
        </p:blipFill>
        <p:spPr>
          <a:xfrm>
            <a:off x="7907865" y="2421925"/>
            <a:ext cx="3855139" cy="3595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7935E6-1C51-1B95-B89F-430779BB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204" y="346160"/>
            <a:ext cx="6158070" cy="3941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7F018-72FB-9B66-6BF0-11931CAF46EF}"/>
              </a:ext>
            </a:extLst>
          </p:cNvPr>
          <p:cNvSpPr txBox="1"/>
          <p:nvPr/>
        </p:nvSpPr>
        <p:spPr>
          <a:xfrm>
            <a:off x="6505700" y="346160"/>
            <a:ext cx="2519916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/>
              <a:t>European/Caucasian</a:t>
            </a:r>
            <a:r>
              <a:rPr lang="en-US" sz="2000" dirty="0"/>
              <a:t>: 94.8%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African American</a:t>
            </a:r>
            <a:r>
              <a:rPr lang="en-US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3.0%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Hispanic</a:t>
            </a:r>
            <a:r>
              <a:rPr lang="en-US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1.3%</a:t>
            </a:r>
          </a:p>
          <a:p>
            <a:pPr>
              <a:lnSpc>
                <a:spcPct val="150000"/>
              </a:lnSpc>
            </a:pPr>
            <a:r>
              <a:rPr lang="en-US" sz="2000" u="sng" dirty="0"/>
              <a:t>Asian</a:t>
            </a:r>
            <a:r>
              <a:rPr lang="en-US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0.9%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3FCE2-C5EB-0D32-179C-6B3ABA00089E}"/>
              </a:ext>
            </a:extLst>
          </p:cNvPr>
          <p:cNvSpPr txBox="1"/>
          <p:nvPr/>
        </p:nvSpPr>
        <p:spPr>
          <a:xfrm>
            <a:off x="204204" y="5011260"/>
            <a:ext cx="7877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is no “diversity” to speak of in the 2022 appraiser licensure data</a:t>
            </a:r>
          </a:p>
        </p:txBody>
      </p:sp>
    </p:spTree>
    <p:extLst>
      <p:ext uri="{BB962C8B-B14F-4D97-AF65-F5344CB8AC3E}">
        <p14:creationId xmlns:p14="http://schemas.microsoft.com/office/powerpoint/2010/main" val="317963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F7C9A7-2807-D980-5F7A-6A234766F3C5}"/>
              </a:ext>
            </a:extLst>
          </p:cNvPr>
          <p:cNvSpPr txBox="1"/>
          <p:nvPr/>
        </p:nvSpPr>
        <p:spPr>
          <a:xfrm>
            <a:off x="588404" y="565198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A4311-5ECA-C116-22A3-BB3C1C551C4C}"/>
              </a:ext>
            </a:extLst>
          </p:cNvPr>
          <p:cNvSpPr txBox="1"/>
          <p:nvPr/>
        </p:nvSpPr>
        <p:spPr>
          <a:xfrm>
            <a:off x="588404" y="1715784"/>
            <a:ext cx="610179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Economic impact of new homeowners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Scarcity to Assets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Convening &amp; workforce development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Recenter on circular economies</a:t>
            </a:r>
          </a:p>
        </p:txBody>
      </p:sp>
    </p:spTree>
    <p:extLst>
      <p:ext uri="{BB962C8B-B14F-4D97-AF65-F5344CB8AC3E}">
        <p14:creationId xmlns:p14="http://schemas.microsoft.com/office/powerpoint/2010/main" val="315649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49" y="984301"/>
            <a:ext cx="4689572" cy="1196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F7C9A7-2807-D980-5F7A-6A234766F3C5}"/>
              </a:ext>
            </a:extLst>
          </p:cNvPr>
          <p:cNvSpPr txBox="1"/>
          <p:nvPr/>
        </p:nvSpPr>
        <p:spPr>
          <a:xfrm>
            <a:off x="1235676" y="1582340"/>
            <a:ext cx="316753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Thank you!!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dirty="0"/>
              <a:t>David Palmer, MPA</a:t>
            </a:r>
          </a:p>
          <a:p>
            <a:r>
              <a:rPr lang="en-US" dirty="0"/>
              <a:t>Associate Broker, Realtor</a:t>
            </a:r>
          </a:p>
          <a:p>
            <a:r>
              <a:rPr lang="en-US" dirty="0" err="1"/>
              <a:t>david@kiteandkeypartners.com</a:t>
            </a:r>
            <a:endParaRPr lang="en-US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10F41-9362-89EC-EE00-F79AD430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97" y="2545369"/>
            <a:ext cx="3453829" cy="34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49B7C-9160-3F7A-2037-BC6FB9BD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AFF31-B6A1-D8D9-12D2-A3D2F52A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431" y="1981200"/>
            <a:ext cx="2889250" cy="289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6B50D-2AC3-F6CB-7CA6-BF57C7A2D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24" y="4348240"/>
            <a:ext cx="3257035" cy="1006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BE781-FB4D-96B0-E095-634EE3114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79" y="2269003"/>
            <a:ext cx="2624781" cy="147309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D2C8F-6168-29EE-F3F8-3D85C8A2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42" y="2269003"/>
            <a:ext cx="4548106" cy="1159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4A49A1-D8FA-1EDC-DED5-34530E5A9E6C}"/>
              </a:ext>
            </a:extLst>
          </p:cNvPr>
          <p:cNvSpPr txBox="1"/>
          <p:nvPr/>
        </p:nvSpPr>
        <p:spPr>
          <a:xfrm>
            <a:off x="433898" y="149434"/>
            <a:ext cx="986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Detroit Dreams Deferred: Thousands Mortgage Ready but Many Miss Out (2021)</a:t>
            </a:r>
          </a:p>
        </p:txBody>
      </p:sp>
    </p:spTree>
    <p:extLst>
      <p:ext uri="{BB962C8B-B14F-4D97-AF65-F5344CB8AC3E}">
        <p14:creationId xmlns:p14="http://schemas.microsoft.com/office/powerpoint/2010/main" val="381927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1299A-2C55-B11B-A473-A8CCC707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B2BAF-34FD-B95C-9AA8-AA3CF15BA19A}"/>
              </a:ext>
            </a:extLst>
          </p:cNvPr>
          <p:cNvSpPr txBox="1"/>
          <p:nvPr/>
        </p:nvSpPr>
        <p:spPr>
          <a:xfrm>
            <a:off x="457200" y="446314"/>
            <a:ext cx="6498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First-time buyer demand, Detroit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2A843-E0EB-224B-F8C8-6D106D26C1B2}"/>
              </a:ext>
            </a:extLst>
          </p:cNvPr>
          <p:cNvSpPr txBox="1"/>
          <p:nvPr/>
        </p:nvSpPr>
        <p:spPr>
          <a:xfrm>
            <a:off x="457200" y="1092645"/>
            <a:ext cx="112249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from 2015 to 2019, via 14 HUD-certified education providers in Detroit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Completions of pre-purchase homebuyer education classes: 7458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Participants who reported purchasing a home: 1445</a:t>
            </a:r>
          </a:p>
          <a:p>
            <a:endParaRPr lang="en-US" sz="2800" dirty="0"/>
          </a:p>
          <a:p>
            <a:r>
              <a:rPr lang="en-US" sz="2800" dirty="0"/>
              <a:t>78% of participants below 80% AMI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1966C-4B5D-631B-F097-CE9B7E72F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54055"/>
            <a:ext cx="6540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1A566-ED72-5B3A-4E6C-96EDB1ED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55828-415B-EF72-3248-F30F95273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71" y="1545540"/>
            <a:ext cx="6306457" cy="4666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053C1-C9B7-70DC-F2AC-69A4153743B1}"/>
              </a:ext>
            </a:extLst>
          </p:cNvPr>
          <p:cNvSpPr txBox="1"/>
          <p:nvPr/>
        </p:nvSpPr>
        <p:spPr>
          <a:xfrm>
            <a:off x="321276" y="345211"/>
            <a:ext cx="1215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2019, about 2/3 of the City of Detroit had no functioning mortgage marketplace.</a:t>
            </a:r>
          </a:p>
        </p:txBody>
      </p:sp>
    </p:spTree>
    <p:extLst>
      <p:ext uri="{BB962C8B-B14F-4D97-AF65-F5344CB8AC3E}">
        <p14:creationId xmlns:p14="http://schemas.microsoft.com/office/powerpoint/2010/main" val="216803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EE7C4-5FCE-32E0-EE90-AB263961E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755" y="2794803"/>
            <a:ext cx="2753456" cy="2741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9192E-B495-0612-1205-72B9FBB39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89" y="3429000"/>
            <a:ext cx="2624781" cy="147309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5A86C-8E25-2A69-6005-029657507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47" y="3742094"/>
            <a:ext cx="4548106" cy="1159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4548F-2B1D-FCBA-79EC-962AA2B191F6}"/>
              </a:ext>
            </a:extLst>
          </p:cNvPr>
          <p:cNvSpPr txBox="1"/>
          <p:nvPr/>
        </p:nvSpPr>
        <p:spPr>
          <a:xfrm>
            <a:off x="920789" y="675382"/>
            <a:ext cx="8050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var(--font-base-family)"/>
              </a:rPr>
              <a:t>Detroit Dreams Deferred - 2024 Update</a:t>
            </a:r>
          </a:p>
        </p:txBody>
      </p:sp>
    </p:spTree>
    <p:extLst>
      <p:ext uri="{BB962C8B-B14F-4D97-AF65-F5344CB8AC3E}">
        <p14:creationId xmlns:p14="http://schemas.microsoft.com/office/powerpoint/2010/main" val="292029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F4019-FB21-BA12-9B58-9268F0B4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84" y="1424106"/>
            <a:ext cx="6505832" cy="4787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052C0C-D7DF-63DE-7CFF-70016A74B9AC}"/>
              </a:ext>
            </a:extLst>
          </p:cNvPr>
          <p:cNvSpPr txBox="1"/>
          <p:nvPr/>
        </p:nvSpPr>
        <p:spPr>
          <a:xfrm>
            <a:off x="271849" y="305481"/>
            <a:ext cx="1215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Without Detroit’s down payment assistance program, many of these loans would likely not have been possible.</a:t>
            </a:r>
          </a:p>
        </p:txBody>
      </p:sp>
    </p:spTree>
    <p:extLst>
      <p:ext uri="{BB962C8B-B14F-4D97-AF65-F5344CB8AC3E}">
        <p14:creationId xmlns:p14="http://schemas.microsoft.com/office/powerpoint/2010/main" val="261217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052C0C-D7DF-63DE-7CFF-70016A74B9AC}"/>
              </a:ext>
            </a:extLst>
          </p:cNvPr>
          <p:cNvSpPr txBox="1"/>
          <p:nvPr/>
        </p:nvSpPr>
        <p:spPr>
          <a:xfrm>
            <a:off x="271849" y="305481"/>
            <a:ext cx="1215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Originations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462C3-1848-FD5E-D3AE-57BDCFA005EF}"/>
              </a:ext>
            </a:extLst>
          </p:cNvPr>
          <p:cNvSpPr txBox="1"/>
          <p:nvPr/>
        </p:nvSpPr>
        <p:spPr>
          <a:xfrm>
            <a:off x="271849" y="1398494"/>
            <a:ext cx="12034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434 transactions analyzed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cross-referenced to the Realtor’s Multiple Listing Service (MLS)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9EB1E-36F7-EE4E-B1F1-EBECAABC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99" y="3429000"/>
            <a:ext cx="4179802" cy="27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30500-5D0C-0DDD-47B0-41320BFB01BC}"/>
              </a:ext>
            </a:extLst>
          </p:cNvPr>
          <p:cNvSpPr txBox="1"/>
          <p:nvPr/>
        </p:nvSpPr>
        <p:spPr>
          <a:xfrm>
            <a:off x="920789" y="675382"/>
            <a:ext cx="8050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Analysis &amp; Mapping of Michigan Licensed Appraisers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60260-F8D8-FE15-6C5A-94717613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25" y="2515793"/>
            <a:ext cx="4548106" cy="1159997"/>
          </a:xfrm>
          <a:prstGeom prst="rect">
            <a:avLst/>
          </a:prstGeom>
        </p:spPr>
      </p:pic>
      <p:pic>
        <p:nvPicPr>
          <p:cNvPr id="1026" name="Picture 2" descr="Michigan State University Wordmark">
            <a:extLst>
              <a:ext uri="{FF2B5EF4-FFF2-40B4-BE49-F238E27FC236}">
                <a16:creationId xmlns:a16="http://schemas.microsoft.com/office/drawing/2014/main" id="{D8BDE1AD-6973-D2F2-A40A-2F6BF160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7" y="4431907"/>
            <a:ext cx="3368500" cy="72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2FDF1-44FF-3B06-519A-BBF56D0A4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028" y="2191349"/>
            <a:ext cx="2962299" cy="29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70DA-28A0-0411-E302-6AC3A8C51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056" y="6211589"/>
            <a:ext cx="1948543" cy="496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E954B-F051-DEE1-584F-4F27084657A4}"/>
              </a:ext>
            </a:extLst>
          </p:cNvPr>
          <p:cNvSpPr txBox="1"/>
          <p:nvPr/>
        </p:nvSpPr>
        <p:spPr>
          <a:xfrm>
            <a:off x="1" y="495423"/>
            <a:ext cx="121919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highlight>
                  <a:srgbClr val="FF0000"/>
                </a:highlight>
              </a:rPr>
              <a:t>Appraisers as a regulated occupation are a workforce development challenge in Michigan</a:t>
            </a:r>
          </a:p>
          <a:p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Active licenses as of 2022: 3175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23% are in another state!</a:t>
            </a:r>
          </a:p>
          <a:p>
            <a:pPr lvl="1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76% loss of appraisers in Metro Detroit since 2000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93% loss in the City of Detroit since 2000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Total number of African American appraisers: &lt;95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Less for all other non-white racial/ethnic measures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902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B0315F93692478189A9EEC3708595" ma:contentTypeVersion="14" ma:contentTypeDescription="Create a new document." ma:contentTypeScope="" ma:versionID="d6ea1ef1c75bba5abc501a330a84cd0f">
  <xsd:schema xmlns:xsd="http://www.w3.org/2001/XMLSchema" xmlns:xs="http://www.w3.org/2001/XMLSchema" xmlns:p="http://schemas.microsoft.com/office/2006/metadata/properties" xmlns:ns2="21941733-0b9f-4eac-a32e-0c6c0288d9cd" xmlns:ns3="1b34e9f9-cb57-47d8-8957-0fd8a0c65213" targetNamespace="http://schemas.microsoft.com/office/2006/metadata/properties" ma:root="true" ma:fieldsID="c55a808c154e4d5dc2c663606e5a4bfc" ns2:_="" ns3:_="">
    <xsd:import namespace="21941733-0b9f-4eac-a32e-0c6c0288d9cd"/>
    <xsd:import namespace="1b34e9f9-cb57-47d8-8957-0fd8a0c65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41733-0b9f-4eac-a32e-0c6c0288d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4e9f9-cb57-47d8-8957-0fd8a0c65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247b79c-ca99-4b05-b946-4f6d17425dff}" ma:internalName="TaxCatchAll" ma:showField="CatchAllData" ma:web="1b34e9f9-cb57-47d8-8957-0fd8a0c65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941733-0b9f-4eac-a32e-0c6c0288d9cd">
      <Terms xmlns="http://schemas.microsoft.com/office/infopath/2007/PartnerControls"/>
    </lcf76f155ced4ddcb4097134ff3c332f>
    <TaxCatchAll xmlns="1b34e9f9-cb57-47d8-8957-0fd8a0c65213" xsi:nil="true"/>
  </documentManagement>
</p:properties>
</file>

<file path=customXml/itemProps1.xml><?xml version="1.0" encoding="utf-8"?>
<ds:datastoreItem xmlns:ds="http://schemas.openxmlformats.org/officeDocument/2006/customXml" ds:itemID="{F9741EFA-E7BF-49C8-BF25-0A7037875116}"/>
</file>

<file path=customXml/itemProps2.xml><?xml version="1.0" encoding="utf-8"?>
<ds:datastoreItem xmlns:ds="http://schemas.openxmlformats.org/officeDocument/2006/customXml" ds:itemID="{BBA65501-2F2F-481F-8249-33F5A51BE57D}"/>
</file>

<file path=customXml/itemProps3.xml><?xml version="1.0" encoding="utf-8"?>
<ds:datastoreItem xmlns:ds="http://schemas.openxmlformats.org/officeDocument/2006/customXml" ds:itemID="{FAED0C10-3F6D-4E85-B2D7-12992B60462B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284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var(--font-base-family)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Palmer</dc:creator>
  <cp:lastModifiedBy>Brinkley, Robert</cp:lastModifiedBy>
  <cp:revision>3</cp:revision>
  <dcterms:created xsi:type="dcterms:W3CDTF">2025-06-02T16:53:34Z</dcterms:created>
  <dcterms:modified xsi:type="dcterms:W3CDTF">2025-06-23T20:53:06Z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0x0101000C4B0315F93692478189A9EEC3708595</vt:lpwstr>
  </property>
</Properties>
</file>