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63" r:id="rId7"/>
    <p:sldId id="260" r:id="rId8"/>
    <p:sldId id="261" r:id="rId9"/>
    <p:sldId id="262" r:id="rId10"/>
    <p:sldId id="265" r:id="rId11"/>
    <p:sldId id="266" r:id="rId12"/>
    <p:sldId id="259" r:id="rId13"/>
    <p:sldId id="2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23C0E8-E3B4-489D-B06B-0B0D81289EAA}" v="110" dt="2022-11-17T02:21:59.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0482" autoAdjust="0"/>
  </p:normalViewPr>
  <p:slideViewPr>
    <p:cSldViewPr snapToGrid="0">
      <p:cViewPr varScale="1">
        <p:scale>
          <a:sx n="103" d="100"/>
          <a:sy n="103" d="100"/>
        </p:scale>
        <p:origin x="798" y="108"/>
      </p:cViewPr>
      <p:guideLst/>
    </p:cSldViewPr>
  </p:slid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BC3D6C-9513-4BC4-96B6-9D631C016433}" type="datetimeFigureOut">
              <a:rPr lang="en-GB" smtClean="0"/>
              <a:t>16/11/2022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8E1BBD-3881-436D-9CD7-FA684330667B}" type="slidenum">
              <a:rPr lang="en-GB" smtClean="0"/>
              <a:t>‹#›</a:t>
            </a:fld>
            <a:endParaRPr lang="en-GB"/>
          </a:p>
        </p:txBody>
      </p:sp>
    </p:spTree>
    <p:extLst>
      <p:ext uri="{BB962C8B-B14F-4D97-AF65-F5344CB8AC3E}">
        <p14:creationId xmlns:p14="http://schemas.microsoft.com/office/powerpoint/2010/main" val="2062695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paper examines the effect of a cyberattack on the Fedwire payments system. The attack caused an operational outage at a technology service provider, meaning that client banks couldn’t process payments.</a:t>
            </a:r>
          </a:p>
          <a:p>
            <a:endParaRPr lang="en-US" dirty="0"/>
          </a:p>
          <a:p>
            <a:r>
              <a:rPr lang="en-US" dirty="0"/>
              <a:t>This outage affected payment flows by users of the affected entity, but ultimately banks were able to rely on contingency plans and alternative sources of liquidity, so that their counterparties were not disrupted.</a:t>
            </a:r>
            <a:endParaRPr lang="en-GB" dirty="0"/>
          </a:p>
        </p:txBody>
      </p:sp>
      <p:sp>
        <p:nvSpPr>
          <p:cNvPr id="4" name="Slide Number Placeholder 3"/>
          <p:cNvSpPr>
            <a:spLocks noGrp="1"/>
          </p:cNvSpPr>
          <p:nvPr>
            <p:ph type="sldNum" sz="quarter" idx="5"/>
          </p:nvPr>
        </p:nvSpPr>
        <p:spPr/>
        <p:txBody>
          <a:bodyPr/>
          <a:lstStyle/>
          <a:p>
            <a:fld id="{B18E1BBD-3881-436D-9CD7-FA684330667B}" type="slidenum">
              <a:rPr lang="en-GB" smtClean="0"/>
              <a:t>2</a:t>
            </a:fld>
            <a:endParaRPr lang="en-GB"/>
          </a:p>
        </p:txBody>
      </p:sp>
    </p:spTree>
    <p:extLst>
      <p:ext uri="{BB962C8B-B14F-4D97-AF65-F5344CB8AC3E}">
        <p14:creationId xmlns:p14="http://schemas.microsoft.com/office/powerpoint/2010/main" val="231200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illustration, four banks access Fedwire, and may use technology service providers to do so.</a:t>
            </a:r>
          </a:p>
          <a:p>
            <a:endParaRPr lang="en-US" dirty="0"/>
          </a:p>
          <a:p>
            <a:r>
              <a:rPr lang="en-US" dirty="0"/>
              <a:t>An outage at TSP 2 affects its clients’ ability to access Fedwire. Bank B now has no access. Banks A and C have contingency plans. Bank A can use TSP 1, while bank C can access Fedwire directly. Bank D is not affected directly. But all banks might find that payment flows are disrupted.</a:t>
            </a:r>
            <a:endParaRPr lang="en-GB" dirty="0"/>
          </a:p>
        </p:txBody>
      </p:sp>
      <p:sp>
        <p:nvSpPr>
          <p:cNvPr id="4" name="Slide Number Placeholder 3"/>
          <p:cNvSpPr>
            <a:spLocks noGrp="1"/>
          </p:cNvSpPr>
          <p:nvPr>
            <p:ph type="sldNum" sz="quarter" idx="5"/>
          </p:nvPr>
        </p:nvSpPr>
        <p:spPr/>
        <p:txBody>
          <a:bodyPr/>
          <a:lstStyle/>
          <a:p>
            <a:fld id="{B18E1BBD-3881-436D-9CD7-FA684330667B}" type="slidenum">
              <a:rPr lang="en-GB" smtClean="0"/>
              <a:t>3</a:t>
            </a:fld>
            <a:endParaRPr lang="en-GB"/>
          </a:p>
        </p:txBody>
      </p:sp>
    </p:spTree>
    <p:extLst>
      <p:ext uri="{BB962C8B-B14F-4D97-AF65-F5344CB8AC3E}">
        <p14:creationId xmlns:p14="http://schemas.microsoft.com/office/powerpoint/2010/main" val="601647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challenge to the identification in the paper is the assumption of parallel trends. The authors compare users of the afflicted TSP to non-users. They check for parallel trends by comparing growth in payments in the period prior to the cyber attack, and show there is no significant difference. That is helpful, but I still worry users and non-users are different in nature. This chart from the paper compares the balance sheets of the two groups, and they are clearly quite different. Users are larger banks than non-users. Suppose, for example, that the cyberattack causes market turmoil, and that users and non-users respond differently, perhaps because their access to contingent payment methods or alternative sources of liquidity differ. This could confound the results. The authors could consider using other bank characteristics as controls, to ensure we’re comparing like with like.</a:t>
            </a:r>
            <a:endParaRPr lang="en-GB" dirty="0"/>
          </a:p>
        </p:txBody>
      </p:sp>
      <p:sp>
        <p:nvSpPr>
          <p:cNvPr id="4" name="Slide Number Placeholder 3"/>
          <p:cNvSpPr>
            <a:spLocks noGrp="1"/>
          </p:cNvSpPr>
          <p:nvPr>
            <p:ph type="sldNum" sz="quarter" idx="5"/>
          </p:nvPr>
        </p:nvSpPr>
        <p:spPr/>
        <p:txBody>
          <a:bodyPr/>
          <a:lstStyle/>
          <a:p>
            <a:fld id="{B18E1BBD-3881-436D-9CD7-FA684330667B}" type="slidenum">
              <a:rPr lang="en-GB" smtClean="0"/>
              <a:t>4</a:t>
            </a:fld>
            <a:endParaRPr lang="en-GB"/>
          </a:p>
        </p:txBody>
      </p:sp>
    </p:spTree>
    <p:extLst>
      <p:ext uri="{BB962C8B-B14F-4D97-AF65-F5344CB8AC3E}">
        <p14:creationId xmlns:p14="http://schemas.microsoft.com/office/powerpoint/2010/main" val="501161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authors identify interbank loans using the </a:t>
            </a:r>
            <a:r>
              <a:rPr lang="en-US" dirty="0" err="1"/>
              <a:t>Furfine</a:t>
            </a:r>
            <a:r>
              <a:rPr lang="en-US" dirty="0"/>
              <a:t> algorithm. This is an algorithm designed to identify interbank loans from payments data. Conceptually, the algorithm works as follows. Suppose, on day t, bank A pays bank B some payment X, where X is a round number. The following day, bank B sends Y back to A, where X/Y-1 is a plausible interest rate. Then the algorithm matches X and Y and calls it an overnight loan. You can do it for term loans too. But </a:t>
            </a:r>
            <a:r>
              <a:rPr lang="en-US" dirty="0" err="1"/>
              <a:t>Armantier</a:t>
            </a:r>
            <a:r>
              <a:rPr lang="en-US" dirty="0"/>
              <a:t> &amp; Copeland show this method is highly unreliable, and produces both type I and type II errors. </a:t>
            </a:r>
          </a:p>
          <a:p>
            <a:endParaRPr lang="en-US" dirty="0"/>
          </a:p>
          <a:p>
            <a:r>
              <a:rPr lang="en-US" dirty="0"/>
              <a:t>The authors mention they check the results of this algorithm against forms FR 2420, in which banks file their liquidity disclosures (incidentally, this helps date the incident, since these forms have only existed since 2014). And 10K filings of FHLBs. I guess these regulatory forms only tell you total assets or liabilities for the filer, without a granular breakdown by counterparty. How well, then, do these forms match the </a:t>
            </a:r>
            <a:r>
              <a:rPr lang="en-US" dirty="0" err="1"/>
              <a:t>Furfine</a:t>
            </a:r>
            <a:r>
              <a:rPr lang="en-US" dirty="0"/>
              <a:t> data? How do you reconcile any differences?</a:t>
            </a:r>
            <a:endParaRPr lang="en-GB" dirty="0"/>
          </a:p>
        </p:txBody>
      </p:sp>
      <p:sp>
        <p:nvSpPr>
          <p:cNvPr id="4" name="Slide Number Placeholder 3"/>
          <p:cNvSpPr>
            <a:spLocks noGrp="1"/>
          </p:cNvSpPr>
          <p:nvPr>
            <p:ph type="sldNum" sz="quarter" idx="5"/>
          </p:nvPr>
        </p:nvSpPr>
        <p:spPr/>
        <p:txBody>
          <a:bodyPr/>
          <a:lstStyle/>
          <a:p>
            <a:fld id="{B18E1BBD-3881-436D-9CD7-FA684330667B}" type="slidenum">
              <a:rPr lang="en-GB" smtClean="0"/>
              <a:t>5</a:t>
            </a:fld>
            <a:endParaRPr lang="en-GB"/>
          </a:p>
        </p:txBody>
      </p:sp>
    </p:spTree>
    <p:extLst>
      <p:ext uri="{BB962C8B-B14F-4D97-AF65-F5344CB8AC3E}">
        <p14:creationId xmlns:p14="http://schemas.microsoft.com/office/powerpoint/2010/main" val="2965854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 me go on to the second paper. This paper explores a mismatch problem that banks face. When times are bad, corporate borrowers draw on pre-committed lines. At the same time, the banks’ funding costs go up. When the rate on the credit lines is linked to stressed market conditions – for example, using LIBOR as a reference rate, then the two risks are matched. But if we transition to a risk-free reference rate, then the mismatch worsens and banks rationally prefer to offer smaller lines ex ante. This means less credit is extended.</a:t>
            </a:r>
            <a:endParaRPr lang="en-GB" dirty="0"/>
          </a:p>
        </p:txBody>
      </p:sp>
      <p:sp>
        <p:nvSpPr>
          <p:cNvPr id="4" name="Slide Number Placeholder 3"/>
          <p:cNvSpPr>
            <a:spLocks noGrp="1"/>
          </p:cNvSpPr>
          <p:nvPr>
            <p:ph type="sldNum" sz="quarter" idx="5"/>
          </p:nvPr>
        </p:nvSpPr>
        <p:spPr/>
        <p:txBody>
          <a:bodyPr/>
          <a:lstStyle/>
          <a:p>
            <a:fld id="{B18E1BBD-3881-436D-9CD7-FA684330667B}" type="slidenum">
              <a:rPr lang="en-GB" smtClean="0"/>
              <a:t>6</a:t>
            </a:fld>
            <a:endParaRPr lang="en-GB"/>
          </a:p>
        </p:txBody>
      </p:sp>
    </p:spTree>
    <p:extLst>
      <p:ext uri="{BB962C8B-B14F-4D97-AF65-F5344CB8AC3E}">
        <p14:creationId xmlns:p14="http://schemas.microsoft.com/office/powerpoint/2010/main" val="1263697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model features a contracting friction which is never explicitly spelled out, so I will attempt to do so now. The bank commits ex ante to providing a credit line L at a spread s(L) to a borrower. Having obtained the committed line, the borrower then observes the state of the market and chooses to draw an amount q on that line at a rate s. </a:t>
            </a:r>
          </a:p>
          <a:p>
            <a:endParaRPr lang="en-US" dirty="0"/>
          </a:p>
          <a:p>
            <a:r>
              <a:rPr lang="en-US" dirty="0"/>
              <a:t>But why must the spread depend on L? The bank would do better, for example, to make the spread contingent on its own borrowing costs. That would hedge the rate risk even better than using LIBOR. And the bank needn’t disclose any private information if it uses a public price, like its bond or CDS premium. Obviously, banks don’t do this in real life, so there must be some friction or missing part to the model.</a:t>
            </a:r>
          </a:p>
          <a:p>
            <a:endParaRPr lang="en-US" dirty="0"/>
          </a:p>
          <a:p>
            <a:r>
              <a:rPr lang="en-US" dirty="0"/>
              <a:t>Even if that’s not possible, why does the spread need to depend on L? Why can’t the bank make the spread contingent on q? Then, if the borrower draws more, he pays a higher rate. That would also help the bank manage the mismatch problem. </a:t>
            </a:r>
          </a:p>
        </p:txBody>
      </p:sp>
      <p:sp>
        <p:nvSpPr>
          <p:cNvPr id="4" name="Slide Number Placeholder 3"/>
          <p:cNvSpPr>
            <a:spLocks noGrp="1"/>
          </p:cNvSpPr>
          <p:nvPr>
            <p:ph type="sldNum" sz="quarter" idx="5"/>
          </p:nvPr>
        </p:nvSpPr>
        <p:spPr/>
        <p:txBody>
          <a:bodyPr/>
          <a:lstStyle/>
          <a:p>
            <a:fld id="{B18E1BBD-3881-436D-9CD7-FA684330667B}" type="slidenum">
              <a:rPr lang="en-GB" smtClean="0"/>
              <a:t>7</a:t>
            </a:fld>
            <a:endParaRPr lang="en-GB"/>
          </a:p>
        </p:txBody>
      </p:sp>
    </p:spTree>
    <p:extLst>
      <p:ext uri="{BB962C8B-B14F-4D97-AF65-F5344CB8AC3E}">
        <p14:creationId xmlns:p14="http://schemas.microsoft.com/office/powerpoint/2010/main" val="719507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18E1BBD-3881-436D-9CD7-FA684330667B}" type="slidenum">
              <a:rPr lang="en-GB" smtClean="0"/>
              <a:t>8</a:t>
            </a:fld>
            <a:endParaRPr lang="en-GB"/>
          </a:p>
        </p:txBody>
      </p:sp>
    </p:spTree>
    <p:extLst>
      <p:ext uri="{BB962C8B-B14F-4D97-AF65-F5344CB8AC3E}">
        <p14:creationId xmlns:p14="http://schemas.microsoft.com/office/powerpoint/2010/main" val="1225277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19317-AB63-45CB-A29C-F17B97C510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FAC2F0-7082-4475-9E33-B5F43FA788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9D335D-4D16-426C-8844-E70959DB81F5}"/>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5" name="Footer Placeholder 4">
            <a:extLst>
              <a:ext uri="{FF2B5EF4-FFF2-40B4-BE49-F238E27FC236}">
                <a16:creationId xmlns:a16="http://schemas.microsoft.com/office/drawing/2014/main" id="{77C4B074-A307-4ACD-BE65-6B2C43F206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5B4FF8-158B-4F10-8D36-B116EFE573FE}"/>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3005585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662BD-7C35-4006-8A5C-EAD4F2D049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0FBB76-472C-4118-93DD-7524848F0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DBF059-1F53-4130-BFF2-7A0D5704E9A4}"/>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5" name="Footer Placeholder 4">
            <a:extLst>
              <a:ext uri="{FF2B5EF4-FFF2-40B4-BE49-F238E27FC236}">
                <a16:creationId xmlns:a16="http://schemas.microsoft.com/office/drawing/2014/main" id="{93872467-B8C9-4D55-BA93-0146968B0B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2EC26E-562C-444B-A26B-80C10B30888A}"/>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235198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D756F8-C02A-416A-8E07-083794429F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15767A-B12E-471B-9D6B-9EFA76E43C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473A8C-A4DA-4180-B9EC-97922A52EDAD}"/>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5" name="Footer Placeholder 4">
            <a:extLst>
              <a:ext uri="{FF2B5EF4-FFF2-40B4-BE49-F238E27FC236}">
                <a16:creationId xmlns:a16="http://schemas.microsoft.com/office/drawing/2014/main" id="{A5AFD82E-337C-4626-A550-091053E651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F39D2D-EABB-4FCF-AE63-7459E868C571}"/>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6984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2461-880D-4B7C-AF0C-697F13D87F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FC8C2B-66B6-4074-AAE5-882FE34A6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F3A8DA-B23A-4998-8606-F37AD1556C51}"/>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5" name="Footer Placeholder 4">
            <a:extLst>
              <a:ext uri="{FF2B5EF4-FFF2-40B4-BE49-F238E27FC236}">
                <a16:creationId xmlns:a16="http://schemas.microsoft.com/office/drawing/2014/main" id="{1D16445A-3FDD-4F67-A9E3-34200E8CB7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19426A-39A8-46BF-9E13-A3E20E10E1EA}"/>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149524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62830-C067-4533-B0FE-CC3E4EBF1B5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DF7B5A-776B-47AF-B2A7-314A7BF76E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0A753D-4035-40FB-A930-64E9C46A2B70}"/>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5" name="Footer Placeholder 4">
            <a:extLst>
              <a:ext uri="{FF2B5EF4-FFF2-40B4-BE49-F238E27FC236}">
                <a16:creationId xmlns:a16="http://schemas.microsoft.com/office/drawing/2014/main" id="{8B66AD54-3BBD-4720-85B2-F5997895E5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868B63-124C-4A21-BEAE-C3B48B7BEC07}"/>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831097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F6CA-2AB2-4CC0-B460-278571A38A1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B4F80EA-A992-4FCC-BEEF-218143330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7FDA9D-7408-4938-AB43-9914B6F0B5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64A40D0-D446-4733-A403-ACCAB189C569}"/>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6" name="Footer Placeholder 5">
            <a:extLst>
              <a:ext uri="{FF2B5EF4-FFF2-40B4-BE49-F238E27FC236}">
                <a16:creationId xmlns:a16="http://schemas.microsoft.com/office/drawing/2014/main" id="{9040EDFC-5695-4EA5-9B77-842C96449E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0EE0C0-CF85-4B67-929D-33A3290B5752}"/>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2774862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E56B7-825A-4BAB-B077-1FF3B9C4A73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39D2C0-CFE8-47E3-AD97-5F4129499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8C210A-89FB-4342-ACD3-629C2C1FE4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29F360-9254-4B0D-AC6F-CB1EBC72F4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3C3EC3-DFA6-443A-AACD-5D21C95C7B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433DF1-2A26-42BD-8EFB-2A19BDFEA983}"/>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8" name="Footer Placeholder 7">
            <a:extLst>
              <a:ext uri="{FF2B5EF4-FFF2-40B4-BE49-F238E27FC236}">
                <a16:creationId xmlns:a16="http://schemas.microsoft.com/office/drawing/2014/main" id="{2967C655-3F40-4D5E-904A-68496552E59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957BEE8-D1DC-4C18-A0B9-82BEDECAE2D8}"/>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74963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83EDB-76C5-4DC5-BC94-A28AB1F85DA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7FBEC46-6B4A-49DB-84B8-A4841A76CF8C}"/>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4" name="Footer Placeholder 3">
            <a:extLst>
              <a:ext uri="{FF2B5EF4-FFF2-40B4-BE49-F238E27FC236}">
                <a16:creationId xmlns:a16="http://schemas.microsoft.com/office/drawing/2014/main" id="{D38B0043-B2B0-4B10-93C1-522F96F5553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9FC5F72-A95D-4F14-A291-8AAD1084C440}"/>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1669732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449174-6051-413A-8E59-948808DE02CB}"/>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3" name="Footer Placeholder 2">
            <a:extLst>
              <a:ext uri="{FF2B5EF4-FFF2-40B4-BE49-F238E27FC236}">
                <a16:creationId xmlns:a16="http://schemas.microsoft.com/office/drawing/2014/main" id="{BA15A964-12C7-40B3-95EA-2DD3703B994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8242A24-6DEE-4F3C-998F-3327BF355114}"/>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2354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C7C42-8314-428F-BDAE-60A0A13453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6024594-C010-4F25-97D1-1C4A268031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25D8782-927F-41EF-A698-12C9F47425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F1A574-F2AA-42C0-85CC-B894C658A494}"/>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6" name="Footer Placeholder 5">
            <a:extLst>
              <a:ext uri="{FF2B5EF4-FFF2-40B4-BE49-F238E27FC236}">
                <a16:creationId xmlns:a16="http://schemas.microsoft.com/office/drawing/2014/main" id="{9591036D-41F2-414F-B5E0-01F63F0F7A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EAA046-89B5-4B8C-923D-1C7BA655E758}"/>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3091101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7C275-3632-4F86-A38F-E844479FFD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FAB85FA-5B7B-4B7F-9FE5-0F93E19F0E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83BFBB5-0FA1-4F85-A436-D150C6E480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1D008D-066D-4F2B-B5E0-2EB0ABC5FFB6}"/>
              </a:ext>
            </a:extLst>
          </p:cNvPr>
          <p:cNvSpPr>
            <a:spLocks noGrp="1"/>
          </p:cNvSpPr>
          <p:nvPr>
            <p:ph type="dt" sz="half" idx="10"/>
          </p:nvPr>
        </p:nvSpPr>
        <p:spPr/>
        <p:txBody>
          <a:bodyPr/>
          <a:lstStyle/>
          <a:p>
            <a:fld id="{08897D96-3935-4C3C-BE38-94B0DB47E4C8}" type="datetimeFigureOut">
              <a:rPr lang="en-GB" smtClean="0"/>
              <a:t>16/11/2022</a:t>
            </a:fld>
            <a:endParaRPr lang="en-GB"/>
          </a:p>
        </p:txBody>
      </p:sp>
      <p:sp>
        <p:nvSpPr>
          <p:cNvPr id="6" name="Footer Placeholder 5">
            <a:extLst>
              <a:ext uri="{FF2B5EF4-FFF2-40B4-BE49-F238E27FC236}">
                <a16:creationId xmlns:a16="http://schemas.microsoft.com/office/drawing/2014/main" id="{34F041BB-A785-40BB-ACB3-AF0D7E0B5B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A1FB21-9B94-4653-A7A9-7E790EDD188F}"/>
              </a:ext>
            </a:extLst>
          </p:cNvPr>
          <p:cNvSpPr>
            <a:spLocks noGrp="1"/>
          </p:cNvSpPr>
          <p:nvPr>
            <p:ph type="sldNum" sz="quarter" idx="12"/>
          </p:nvPr>
        </p:nvSpPr>
        <p:spPr/>
        <p:txBody>
          <a:bodyPr/>
          <a:lstStyle/>
          <a:p>
            <a:fld id="{955C1383-DE88-4160-9ADA-0A31C6F9B9CE}" type="slidenum">
              <a:rPr lang="en-GB" smtClean="0"/>
              <a:t>‹#›</a:t>
            </a:fld>
            <a:endParaRPr lang="en-GB"/>
          </a:p>
        </p:txBody>
      </p:sp>
    </p:spTree>
    <p:extLst>
      <p:ext uri="{BB962C8B-B14F-4D97-AF65-F5344CB8AC3E}">
        <p14:creationId xmlns:p14="http://schemas.microsoft.com/office/powerpoint/2010/main" val="181378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66FD3C-56A8-463B-B741-3DB426A4A3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67F8902-076E-46FF-BAEA-08677EDF35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EC1F8D-8556-4BB4-8ED8-5977DD7ED2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97D96-3935-4C3C-BE38-94B0DB47E4C8}" type="datetimeFigureOut">
              <a:rPr lang="en-GB" smtClean="0"/>
              <a:t>16/11/2022</a:t>
            </a:fld>
            <a:endParaRPr lang="en-GB"/>
          </a:p>
        </p:txBody>
      </p:sp>
      <p:sp>
        <p:nvSpPr>
          <p:cNvPr id="5" name="Footer Placeholder 4">
            <a:extLst>
              <a:ext uri="{FF2B5EF4-FFF2-40B4-BE49-F238E27FC236}">
                <a16:creationId xmlns:a16="http://schemas.microsoft.com/office/drawing/2014/main" id="{78906D8F-27FD-4D3B-A358-AC887BCEFC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FFE666C-32B3-4580-BE66-258EB8DAE2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C1383-DE88-4160-9ADA-0A31C6F9B9CE}" type="slidenum">
              <a:rPr lang="en-GB" smtClean="0"/>
              <a:t>‹#›</a:t>
            </a:fld>
            <a:endParaRPr lang="en-GB"/>
          </a:p>
        </p:txBody>
      </p:sp>
      <p:sp>
        <p:nvSpPr>
          <p:cNvPr id="7" name="MSIPCMContentMarking" descr="{&quot;HashCode&quot;:320688167,&quot;Placement&quot;:&quot;Header&quot;,&quot;Top&quot;:0.0,&quot;Left&quot;:0.0,&quot;SlideWidth&quot;:960,&quot;SlideHeight&quot;:540}">
            <a:extLst>
              <a:ext uri="{FF2B5EF4-FFF2-40B4-BE49-F238E27FC236}">
                <a16:creationId xmlns:a16="http://schemas.microsoft.com/office/drawing/2014/main" id="{7400CD42-C179-4260-8A18-D1D7F618C52C}"/>
              </a:ext>
            </a:extLst>
          </p:cNvPr>
          <p:cNvSpPr txBox="1"/>
          <p:nvPr userDrawn="1"/>
        </p:nvSpPr>
        <p:spPr>
          <a:xfrm>
            <a:off x="0" y="0"/>
            <a:ext cx="2204311" cy="279435"/>
          </a:xfrm>
          <a:prstGeom prst="rect">
            <a:avLst/>
          </a:prstGeom>
          <a:noFill/>
        </p:spPr>
        <p:txBody>
          <a:bodyPr vert="horz" wrap="square" lIns="0" tIns="0" rIns="0" bIns="0" rtlCol="0" anchor="ctr" anchorCtr="1">
            <a:spAutoFit/>
          </a:bodyPr>
          <a:lstStyle/>
          <a:p>
            <a:pPr algn="l">
              <a:spcBef>
                <a:spcPts val="0"/>
              </a:spcBef>
              <a:spcAft>
                <a:spcPts val="0"/>
              </a:spcAft>
            </a:pPr>
            <a:r>
              <a:rPr lang="en-GB" sz="1100">
                <a:solidFill>
                  <a:srgbClr val="000000"/>
                </a:solidFill>
                <a:latin typeface="Calibri" panose="020F0502020204030204" pitchFamily="34" charset="0"/>
              </a:rPr>
              <a:t>NONCONFIDENTIAL // EXTERNAL</a:t>
            </a:r>
          </a:p>
        </p:txBody>
      </p:sp>
    </p:spTree>
    <p:extLst>
      <p:ext uri="{BB962C8B-B14F-4D97-AF65-F5344CB8AC3E}">
        <p14:creationId xmlns:p14="http://schemas.microsoft.com/office/powerpoint/2010/main" val="4171412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4752A73-5697-426B-BFD9-F85C9DC3748F}"/>
              </a:ext>
            </a:extLst>
          </p:cNvPr>
          <p:cNvSpPr>
            <a:spLocks noGrp="1"/>
          </p:cNvSpPr>
          <p:nvPr>
            <p:ph type="subTitle" idx="1"/>
          </p:nvPr>
        </p:nvSpPr>
        <p:spPr>
          <a:xfrm>
            <a:off x="1524000" y="5202238"/>
            <a:ext cx="9144000" cy="1655762"/>
          </a:xfrm>
        </p:spPr>
        <p:txBody>
          <a:bodyPr/>
          <a:lstStyle/>
          <a:p>
            <a:pPr algn="l"/>
            <a:r>
              <a:rPr lang="en-US" sz="1600" dirty="0">
                <a:solidFill>
                  <a:srgbClr val="0070C0"/>
                </a:solidFill>
                <a:latin typeface="Tenorite (Headings)"/>
              </a:rPr>
              <a:t>Peter Zimmerman, Federal Reserve Bank of Cleveland</a:t>
            </a:r>
          </a:p>
          <a:p>
            <a:pPr algn="l"/>
            <a:r>
              <a:rPr lang="en-US" sz="1600" dirty="0">
                <a:solidFill>
                  <a:schemeClr val="bg1">
                    <a:lumMod val="50000"/>
                  </a:schemeClr>
                </a:solidFill>
                <a:latin typeface="Tenorite (Headings)"/>
              </a:rPr>
              <a:t>The views expressed here are my own and not necessarily those of the Federal Reserve Bank of Cleveland or the Board of Governors of the Federal Reserve System. </a:t>
            </a:r>
            <a:endParaRPr lang="en-GB" dirty="0">
              <a:solidFill>
                <a:schemeClr val="bg1">
                  <a:lumMod val="50000"/>
                </a:schemeClr>
              </a:solidFill>
              <a:latin typeface="Tenorite (Headings)"/>
            </a:endParaRPr>
          </a:p>
        </p:txBody>
      </p:sp>
      <p:sp>
        <p:nvSpPr>
          <p:cNvPr id="4" name="Title 1">
            <a:extLst>
              <a:ext uri="{FF2B5EF4-FFF2-40B4-BE49-F238E27FC236}">
                <a16:creationId xmlns:a16="http://schemas.microsoft.com/office/drawing/2014/main" id="{20B426BE-F35F-467B-881D-960BAF4B7504}"/>
              </a:ext>
            </a:extLst>
          </p:cNvPr>
          <p:cNvSpPr>
            <a:spLocks noGrp="1"/>
          </p:cNvSpPr>
          <p:nvPr>
            <p:ph type="ctrTitle"/>
          </p:nvPr>
        </p:nvSpPr>
        <p:spPr>
          <a:xfrm>
            <a:off x="1524000" y="663880"/>
            <a:ext cx="9144000" cy="3858016"/>
          </a:xfrm>
        </p:spPr>
        <p:txBody>
          <a:bodyPr>
            <a:normAutofit fontScale="90000"/>
          </a:bodyPr>
          <a:lstStyle/>
          <a:p>
            <a:pPr algn="l"/>
            <a:r>
              <a:rPr lang="en-US" sz="3200" dirty="0">
                <a:solidFill>
                  <a:schemeClr val="bg1">
                    <a:lumMod val="50000"/>
                  </a:schemeClr>
                </a:solidFill>
                <a:latin typeface="Tenorite" panose="00000500000000000000" pitchFamily="2" charset="0"/>
              </a:rPr>
              <a:t>DISCUSSION OF </a:t>
            </a:r>
            <a:br>
              <a:rPr lang="en-US" sz="3200" dirty="0">
                <a:solidFill>
                  <a:schemeClr val="bg1">
                    <a:lumMod val="50000"/>
                  </a:schemeClr>
                </a:solidFill>
                <a:latin typeface="Tenorite" panose="00000500000000000000" pitchFamily="2" charset="0"/>
              </a:rPr>
            </a:br>
            <a:br>
              <a:rPr lang="en-US" sz="3200" dirty="0">
                <a:latin typeface="Tenorite" panose="00000500000000000000" pitchFamily="2" charset="0"/>
              </a:rPr>
            </a:br>
            <a:r>
              <a:rPr lang="en-US" sz="3200" dirty="0">
                <a:latin typeface="Tenorite" panose="00000500000000000000" pitchFamily="2" charset="0"/>
              </a:rPr>
              <a:t>“</a:t>
            </a:r>
            <a:r>
              <a:rPr lang="en-US" sz="3200" i="1" dirty="0">
                <a:latin typeface="Tenorite" panose="00000500000000000000" pitchFamily="2" charset="0"/>
              </a:rPr>
              <a:t>CYBERATTACKS AND FINANCIAL STABILITY: A NATURAL EXPERIMENT</a:t>
            </a:r>
            <a:r>
              <a:rPr lang="en-US" sz="3200" dirty="0">
                <a:latin typeface="Tenorite" panose="00000500000000000000" pitchFamily="2" charset="0"/>
              </a:rPr>
              <a:t>” </a:t>
            </a:r>
            <a:br>
              <a:rPr lang="en-US" sz="3200" dirty="0">
                <a:latin typeface="Tenorite" panose="00000500000000000000" pitchFamily="2" charset="0"/>
              </a:rPr>
            </a:br>
            <a:r>
              <a:rPr lang="en-US" sz="3200" dirty="0">
                <a:solidFill>
                  <a:srgbClr val="0070C0"/>
                </a:solidFill>
                <a:latin typeface="Tenorite" panose="00000500000000000000" pitchFamily="2" charset="0"/>
              </a:rPr>
              <a:t>by Kotidis &amp; </a:t>
            </a:r>
            <a:r>
              <a:rPr lang="en-US" sz="3200" dirty="0" err="1">
                <a:solidFill>
                  <a:srgbClr val="0070C0"/>
                </a:solidFill>
                <a:latin typeface="Tenorite" panose="00000500000000000000" pitchFamily="2" charset="0"/>
              </a:rPr>
              <a:t>Schreft</a:t>
            </a:r>
            <a:br>
              <a:rPr lang="en-US" sz="3200" dirty="0">
                <a:solidFill>
                  <a:srgbClr val="0070C0"/>
                </a:solidFill>
                <a:latin typeface="Tenorite" panose="00000500000000000000" pitchFamily="2" charset="0"/>
              </a:rPr>
            </a:br>
            <a:br>
              <a:rPr lang="en-US" sz="3200" dirty="0">
                <a:latin typeface="Tenorite" panose="00000500000000000000" pitchFamily="2" charset="0"/>
              </a:rPr>
            </a:br>
            <a:r>
              <a:rPr lang="en-US" sz="3200" dirty="0">
                <a:solidFill>
                  <a:schemeClr val="bg1">
                    <a:lumMod val="50000"/>
                  </a:schemeClr>
                </a:solidFill>
                <a:latin typeface="Tenorite" panose="00000500000000000000" pitchFamily="2" charset="0"/>
              </a:rPr>
              <a:t>&amp;</a:t>
            </a:r>
            <a:r>
              <a:rPr lang="en-US" sz="3200" dirty="0">
                <a:latin typeface="Tenorite" panose="00000500000000000000" pitchFamily="2" charset="0"/>
              </a:rPr>
              <a:t> “</a:t>
            </a:r>
            <a:r>
              <a:rPr lang="en-US" sz="3200" i="1" dirty="0">
                <a:latin typeface="Tenorite" panose="00000500000000000000" pitchFamily="2" charset="0"/>
              </a:rPr>
              <a:t>BANK FUNDING RISK, REFERENCE RATES, AND CREDIT SUPPLY</a:t>
            </a:r>
            <a:r>
              <a:rPr lang="en-US" sz="3200" dirty="0">
                <a:latin typeface="Tenorite" panose="00000500000000000000" pitchFamily="2" charset="0"/>
              </a:rPr>
              <a:t>” </a:t>
            </a:r>
            <a:br>
              <a:rPr lang="en-US" sz="3200" dirty="0">
                <a:latin typeface="Tenorite" panose="00000500000000000000" pitchFamily="2" charset="0"/>
              </a:rPr>
            </a:br>
            <a:r>
              <a:rPr lang="en-US" sz="3200" dirty="0">
                <a:solidFill>
                  <a:srgbClr val="0070C0"/>
                </a:solidFill>
                <a:latin typeface="Tenorite" panose="00000500000000000000" pitchFamily="2" charset="0"/>
              </a:rPr>
              <a:t>by Cooperman, </a:t>
            </a:r>
            <a:r>
              <a:rPr lang="en-US" sz="3200" dirty="0" err="1">
                <a:solidFill>
                  <a:srgbClr val="0070C0"/>
                </a:solidFill>
                <a:latin typeface="Tenorite" panose="00000500000000000000" pitchFamily="2" charset="0"/>
              </a:rPr>
              <a:t>Duffie</a:t>
            </a:r>
            <a:r>
              <a:rPr lang="en-US" sz="3200" dirty="0">
                <a:solidFill>
                  <a:srgbClr val="0070C0"/>
                </a:solidFill>
                <a:latin typeface="Tenorite" panose="00000500000000000000" pitchFamily="2" charset="0"/>
              </a:rPr>
              <a:t>, Luck, Wang &amp; Yang</a:t>
            </a:r>
          </a:p>
        </p:txBody>
      </p:sp>
    </p:spTree>
    <p:extLst>
      <p:ext uri="{BB962C8B-B14F-4D97-AF65-F5344CB8AC3E}">
        <p14:creationId xmlns:p14="http://schemas.microsoft.com/office/powerpoint/2010/main" val="339805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E0BEF-750F-43AD-BF35-40658AB29040}"/>
              </a:ext>
            </a:extLst>
          </p:cNvPr>
          <p:cNvSpPr>
            <a:spLocks noGrp="1"/>
          </p:cNvSpPr>
          <p:nvPr>
            <p:ph type="title"/>
          </p:nvPr>
        </p:nvSpPr>
        <p:spPr/>
        <p:txBody>
          <a:bodyPr/>
          <a:lstStyle/>
          <a:p>
            <a:r>
              <a:rPr lang="en-US" dirty="0">
                <a:solidFill>
                  <a:schemeClr val="accent4">
                    <a:lumMod val="75000"/>
                  </a:schemeClr>
                </a:solidFill>
              </a:rPr>
              <a:t>Ample liquidity mitigates the risks</a:t>
            </a:r>
            <a:endParaRPr lang="en-GB" dirty="0">
              <a:solidFill>
                <a:schemeClr val="accent4">
                  <a:lumMod val="75000"/>
                </a:schemeClr>
              </a:solidFill>
            </a:endParaRPr>
          </a:p>
        </p:txBody>
      </p:sp>
      <p:sp>
        <p:nvSpPr>
          <p:cNvPr id="3" name="Content Placeholder 2">
            <a:extLst>
              <a:ext uri="{FF2B5EF4-FFF2-40B4-BE49-F238E27FC236}">
                <a16:creationId xmlns:a16="http://schemas.microsoft.com/office/drawing/2014/main" id="{E1841F2A-93A0-4694-8C45-ACA7BEC14C8A}"/>
              </a:ext>
            </a:extLst>
          </p:cNvPr>
          <p:cNvSpPr>
            <a:spLocks noGrp="1"/>
          </p:cNvSpPr>
          <p:nvPr>
            <p:ph idx="1"/>
          </p:nvPr>
        </p:nvSpPr>
        <p:spPr/>
        <p:txBody>
          <a:bodyPr/>
          <a:lstStyle/>
          <a:p>
            <a:pPr marL="514350" indent="-514350">
              <a:buFont typeface="+mj-lt"/>
              <a:buAutoNum type="arabicPeriod"/>
            </a:pPr>
            <a:r>
              <a:rPr lang="en-US" dirty="0"/>
              <a:t>In K&amp;S, there is </a:t>
            </a:r>
            <a:r>
              <a:rPr lang="en-US" dirty="0">
                <a:solidFill>
                  <a:srgbClr val="0070C0"/>
                </a:solidFill>
              </a:rPr>
              <a:t>no significant knock-on effect </a:t>
            </a:r>
            <a:r>
              <a:rPr lang="en-US" dirty="0"/>
              <a:t>to payment delays at banks indirectly affected by the cyberattack.</a:t>
            </a:r>
          </a:p>
          <a:p>
            <a:pPr marL="514350" indent="-514350">
              <a:buFont typeface="+mj-lt"/>
              <a:buAutoNum type="arabicPeriod"/>
            </a:pPr>
            <a:endParaRPr lang="en-US" dirty="0"/>
          </a:p>
          <a:p>
            <a:pPr marL="514350" indent="-514350">
              <a:buFont typeface="+mj-lt"/>
              <a:buAutoNum type="arabicPeriod"/>
            </a:pPr>
            <a:r>
              <a:rPr lang="en-US" dirty="0"/>
              <a:t>In CDLW&amp;Y, transition from LIBOR </a:t>
            </a:r>
            <a:r>
              <a:rPr lang="en-US" dirty="0">
                <a:solidFill>
                  <a:srgbClr val="0070C0"/>
                </a:solidFill>
              </a:rPr>
              <a:t>increases</a:t>
            </a:r>
            <a:r>
              <a:rPr lang="en-US" dirty="0"/>
              <a:t> cost of credit lines </a:t>
            </a:r>
            <a:r>
              <a:rPr lang="en-US" dirty="0">
                <a:solidFill>
                  <a:srgbClr val="0070C0"/>
                </a:solidFill>
              </a:rPr>
              <a:t>by 5.6 bps </a:t>
            </a:r>
            <a:r>
              <a:rPr lang="en-US" dirty="0"/>
              <a:t>in normal times.</a:t>
            </a:r>
          </a:p>
          <a:p>
            <a:pPr marL="514350" indent="-514350">
              <a:buFont typeface="+mj-lt"/>
              <a:buAutoNum type="arabicPeriod"/>
            </a:pPr>
            <a:endParaRPr lang="en-US" dirty="0"/>
          </a:p>
          <a:p>
            <a:pPr marL="514350" indent="-514350">
              <a:buFont typeface="+mj-lt"/>
              <a:buAutoNum type="arabicPeriod"/>
            </a:pPr>
            <a:endParaRPr lang="en-US" dirty="0"/>
          </a:p>
          <a:p>
            <a:pPr marL="0" indent="0">
              <a:buNone/>
            </a:pPr>
            <a:r>
              <a:rPr lang="en-GB" dirty="0"/>
              <a:t>If central bank reserves are limited or more expensive, would the liquidity risks associated with cyberattacks and LIBOR transition rise?</a:t>
            </a:r>
          </a:p>
        </p:txBody>
      </p:sp>
    </p:spTree>
    <p:extLst>
      <p:ext uri="{BB962C8B-B14F-4D97-AF65-F5344CB8AC3E}">
        <p14:creationId xmlns:p14="http://schemas.microsoft.com/office/powerpoint/2010/main" val="982644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D67F9-F6A2-4208-9B98-B292D7CEDF77}"/>
              </a:ext>
            </a:extLst>
          </p:cNvPr>
          <p:cNvSpPr>
            <a:spLocks noGrp="1"/>
          </p:cNvSpPr>
          <p:nvPr>
            <p:ph type="title"/>
          </p:nvPr>
        </p:nvSpPr>
        <p:spPr/>
        <p:txBody>
          <a:bodyPr/>
          <a:lstStyle/>
          <a:p>
            <a:r>
              <a:rPr lang="en-US" dirty="0">
                <a:solidFill>
                  <a:srgbClr val="FF0000"/>
                </a:solidFill>
              </a:rPr>
              <a:t>Summary of Kotidis &amp; </a:t>
            </a:r>
            <a:r>
              <a:rPr lang="en-US" dirty="0" err="1">
                <a:solidFill>
                  <a:srgbClr val="FF0000"/>
                </a:solidFill>
              </a:rPr>
              <a:t>Schreft</a:t>
            </a:r>
            <a:endParaRPr lang="en-GB" dirty="0">
              <a:solidFill>
                <a:srgbClr val="FF0000"/>
              </a:solidFill>
            </a:endParaRPr>
          </a:p>
        </p:txBody>
      </p:sp>
      <p:sp>
        <p:nvSpPr>
          <p:cNvPr id="3" name="Content Placeholder 2">
            <a:extLst>
              <a:ext uri="{FF2B5EF4-FFF2-40B4-BE49-F238E27FC236}">
                <a16:creationId xmlns:a16="http://schemas.microsoft.com/office/drawing/2014/main" id="{CB13616A-E340-4EEB-99DF-AF1AE1833A74}"/>
              </a:ext>
            </a:extLst>
          </p:cNvPr>
          <p:cNvSpPr>
            <a:spLocks noGrp="1"/>
          </p:cNvSpPr>
          <p:nvPr>
            <p:ph idx="1"/>
          </p:nvPr>
        </p:nvSpPr>
        <p:spPr/>
        <p:txBody>
          <a:bodyPr/>
          <a:lstStyle/>
          <a:p>
            <a:r>
              <a:rPr lang="en-US" dirty="0"/>
              <a:t>Event study examining the effect on </a:t>
            </a:r>
            <a:r>
              <a:rPr lang="en-US" dirty="0">
                <a:solidFill>
                  <a:srgbClr val="0070C0"/>
                </a:solidFill>
              </a:rPr>
              <a:t>bank liquidity </a:t>
            </a:r>
            <a:r>
              <a:rPr lang="en-US" dirty="0"/>
              <a:t>of a </a:t>
            </a:r>
            <a:r>
              <a:rPr lang="en-US" dirty="0">
                <a:solidFill>
                  <a:srgbClr val="0070C0"/>
                </a:solidFill>
              </a:rPr>
              <a:t>cyberattack </a:t>
            </a:r>
            <a:r>
              <a:rPr lang="en-US" dirty="0"/>
              <a:t>affecting the payment system. Their techniques could be used to examine any kind of </a:t>
            </a:r>
            <a:r>
              <a:rPr lang="en-US" dirty="0">
                <a:solidFill>
                  <a:srgbClr val="0070C0"/>
                </a:solidFill>
              </a:rPr>
              <a:t>operational outage</a:t>
            </a:r>
            <a:r>
              <a:rPr lang="en-US" dirty="0"/>
              <a:t>.</a:t>
            </a:r>
          </a:p>
          <a:p>
            <a:endParaRPr lang="en-US" dirty="0"/>
          </a:p>
          <a:p>
            <a:r>
              <a:rPr lang="en-US" dirty="0"/>
              <a:t>Banks were </a:t>
            </a:r>
            <a:r>
              <a:rPr lang="en-US" dirty="0">
                <a:solidFill>
                  <a:srgbClr val="0070C0"/>
                </a:solidFill>
              </a:rPr>
              <a:t>unable to access Fedwire </a:t>
            </a:r>
            <a:r>
              <a:rPr lang="en-US" dirty="0"/>
              <a:t>and had to rely on contingency plans.</a:t>
            </a:r>
          </a:p>
          <a:p>
            <a:endParaRPr lang="en-US" dirty="0"/>
          </a:p>
          <a:p>
            <a:r>
              <a:rPr lang="en-GB" dirty="0"/>
              <a:t>Payment flows were disrupted, but bank were able to access liquidity so </a:t>
            </a:r>
            <a:r>
              <a:rPr lang="en-GB" dirty="0">
                <a:solidFill>
                  <a:srgbClr val="0070C0"/>
                </a:solidFill>
              </a:rPr>
              <a:t>knock-on impacts were minimal</a:t>
            </a:r>
            <a:r>
              <a:rPr lang="en-GB" dirty="0"/>
              <a:t>.</a:t>
            </a:r>
          </a:p>
        </p:txBody>
      </p:sp>
    </p:spTree>
    <p:extLst>
      <p:ext uri="{BB962C8B-B14F-4D97-AF65-F5344CB8AC3E}">
        <p14:creationId xmlns:p14="http://schemas.microsoft.com/office/powerpoint/2010/main" val="277857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1D8CB-7966-478C-821D-89463FB5E0F3}"/>
              </a:ext>
            </a:extLst>
          </p:cNvPr>
          <p:cNvSpPr>
            <a:spLocks noGrp="1"/>
          </p:cNvSpPr>
          <p:nvPr>
            <p:ph type="title"/>
          </p:nvPr>
        </p:nvSpPr>
        <p:spPr/>
        <p:txBody>
          <a:bodyPr/>
          <a:lstStyle/>
          <a:p>
            <a:r>
              <a:rPr lang="en-US" dirty="0">
                <a:solidFill>
                  <a:srgbClr val="FF0000"/>
                </a:solidFill>
              </a:rPr>
              <a:t>How cyberattack affects payments</a:t>
            </a:r>
            <a:endParaRPr lang="en-GB" dirty="0">
              <a:solidFill>
                <a:srgbClr val="FF0000"/>
              </a:solidFill>
            </a:endParaRPr>
          </a:p>
        </p:txBody>
      </p:sp>
      <p:sp>
        <p:nvSpPr>
          <p:cNvPr id="7" name="TextBox 6">
            <a:extLst>
              <a:ext uri="{FF2B5EF4-FFF2-40B4-BE49-F238E27FC236}">
                <a16:creationId xmlns:a16="http://schemas.microsoft.com/office/drawing/2014/main" id="{E0DC4AE3-F0B7-4AFE-9901-E38F60A39A78}"/>
              </a:ext>
            </a:extLst>
          </p:cNvPr>
          <p:cNvSpPr txBox="1"/>
          <p:nvPr/>
        </p:nvSpPr>
        <p:spPr>
          <a:xfrm>
            <a:off x="931178" y="1690688"/>
            <a:ext cx="10586906" cy="369332"/>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bg1"/>
                </a:solidFill>
              </a:rPr>
              <a:t>Fedwire</a:t>
            </a:r>
            <a:endParaRPr lang="en-GB" dirty="0">
              <a:solidFill>
                <a:schemeClr val="bg1"/>
              </a:solidFill>
            </a:endParaRPr>
          </a:p>
        </p:txBody>
      </p:sp>
      <p:sp>
        <p:nvSpPr>
          <p:cNvPr id="8" name="TextBox 7">
            <a:extLst>
              <a:ext uri="{FF2B5EF4-FFF2-40B4-BE49-F238E27FC236}">
                <a16:creationId xmlns:a16="http://schemas.microsoft.com/office/drawing/2014/main" id="{D33FECD0-9269-499A-BB11-729FB5FD5641}"/>
              </a:ext>
            </a:extLst>
          </p:cNvPr>
          <p:cNvSpPr txBox="1"/>
          <p:nvPr/>
        </p:nvSpPr>
        <p:spPr>
          <a:xfrm>
            <a:off x="4482714" y="2885614"/>
            <a:ext cx="914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a:t>TSP 2</a:t>
            </a:r>
            <a:endParaRPr lang="en-GB" dirty="0"/>
          </a:p>
        </p:txBody>
      </p:sp>
      <p:sp>
        <p:nvSpPr>
          <p:cNvPr id="9" name="TextBox 8">
            <a:extLst>
              <a:ext uri="{FF2B5EF4-FFF2-40B4-BE49-F238E27FC236}">
                <a16:creationId xmlns:a16="http://schemas.microsoft.com/office/drawing/2014/main" id="{298F74CB-94F6-4E26-8CCA-E8707F390444}"/>
              </a:ext>
            </a:extLst>
          </p:cNvPr>
          <p:cNvSpPr txBox="1"/>
          <p:nvPr/>
        </p:nvSpPr>
        <p:spPr>
          <a:xfrm>
            <a:off x="9103453" y="2831585"/>
            <a:ext cx="914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a:t>TSP 3</a:t>
            </a:r>
            <a:endParaRPr lang="en-GB" dirty="0"/>
          </a:p>
        </p:txBody>
      </p:sp>
      <p:sp>
        <p:nvSpPr>
          <p:cNvPr id="10" name="TextBox 9">
            <a:extLst>
              <a:ext uri="{FF2B5EF4-FFF2-40B4-BE49-F238E27FC236}">
                <a16:creationId xmlns:a16="http://schemas.microsoft.com/office/drawing/2014/main" id="{0164C418-54E7-4BC0-A404-BAFC5786959E}"/>
              </a:ext>
            </a:extLst>
          </p:cNvPr>
          <p:cNvSpPr txBox="1"/>
          <p:nvPr/>
        </p:nvSpPr>
        <p:spPr>
          <a:xfrm>
            <a:off x="2247034" y="2875696"/>
            <a:ext cx="914400" cy="36933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a:t>TSP 1</a:t>
            </a:r>
            <a:endParaRPr lang="en-GB" dirty="0"/>
          </a:p>
        </p:txBody>
      </p:sp>
      <p:sp>
        <p:nvSpPr>
          <p:cNvPr id="13" name="TextBox 12">
            <a:extLst>
              <a:ext uri="{FF2B5EF4-FFF2-40B4-BE49-F238E27FC236}">
                <a16:creationId xmlns:a16="http://schemas.microsoft.com/office/drawing/2014/main" id="{D4A7DC6C-B7A9-419C-B262-29E4B6491B81}"/>
              </a:ext>
            </a:extLst>
          </p:cNvPr>
          <p:cNvSpPr txBox="1"/>
          <p:nvPr/>
        </p:nvSpPr>
        <p:spPr>
          <a:xfrm>
            <a:off x="4340907" y="4246758"/>
            <a:ext cx="1157681"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Bank B</a:t>
            </a:r>
            <a:endParaRPr lang="en-GB" dirty="0"/>
          </a:p>
        </p:txBody>
      </p:sp>
      <p:sp>
        <p:nvSpPr>
          <p:cNvPr id="14" name="TextBox 13">
            <a:extLst>
              <a:ext uri="{FF2B5EF4-FFF2-40B4-BE49-F238E27FC236}">
                <a16:creationId xmlns:a16="http://schemas.microsoft.com/office/drawing/2014/main" id="{1597E61C-E536-4727-A99B-7D7D7D672C56}"/>
              </a:ext>
            </a:extLst>
          </p:cNvPr>
          <p:cNvSpPr txBox="1"/>
          <p:nvPr/>
        </p:nvSpPr>
        <p:spPr>
          <a:xfrm>
            <a:off x="2105076" y="4267914"/>
            <a:ext cx="1157681"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Bank A</a:t>
            </a:r>
            <a:endParaRPr lang="en-GB" dirty="0"/>
          </a:p>
        </p:txBody>
      </p:sp>
      <p:sp>
        <p:nvSpPr>
          <p:cNvPr id="15" name="TextBox 14">
            <a:extLst>
              <a:ext uri="{FF2B5EF4-FFF2-40B4-BE49-F238E27FC236}">
                <a16:creationId xmlns:a16="http://schemas.microsoft.com/office/drawing/2014/main" id="{96902003-A973-4F54-8640-573C48FD6834}"/>
              </a:ext>
            </a:extLst>
          </p:cNvPr>
          <p:cNvSpPr txBox="1"/>
          <p:nvPr/>
        </p:nvSpPr>
        <p:spPr>
          <a:xfrm>
            <a:off x="6553200" y="4230847"/>
            <a:ext cx="1157681"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Bank C</a:t>
            </a:r>
            <a:endParaRPr lang="en-GB" dirty="0"/>
          </a:p>
        </p:txBody>
      </p:sp>
      <p:sp>
        <p:nvSpPr>
          <p:cNvPr id="16" name="TextBox 15">
            <a:extLst>
              <a:ext uri="{FF2B5EF4-FFF2-40B4-BE49-F238E27FC236}">
                <a16:creationId xmlns:a16="http://schemas.microsoft.com/office/drawing/2014/main" id="{6B2D6CAE-198D-41AF-8F6D-A20DF45FAA80}"/>
              </a:ext>
            </a:extLst>
          </p:cNvPr>
          <p:cNvSpPr txBox="1"/>
          <p:nvPr/>
        </p:nvSpPr>
        <p:spPr>
          <a:xfrm>
            <a:off x="9075490" y="4236548"/>
            <a:ext cx="1157681" cy="369332"/>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dirty="0"/>
              <a:t>Bank D</a:t>
            </a:r>
            <a:endParaRPr lang="en-GB" dirty="0"/>
          </a:p>
        </p:txBody>
      </p:sp>
      <p:cxnSp>
        <p:nvCxnSpPr>
          <p:cNvPr id="19" name="Straight Arrow Connector 18">
            <a:extLst>
              <a:ext uri="{FF2B5EF4-FFF2-40B4-BE49-F238E27FC236}">
                <a16:creationId xmlns:a16="http://schemas.microsoft.com/office/drawing/2014/main" id="{6F159B8B-01D6-4B37-9C1A-74FF8A8CE309}"/>
              </a:ext>
            </a:extLst>
          </p:cNvPr>
          <p:cNvCxnSpPr>
            <a:cxnSpLocks/>
            <a:stCxn id="13" idx="0"/>
          </p:cNvCxnSpPr>
          <p:nvPr/>
        </p:nvCxnSpPr>
        <p:spPr>
          <a:xfrm flipH="1" flipV="1">
            <a:off x="4919747" y="3368299"/>
            <a:ext cx="1" cy="8784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D4542B07-D112-443C-91B3-7DD88E7D742E}"/>
              </a:ext>
            </a:extLst>
          </p:cNvPr>
          <p:cNvCxnSpPr>
            <a:cxnSpLocks/>
            <a:stCxn id="8" idx="0"/>
          </p:cNvCxnSpPr>
          <p:nvPr/>
        </p:nvCxnSpPr>
        <p:spPr>
          <a:xfrm flipH="1" flipV="1">
            <a:off x="4939913" y="2114049"/>
            <a:ext cx="1" cy="77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B33F837-2F3F-4E27-B7FE-11EA146ED2EF}"/>
              </a:ext>
            </a:extLst>
          </p:cNvPr>
          <p:cNvCxnSpPr>
            <a:cxnSpLocks/>
          </p:cNvCxnSpPr>
          <p:nvPr/>
        </p:nvCxnSpPr>
        <p:spPr>
          <a:xfrm flipH="1" flipV="1">
            <a:off x="2704234" y="2104129"/>
            <a:ext cx="1" cy="77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664C6C04-1532-4038-9359-2D82E01B4993}"/>
              </a:ext>
            </a:extLst>
          </p:cNvPr>
          <p:cNvCxnSpPr>
            <a:cxnSpLocks/>
          </p:cNvCxnSpPr>
          <p:nvPr/>
        </p:nvCxnSpPr>
        <p:spPr>
          <a:xfrm flipH="1" flipV="1">
            <a:off x="9566245" y="2060019"/>
            <a:ext cx="1" cy="77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A1AC023-35C8-4110-A132-BA246AC3BB55}"/>
              </a:ext>
            </a:extLst>
          </p:cNvPr>
          <p:cNvCxnSpPr>
            <a:cxnSpLocks/>
            <a:stCxn id="15" idx="0"/>
          </p:cNvCxnSpPr>
          <p:nvPr/>
        </p:nvCxnSpPr>
        <p:spPr>
          <a:xfrm flipH="1" flipV="1">
            <a:off x="5436156" y="3254946"/>
            <a:ext cx="1695885" cy="9759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76CCB99A-5123-458E-846A-82F595E9C8C4}"/>
              </a:ext>
            </a:extLst>
          </p:cNvPr>
          <p:cNvCxnSpPr>
            <a:cxnSpLocks/>
            <a:stCxn id="15" idx="0"/>
          </p:cNvCxnSpPr>
          <p:nvPr/>
        </p:nvCxnSpPr>
        <p:spPr>
          <a:xfrm flipV="1">
            <a:off x="7132041" y="2085301"/>
            <a:ext cx="0" cy="2145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087D9EE9-BB05-491C-8E4D-8772160BF289}"/>
              </a:ext>
            </a:extLst>
          </p:cNvPr>
          <p:cNvCxnSpPr/>
          <p:nvPr/>
        </p:nvCxnSpPr>
        <p:spPr>
          <a:xfrm flipV="1">
            <a:off x="9610987" y="3203014"/>
            <a:ext cx="0" cy="1027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92B91612-8281-4165-B3B2-29CA724A901A}"/>
              </a:ext>
            </a:extLst>
          </p:cNvPr>
          <p:cNvCxnSpPr>
            <a:cxnSpLocks/>
            <a:stCxn id="14" idx="0"/>
          </p:cNvCxnSpPr>
          <p:nvPr/>
        </p:nvCxnSpPr>
        <p:spPr>
          <a:xfrm flipH="1" flipV="1">
            <a:off x="2683916" y="3242904"/>
            <a:ext cx="1" cy="10250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Explosion: 14 Points 34">
            <a:extLst>
              <a:ext uri="{FF2B5EF4-FFF2-40B4-BE49-F238E27FC236}">
                <a16:creationId xmlns:a16="http://schemas.microsoft.com/office/drawing/2014/main" id="{D74AD6E4-8938-4D37-ACA1-B2C928363568}"/>
              </a:ext>
            </a:extLst>
          </p:cNvPr>
          <p:cNvSpPr/>
          <p:nvPr/>
        </p:nvSpPr>
        <p:spPr>
          <a:xfrm>
            <a:off x="4440909" y="2627153"/>
            <a:ext cx="1036037" cy="820554"/>
          </a:xfrm>
          <a:prstGeom prst="irregularSeal2">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dirty="0"/>
          </a:p>
        </p:txBody>
      </p:sp>
      <p:sp>
        <p:nvSpPr>
          <p:cNvPr id="36" name="TextBox 35">
            <a:extLst>
              <a:ext uri="{FF2B5EF4-FFF2-40B4-BE49-F238E27FC236}">
                <a16:creationId xmlns:a16="http://schemas.microsoft.com/office/drawing/2014/main" id="{9CE916DC-C24F-4518-B122-44A8331E7267}"/>
              </a:ext>
            </a:extLst>
          </p:cNvPr>
          <p:cNvSpPr txBox="1"/>
          <p:nvPr/>
        </p:nvSpPr>
        <p:spPr>
          <a:xfrm>
            <a:off x="4489497" y="2879827"/>
            <a:ext cx="914400" cy="3693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a:solidFill>
                  <a:schemeClr val="bg1"/>
                </a:solidFill>
              </a:rPr>
              <a:t>TSP 2</a:t>
            </a:r>
            <a:endParaRPr lang="en-GB" dirty="0">
              <a:solidFill>
                <a:schemeClr val="bg1"/>
              </a:solidFill>
            </a:endParaRPr>
          </a:p>
        </p:txBody>
      </p:sp>
      <p:sp>
        <p:nvSpPr>
          <p:cNvPr id="38" name="Explosion: 14 Points 37">
            <a:extLst>
              <a:ext uri="{FF2B5EF4-FFF2-40B4-BE49-F238E27FC236}">
                <a16:creationId xmlns:a16="http://schemas.microsoft.com/office/drawing/2014/main" id="{CB1ADDE3-A6FE-4634-8B9D-3422BA8E673C}"/>
              </a:ext>
            </a:extLst>
          </p:cNvPr>
          <p:cNvSpPr/>
          <p:nvPr/>
        </p:nvSpPr>
        <p:spPr>
          <a:xfrm>
            <a:off x="4400119" y="4029644"/>
            <a:ext cx="1036037" cy="820554"/>
          </a:xfrm>
          <a:prstGeom prst="irregularSeal2">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sp>
        <p:nvSpPr>
          <p:cNvPr id="39" name="TextBox 38">
            <a:extLst>
              <a:ext uri="{FF2B5EF4-FFF2-40B4-BE49-F238E27FC236}">
                <a16:creationId xmlns:a16="http://schemas.microsoft.com/office/drawing/2014/main" id="{4C9E9E7B-27FF-4032-AAF1-768BABA5036D}"/>
              </a:ext>
            </a:extLst>
          </p:cNvPr>
          <p:cNvSpPr txBox="1"/>
          <p:nvPr/>
        </p:nvSpPr>
        <p:spPr>
          <a:xfrm>
            <a:off x="4447704" y="4242510"/>
            <a:ext cx="914400" cy="36933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en-US" dirty="0">
                <a:solidFill>
                  <a:schemeClr val="bg1"/>
                </a:solidFill>
              </a:rPr>
              <a:t>Bank B</a:t>
            </a:r>
            <a:endParaRPr lang="en-GB" dirty="0">
              <a:solidFill>
                <a:schemeClr val="bg1"/>
              </a:solidFill>
            </a:endParaRPr>
          </a:p>
        </p:txBody>
      </p:sp>
      <p:cxnSp>
        <p:nvCxnSpPr>
          <p:cNvPr id="43" name="Straight Arrow Connector 42">
            <a:extLst>
              <a:ext uri="{FF2B5EF4-FFF2-40B4-BE49-F238E27FC236}">
                <a16:creationId xmlns:a16="http://schemas.microsoft.com/office/drawing/2014/main" id="{CC5DDA95-F691-4433-BC0B-3FC922E94BEA}"/>
              </a:ext>
            </a:extLst>
          </p:cNvPr>
          <p:cNvCxnSpPr>
            <a:cxnSpLocks/>
          </p:cNvCxnSpPr>
          <p:nvPr/>
        </p:nvCxnSpPr>
        <p:spPr>
          <a:xfrm flipV="1">
            <a:off x="2683840" y="3254946"/>
            <a:ext cx="1716278" cy="9918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369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6" presetClass="entr" presetSubtype="21"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animEffect transition="in" filter="barn(inVertical)">
                                      <p:cBhvr>
                                        <p:cTn id="9" dur="500"/>
                                        <p:tgtEl>
                                          <p:spTgt spid="36"/>
                                        </p:tgtEl>
                                      </p:cBhvr>
                                    </p:animEffect>
                                  </p:childTnLst>
                                </p:cTn>
                              </p:par>
                              <p:par>
                                <p:cTn id="10" presetID="1" presetClass="exit"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hidden"/>
                                      </p:to>
                                    </p:set>
                                  </p:childTnLst>
                                </p:cTn>
                              </p:par>
                              <p:par>
                                <p:cTn id="12" presetID="1" presetClass="exit" presetSubtype="0" fill="hold" nodeType="withEffect">
                                  <p:stCondLst>
                                    <p:cond delay="0"/>
                                  </p:stCondLst>
                                  <p:childTnLst>
                                    <p:set>
                                      <p:cBhvr>
                                        <p:cTn id="13" dur="1" fill="hold">
                                          <p:stCondLst>
                                            <p:cond delay="0"/>
                                          </p:stCondLst>
                                        </p:cTn>
                                        <p:tgtEl>
                                          <p:spTgt spid="20"/>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19"/>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13"/>
                                        </p:tgtEl>
                                        <p:attrNameLst>
                                          <p:attrName>style.visibility</p:attrName>
                                        </p:attrNameLst>
                                      </p:cBhvr>
                                      <p:to>
                                        <p:strVal val="hidden"/>
                                      </p:to>
                                    </p:set>
                                  </p:childTnLst>
                                </p:cTn>
                              </p:par>
                              <p:par>
                                <p:cTn id="20" presetID="1" presetClass="entr" presetSubtype="0" fill="hold" grpId="0" nodeType="withEffect">
                                  <p:stCondLst>
                                    <p:cond delay="0"/>
                                  </p:stCondLst>
                                  <p:childTnLst>
                                    <p:set>
                                      <p:cBhvr>
                                        <p:cTn id="21" dur="1" fill="hold">
                                          <p:stCondLst>
                                            <p:cond delay="0"/>
                                          </p:stCondLst>
                                        </p:cTn>
                                        <p:tgtEl>
                                          <p:spTgt spid="38"/>
                                        </p:tgtEl>
                                        <p:attrNameLst>
                                          <p:attrName>style.visibility</p:attrName>
                                        </p:attrNameLst>
                                      </p:cBhvr>
                                      <p:to>
                                        <p:strVal val="visible"/>
                                      </p:to>
                                    </p:set>
                                  </p:childTnLst>
                                </p:cTn>
                              </p:par>
                              <p:par>
                                <p:cTn id="22" presetID="16" presetClass="entr" presetSubtype="21"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barn(inVertical)">
                                      <p:cBhvr>
                                        <p:cTn id="24" dur="500"/>
                                        <p:tgtEl>
                                          <p:spTgt spid="39"/>
                                        </p:tgtEl>
                                      </p:cBhvr>
                                    </p:animEffect>
                                  </p:childTnLst>
                                </p:cTn>
                              </p:par>
                              <p:par>
                                <p:cTn id="25" presetID="1" presetClass="exit" presetSubtype="0" fill="hold" nodeType="withEffect">
                                  <p:stCondLst>
                                    <p:cond delay="0"/>
                                  </p:stCondLst>
                                  <p:childTnLst>
                                    <p:set>
                                      <p:cBhvr>
                                        <p:cTn id="26" dur="1" fill="hold">
                                          <p:stCondLst>
                                            <p:cond delay="0"/>
                                          </p:stCondLst>
                                        </p:cTn>
                                        <p:tgtEl>
                                          <p:spTgt spid="24"/>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35" grpId="0" animBg="1"/>
      <p:bldP spid="36" grpId="0" animBg="1"/>
      <p:bldP spid="38" grpId="0" animBg="1"/>
      <p:bldP spid="3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7C932-BB47-4085-99E3-040F71BB7A8E}"/>
              </a:ext>
            </a:extLst>
          </p:cNvPr>
          <p:cNvSpPr>
            <a:spLocks noGrp="1"/>
          </p:cNvSpPr>
          <p:nvPr>
            <p:ph type="title"/>
          </p:nvPr>
        </p:nvSpPr>
        <p:spPr/>
        <p:txBody>
          <a:bodyPr/>
          <a:lstStyle/>
          <a:p>
            <a:r>
              <a:rPr lang="en-US" dirty="0">
                <a:solidFill>
                  <a:srgbClr val="FF0000"/>
                </a:solidFill>
              </a:rPr>
              <a:t>Parallel trends assumption</a:t>
            </a:r>
            <a:endParaRPr lang="en-GB" dirty="0">
              <a:solidFill>
                <a:srgbClr val="FF0000"/>
              </a:solidFill>
            </a:endParaRPr>
          </a:p>
        </p:txBody>
      </p:sp>
      <p:sp>
        <p:nvSpPr>
          <p:cNvPr id="3" name="Content Placeholder 2">
            <a:extLst>
              <a:ext uri="{FF2B5EF4-FFF2-40B4-BE49-F238E27FC236}">
                <a16:creationId xmlns:a16="http://schemas.microsoft.com/office/drawing/2014/main" id="{1EB60B8D-1021-4BB2-8697-C11E5A2F2A79}"/>
              </a:ext>
            </a:extLst>
          </p:cNvPr>
          <p:cNvSpPr>
            <a:spLocks noGrp="1"/>
          </p:cNvSpPr>
          <p:nvPr>
            <p:ph idx="1"/>
          </p:nvPr>
        </p:nvSpPr>
        <p:spPr>
          <a:xfrm>
            <a:off x="838200" y="1599121"/>
            <a:ext cx="5092817" cy="4726177"/>
          </a:xfrm>
        </p:spPr>
        <p:txBody>
          <a:bodyPr>
            <a:normAutofit fontScale="85000" lnSpcReduction="20000"/>
          </a:bodyPr>
          <a:lstStyle/>
          <a:p>
            <a:r>
              <a:rPr lang="en-US" dirty="0"/>
              <a:t>Authors show </a:t>
            </a:r>
            <a:r>
              <a:rPr lang="en-US" dirty="0">
                <a:solidFill>
                  <a:srgbClr val="0070C0"/>
                </a:solidFill>
              </a:rPr>
              <a:t>no significant difference</a:t>
            </a:r>
            <a:r>
              <a:rPr lang="en-US" dirty="0"/>
              <a:t> between users and non-users in payments pre-attack.</a:t>
            </a:r>
          </a:p>
          <a:p>
            <a:endParaRPr lang="en-US" dirty="0"/>
          </a:p>
          <a:p>
            <a:r>
              <a:rPr lang="en-US" dirty="0"/>
              <a:t>But I still worry </a:t>
            </a:r>
            <a:r>
              <a:rPr lang="en-US" dirty="0">
                <a:solidFill>
                  <a:srgbClr val="0070C0"/>
                </a:solidFill>
              </a:rPr>
              <a:t>users and non-users have different characteristics </a:t>
            </a:r>
            <a:r>
              <a:rPr lang="en-US" dirty="0"/>
              <a:t>that could affect their </a:t>
            </a:r>
            <a:r>
              <a:rPr lang="en-US" dirty="0" err="1"/>
              <a:t>behaviour</a:t>
            </a:r>
            <a:r>
              <a:rPr lang="en-US" dirty="0"/>
              <a:t>.</a:t>
            </a:r>
          </a:p>
          <a:p>
            <a:endParaRPr lang="en-US" dirty="0"/>
          </a:p>
          <a:p>
            <a:r>
              <a:rPr lang="en-US" dirty="0"/>
              <a:t>For example, if </a:t>
            </a:r>
            <a:r>
              <a:rPr lang="en-US" dirty="0">
                <a:solidFill>
                  <a:srgbClr val="0070C0"/>
                </a:solidFill>
              </a:rPr>
              <a:t>attack coincides with market turmoil</a:t>
            </a:r>
            <a:r>
              <a:rPr lang="en-US" dirty="0"/>
              <a:t>, users and non-users might respond to that turmoil differently, confounding the results.</a:t>
            </a:r>
          </a:p>
          <a:p>
            <a:endParaRPr lang="en-US" dirty="0"/>
          </a:p>
          <a:p>
            <a:r>
              <a:rPr lang="en-US" dirty="0"/>
              <a:t>Can we use </a:t>
            </a:r>
            <a:r>
              <a:rPr lang="en-US" dirty="0">
                <a:solidFill>
                  <a:srgbClr val="0070C0"/>
                </a:solidFill>
              </a:rPr>
              <a:t>other bank characteristics as controls</a:t>
            </a:r>
            <a:r>
              <a:rPr lang="en-US" dirty="0"/>
              <a:t>?</a:t>
            </a:r>
            <a:endParaRPr lang="en-GB" dirty="0"/>
          </a:p>
        </p:txBody>
      </p:sp>
      <p:pic>
        <p:nvPicPr>
          <p:cNvPr id="7" name="Picture 6">
            <a:extLst>
              <a:ext uri="{FF2B5EF4-FFF2-40B4-BE49-F238E27FC236}">
                <a16:creationId xmlns:a16="http://schemas.microsoft.com/office/drawing/2014/main" id="{EC04928C-D7E7-413B-939B-D31E55FECE01}"/>
              </a:ext>
            </a:extLst>
          </p:cNvPr>
          <p:cNvPicPr>
            <a:picLocks noChangeAspect="1"/>
          </p:cNvPicPr>
          <p:nvPr/>
        </p:nvPicPr>
        <p:blipFill>
          <a:blip r:embed="rId3"/>
          <a:stretch>
            <a:fillRect/>
          </a:stretch>
        </p:blipFill>
        <p:spPr>
          <a:xfrm>
            <a:off x="6001919" y="1665724"/>
            <a:ext cx="5792008" cy="4391638"/>
          </a:xfrm>
          <a:prstGeom prst="rect">
            <a:avLst/>
          </a:prstGeom>
        </p:spPr>
      </p:pic>
    </p:spTree>
    <p:extLst>
      <p:ext uri="{BB962C8B-B14F-4D97-AF65-F5344CB8AC3E}">
        <p14:creationId xmlns:p14="http://schemas.microsoft.com/office/powerpoint/2010/main" val="243721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7FFB2-BCF8-47D8-85D7-E6AB31489805}"/>
              </a:ext>
            </a:extLst>
          </p:cNvPr>
          <p:cNvSpPr>
            <a:spLocks noGrp="1"/>
          </p:cNvSpPr>
          <p:nvPr>
            <p:ph type="title"/>
          </p:nvPr>
        </p:nvSpPr>
        <p:spPr/>
        <p:txBody>
          <a:bodyPr/>
          <a:lstStyle/>
          <a:p>
            <a:r>
              <a:rPr lang="en-US" dirty="0">
                <a:solidFill>
                  <a:srgbClr val="FF0000"/>
                </a:solidFill>
              </a:rPr>
              <a:t>Fed funds loan data</a:t>
            </a:r>
            <a:endParaRPr lang="en-GB" dirty="0">
              <a:solidFill>
                <a:srgbClr val="FF0000"/>
              </a:solidFill>
            </a:endParaRP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CDD82CC-B6E3-4490-8219-B5C3AE404049}"/>
                  </a:ext>
                </a:extLst>
              </p:cNvPr>
              <p:cNvSpPr>
                <a:spLocks noGrp="1"/>
              </p:cNvSpPr>
              <p:nvPr>
                <p:ph idx="1"/>
              </p:nvPr>
            </p:nvSpPr>
            <p:spPr/>
            <p:txBody>
              <a:bodyPr>
                <a:normAutofit/>
              </a:bodyPr>
              <a:lstStyle/>
              <a:p>
                <a:r>
                  <a:rPr lang="en-US" sz="2400" dirty="0"/>
                  <a:t>Identify interbank loans using the </a:t>
                </a:r>
                <a:r>
                  <a:rPr lang="en-US" sz="2400" dirty="0" err="1">
                    <a:solidFill>
                      <a:srgbClr val="0070C0"/>
                    </a:solidFill>
                  </a:rPr>
                  <a:t>Furfine</a:t>
                </a:r>
                <a:r>
                  <a:rPr lang="en-US" sz="2400" dirty="0">
                    <a:solidFill>
                      <a:srgbClr val="0070C0"/>
                    </a:solidFill>
                  </a:rPr>
                  <a:t> algorithm</a:t>
                </a:r>
                <a:r>
                  <a:rPr lang="en-US" sz="2400" dirty="0"/>
                  <a:t>:</a:t>
                </a:r>
              </a:p>
              <a:p>
                <a:pPr marL="914400" lvl="1" indent="-457200">
                  <a:buFont typeface="+mj-lt"/>
                  <a:buAutoNum type="arabicPeriod"/>
                </a:pPr>
                <a:r>
                  <a:rPr lang="en-US" sz="2000" dirty="0"/>
                  <a:t>On day t, bank A sends bank B a payment </a:t>
                </a:r>
                <a:r>
                  <a:rPr lang="en-US" sz="2000" i="1" dirty="0"/>
                  <a:t>X</a:t>
                </a:r>
                <a:r>
                  <a:rPr lang="en-US" sz="2000" dirty="0"/>
                  <a:t>, where </a:t>
                </a:r>
                <a:r>
                  <a:rPr lang="en-US" sz="2000" i="1" dirty="0"/>
                  <a:t>X</a:t>
                </a:r>
                <a:r>
                  <a:rPr lang="en-US" sz="2000" dirty="0"/>
                  <a:t> is a round number.</a:t>
                </a:r>
              </a:p>
              <a:p>
                <a:pPr marL="914400" lvl="1" indent="-457200">
                  <a:buFont typeface="+mj-lt"/>
                  <a:buAutoNum type="arabicPeriod"/>
                </a:pPr>
                <a:r>
                  <a:rPr lang="en-US" sz="2000" dirty="0"/>
                  <a:t>On day t+1, bank B sends payment </a:t>
                </a:r>
                <a:r>
                  <a:rPr lang="en-US" sz="2000" i="1" dirty="0"/>
                  <a:t>Y</a:t>
                </a:r>
                <a:r>
                  <a:rPr lang="en-US" sz="2000" dirty="0"/>
                  <a:t> to bank A.</a:t>
                </a:r>
              </a:p>
              <a:p>
                <a:pPr marL="914400" lvl="1" indent="-457200">
                  <a:buFont typeface="+mj-lt"/>
                  <a:buAutoNum type="arabicPeriod"/>
                </a:pPr>
                <a:r>
                  <a:rPr lang="en-US" sz="2000" dirty="0"/>
                  <a:t>If  </a:t>
                </a:r>
                <a14:m>
                  <m:oMath xmlns:m="http://schemas.openxmlformats.org/officeDocument/2006/math">
                    <m:f>
                      <m:fPr>
                        <m:ctrlPr>
                          <a:rPr lang="en-US" sz="2000" i="1" smtClean="0">
                            <a:latin typeface="Cambria Math" panose="02040503050406030204" pitchFamily="18" charset="0"/>
                          </a:rPr>
                        </m:ctrlPr>
                      </m:fPr>
                      <m:num>
                        <m:r>
                          <a:rPr lang="en-US" sz="2000" b="0" i="1" smtClean="0">
                            <a:latin typeface="Cambria Math" panose="02040503050406030204" pitchFamily="18" charset="0"/>
                          </a:rPr>
                          <m:t>𝑋</m:t>
                        </m:r>
                      </m:num>
                      <m:den>
                        <m:r>
                          <a:rPr lang="en-US" sz="2000" b="0" i="1" smtClean="0">
                            <a:latin typeface="Cambria Math" panose="02040503050406030204" pitchFamily="18" charset="0"/>
                          </a:rPr>
                          <m:t>𝑌</m:t>
                        </m:r>
                      </m:den>
                    </m:f>
                    <m:r>
                      <a:rPr lang="en-US" sz="2000" b="0" i="1" smtClean="0">
                        <a:latin typeface="Cambria Math" panose="02040503050406030204" pitchFamily="18" charset="0"/>
                      </a:rPr>
                      <m:t>−1</m:t>
                    </m:r>
                  </m:oMath>
                </a14:m>
                <a:r>
                  <a:rPr lang="en-US" sz="2000" dirty="0"/>
                  <a:t> is a plausible interest rate, we say </a:t>
                </a:r>
                <a:r>
                  <a:rPr lang="en-US" sz="2000" i="1" dirty="0"/>
                  <a:t>(X,Y)</a:t>
                </a:r>
                <a:r>
                  <a:rPr lang="en-US" sz="2000" dirty="0"/>
                  <a:t> is an overnight loan.</a:t>
                </a:r>
              </a:p>
              <a:p>
                <a:pPr marL="914400" lvl="1" indent="-457200">
                  <a:buFont typeface="+mj-lt"/>
                  <a:buAutoNum type="arabicPeriod"/>
                </a:pPr>
                <a:endParaRPr lang="en-US" sz="2000" dirty="0"/>
              </a:p>
              <a:p>
                <a:r>
                  <a:rPr lang="en-US" sz="2400" dirty="0" err="1"/>
                  <a:t>Armantier</a:t>
                </a:r>
                <a:r>
                  <a:rPr lang="en-US" sz="2400" dirty="0"/>
                  <a:t> &amp; Copeland (2015) show </a:t>
                </a:r>
                <a:r>
                  <a:rPr lang="en-US" sz="2400" dirty="0">
                    <a:solidFill>
                      <a:srgbClr val="0070C0"/>
                    </a:solidFill>
                  </a:rPr>
                  <a:t>this method is very unreliable</a:t>
                </a:r>
                <a:r>
                  <a:rPr lang="en-US" sz="2400" dirty="0"/>
                  <a:t>: it misses 23% of actual fed funds </a:t>
                </a:r>
                <a:r>
                  <a:rPr lang="en-US" sz="2400" dirty="0" err="1"/>
                  <a:t>txns</a:t>
                </a:r>
                <a:r>
                  <a:rPr lang="en-US" sz="2400" dirty="0"/>
                  <a:t>, and 81% of identified </a:t>
                </a:r>
                <a:r>
                  <a:rPr lang="en-US" sz="2400" dirty="0" err="1"/>
                  <a:t>txns</a:t>
                </a:r>
                <a:r>
                  <a:rPr lang="en-US" sz="2400" dirty="0"/>
                  <a:t> are not in fact fed funds </a:t>
                </a:r>
                <a:r>
                  <a:rPr lang="en-US" sz="2400" dirty="0" err="1"/>
                  <a:t>txns</a:t>
                </a:r>
                <a:r>
                  <a:rPr lang="en-US" sz="2400" dirty="0"/>
                  <a:t>!</a:t>
                </a:r>
              </a:p>
              <a:p>
                <a:endParaRPr lang="en-US" sz="2400" dirty="0"/>
              </a:p>
              <a:p>
                <a:r>
                  <a:rPr lang="en-GB" sz="2400" dirty="0"/>
                  <a:t>Authors check validity of algorithm using FR 2420 (daily bank liability disclosures) and 10K filings of FHLBs. I guess these give aggregates for each party? It seems like it will be </a:t>
                </a:r>
                <a:r>
                  <a:rPr lang="en-GB" sz="2400" dirty="0">
                    <a:solidFill>
                      <a:srgbClr val="0070C0"/>
                    </a:solidFill>
                  </a:rPr>
                  <a:t>hard to reconcile these data</a:t>
                </a:r>
                <a:r>
                  <a:rPr lang="en-GB" sz="2400" dirty="0"/>
                  <a:t>. </a:t>
                </a:r>
              </a:p>
            </p:txBody>
          </p:sp>
        </mc:Choice>
        <mc:Fallback xmlns="">
          <p:sp>
            <p:nvSpPr>
              <p:cNvPr id="3" name="Content Placeholder 2">
                <a:extLst>
                  <a:ext uri="{FF2B5EF4-FFF2-40B4-BE49-F238E27FC236}">
                    <a16:creationId xmlns:a16="http://schemas.microsoft.com/office/drawing/2014/main" id="{9CDD82CC-B6E3-4490-8219-B5C3AE404049}"/>
                  </a:ext>
                </a:extLst>
              </p:cNvPr>
              <p:cNvSpPr>
                <a:spLocks noGrp="1" noRot="1" noChangeAspect="1" noMove="1" noResize="1" noEditPoints="1" noAdjustHandles="1" noChangeArrowheads="1" noChangeShapeType="1" noTextEdit="1"/>
              </p:cNvSpPr>
              <p:nvPr>
                <p:ph idx="1"/>
              </p:nvPr>
            </p:nvSpPr>
            <p:spPr>
              <a:blipFill>
                <a:blip r:embed="rId3"/>
                <a:stretch>
                  <a:fillRect l="-812" t="-1961" r="-406" b="-700"/>
                </a:stretch>
              </a:blipFill>
            </p:spPr>
            <p:txBody>
              <a:bodyPr/>
              <a:lstStyle/>
              <a:p>
                <a:r>
                  <a:rPr lang="en-GB">
                    <a:noFill/>
                  </a:rPr>
                  <a:t> </a:t>
                </a:r>
              </a:p>
            </p:txBody>
          </p:sp>
        </mc:Fallback>
      </mc:AlternateContent>
    </p:spTree>
    <p:extLst>
      <p:ext uri="{BB962C8B-B14F-4D97-AF65-F5344CB8AC3E}">
        <p14:creationId xmlns:p14="http://schemas.microsoft.com/office/powerpoint/2010/main" val="1954683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02F47-75C1-4BEB-BDE5-AC4EF34FD1AF}"/>
              </a:ext>
            </a:extLst>
          </p:cNvPr>
          <p:cNvSpPr>
            <a:spLocks noGrp="1"/>
          </p:cNvSpPr>
          <p:nvPr>
            <p:ph type="title"/>
          </p:nvPr>
        </p:nvSpPr>
        <p:spPr/>
        <p:txBody>
          <a:bodyPr/>
          <a:lstStyle/>
          <a:p>
            <a:r>
              <a:rPr lang="en-US" dirty="0">
                <a:solidFill>
                  <a:srgbClr val="00B050"/>
                </a:solidFill>
              </a:rPr>
              <a:t>Summary of CDLW&amp;Y</a:t>
            </a:r>
            <a:endParaRPr lang="en-GB" dirty="0">
              <a:solidFill>
                <a:srgbClr val="00B050"/>
              </a:solidFill>
            </a:endParaRPr>
          </a:p>
        </p:txBody>
      </p:sp>
      <p:sp>
        <p:nvSpPr>
          <p:cNvPr id="3" name="Content Placeholder 2">
            <a:extLst>
              <a:ext uri="{FF2B5EF4-FFF2-40B4-BE49-F238E27FC236}">
                <a16:creationId xmlns:a16="http://schemas.microsoft.com/office/drawing/2014/main" id="{961EC6BD-C4E6-42CC-9528-577BD9ACA617}"/>
              </a:ext>
            </a:extLst>
          </p:cNvPr>
          <p:cNvSpPr>
            <a:spLocks noGrp="1"/>
          </p:cNvSpPr>
          <p:nvPr>
            <p:ph idx="1"/>
          </p:nvPr>
        </p:nvSpPr>
        <p:spPr/>
        <p:txBody>
          <a:bodyPr/>
          <a:lstStyle/>
          <a:p>
            <a:r>
              <a:rPr lang="en-US" dirty="0"/>
              <a:t>When times are bad, banks have </a:t>
            </a:r>
            <a:r>
              <a:rPr lang="en-US" dirty="0">
                <a:solidFill>
                  <a:srgbClr val="0070C0"/>
                </a:solidFill>
              </a:rPr>
              <a:t>two problems</a:t>
            </a:r>
            <a:r>
              <a:rPr lang="en-US" dirty="0"/>
              <a:t>:</a:t>
            </a:r>
          </a:p>
          <a:p>
            <a:pPr marL="914400" lvl="1" indent="-457200">
              <a:buFont typeface="+mj-lt"/>
              <a:buAutoNum type="arabicPeriod"/>
            </a:pPr>
            <a:r>
              <a:rPr lang="en-US" dirty="0"/>
              <a:t>Corporate borrowers draw on pre-committed credit lines [asset side]</a:t>
            </a:r>
          </a:p>
          <a:p>
            <a:pPr marL="914400" lvl="1" indent="-457200">
              <a:buFont typeface="+mj-lt"/>
              <a:buAutoNum type="arabicPeriod"/>
            </a:pPr>
            <a:r>
              <a:rPr lang="en-US" dirty="0"/>
              <a:t>Funding costs rise [liability side]</a:t>
            </a:r>
          </a:p>
          <a:p>
            <a:pPr marL="914400" lvl="1" indent="-457200">
              <a:buFont typeface="+mj-lt"/>
              <a:buAutoNum type="arabicPeriod"/>
            </a:pPr>
            <a:endParaRPr lang="en-US" dirty="0"/>
          </a:p>
          <a:p>
            <a:r>
              <a:rPr lang="en-US" dirty="0"/>
              <a:t>If lines are linked to a risk-free rate, the two risks are poorly matched. This makes bank shareholders</a:t>
            </a:r>
            <a:r>
              <a:rPr lang="en-US" dirty="0">
                <a:solidFill>
                  <a:srgbClr val="0070C0"/>
                </a:solidFill>
              </a:rPr>
              <a:t> reluctant to offer credit lines </a:t>
            </a:r>
            <a:r>
              <a:rPr lang="en-US" dirty="0"/>
              <a:t>ex ante. </a:t>
            </a:r>
          </a:p>
          <a:p>
            <a:endParaRPr lang="en-US" dirty="0"/>
          </a:p>
          <a:p>
            <a:r>
              <a:rPr lang="en-US" dirty="0"/>
              <a:t>Transition away from LIBOR to risk-free rates could mean </a:t>
            </a:r>
            <a:r>
              <a:rPr lang="en-US" dirty="0">
                <a:solidFill>
                  <a:srgbClr val="0070C0"/>
                </a:solidFill>
              </a:rPr>
              <a:t>less credit extended</a:t>
            </a:r>
            <a:r>
              <a:rPr lang="en-US" dirty="0"/>
              <a:t>.</a:t>
            </a:r>
          </a:p>
          <a:p>
            <a:endParaRPr lang="en-US" dirty="0"/>
          </a:p>
          <a:p>
            <a:endParaRPr lang="en-US" dirty="0"/>
          </a:p>
          <a:p>
            <a:pPr marL="914400" lvl="1" indent="-457200">
              <a:buFont typeface="+mj-lt"/>
              <a:buAutoNum type="arabicPeriod"/>
            </a:pPr>
            <a:endParaRPr lang="en-GB" dirty="0"/>
          </a:p>
        </p:txBody>
      </p:sp>
    </p:spTree>
    <p:extLst>
      <p:ext uri="{BB962C8B-B14F-4D97-AF65-F5344CB8AC3E}">
        <p14:creationId xmlns:p14="http://schemas.microsoft.com/office/powerpoint/2010/main" val="3213438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86F62-A7F7-4236-ACA5-27187B0C7BFA}"/>
              </a:ext>
            </a:extLst>
          </p:cNvPr>
          <p:cNvSpPr>
            <a:spLocks noGrp="1"/>
          </p:cNvSpPr>
          <p:nvPr>
            <p:ph type="title"/>
          </p:nvPr>
        </p:nvSpPr>
        <p:spPr/>
        <p:txBody>
          <a:bodyPr/>
          <a:lstStyle/>
          <a:p>
            <a:r>
              <a:rPr lang="en-US" dirty="0">
                <a:solidFill>
                  <a:srgbClr val="00B050"/>
                </a:solidFill>
              </a:rPr>
              <a:t>Contracting friction</a:t>
            </a:r>
            <a:endParaRPr lang="en-GB" dirty="0">
              <a:solidFill>
                <a:srgbClr val="00B050"/>
              </a:solidFill>
            </a:endParaRPr>
          </a:p>
        </p:txBody>
      </p:sp>
      <p:sp>
        <p:nvSpPr>
          <p:cNvPr id="3" name="Content Placeholder 2">
            <a:extLst>
              <a:ext uri="{FF2B5EF4-FFF2-40B4-BE49-F238E27FC236}">
                <a16:creationId xmlns:a16="http://schemas.microsoft.com/office/drawing/2014/main" id="{D7FE0441-6377-4D32-84AC-7D7DD0470C12}"/>
              </a:ext>
            </a:extLst>
          </p:cNvPr>
          <p:cNvSpPr>
            <a:spLocks noGrp="1"/>
          </p:cNvSpPr>
          <p:nvPr>
            <p:ph idx="1"/>
          </p:nvPr>
        </p:nvSpPr>
        <p:spPr/>
        <p:txBody>
          <a:bodyPr/>
          <a:lstStyle/>
          <a:p>
            <a:r>
              <a:rPr lang="en-US" dirty="0"/>
              <a:t>The bank </a:t>
            </a:r>
            <a:r>
              <a:rPr lang="en-US" dirty="0">
                <a:solidFill>
                  <a:srgbClr val="0070C0"/>
                </a:solidFill>
              </a:rPr>
              <a:t>commits</a:t>
            </a:r>
            <a:r>
              <a:rPr lang="en-US" dirty="0"/>
              <a:t> to a line L and a spread s(L) ex ante. The borrower then observes market stress and chooses to borrow q ≤ L.</a:t>
            </a:r>
          </a:p>
          <a:p>
            <a:endParaRPr lang="en-US" dirty="0"/>
          </a:p>
          <a:p>
            <a:r>
              <a:rPr lang="en-GB" dirty="0"/>
              <a:t>Simple solution to mismatch problem: make spread contingent on bank’s </a:t>
            </a:r>
            <a:r>
              <a:rPr lang="en-GB" dirty="0">
                <a:solidFill>
                  <a:srgbClr val="0070C0"/>
                </a:solidFill>
              </a:rPr>
              <a:t>own borrowing costs</a:t>
            </a:r>
            <a:r>
              <a:rPr lang="en-GB" dirty="0"/>
              <a:t>. That’s even better than using LIBOR! No disclosure if use bond price.</a:t>
            </a:r>
          </a:p>
          <a:p>
            <a:endParaRPr lang="en-US" dirty="0"/>
          </a:p>
          <a:p>
            <a:r>
              <a:rPr lang="en-US" dirty="0"/>
              <a:t>Why, given L, is the spread fixed? Why can’t the bank make the spread </a:t>
            </a:r>
            <a:r>
              <a:rPr lang="en-US" dirty="0">
                <a:solidFill>
                  <a:srgbClr val="0070C0"/>
                </a:solidFill>
              </a:rPr>
              <a:t>contingent on q</a:t>
            </a:r>
            <a:r>
              <a:rPr lang="en-US" dirty="0"/>
              <a:t>?</a:t>
            </a:r>
          </a:p>
          <a:p>
            <a:endParaRPr lang="en-US" dirty="0"/>
          </a:p>
        </p:txBody>
      </p:sp>
    </p:spTree>
    <p:extLst>
      <p:ext uri="{BB962C8B-B14F-4D97-AF65-F5344CB8AC3E}">
        <p14:creationId xmlns:p14="http://schemas.microsoft.com/office/powerpoint/2010/main" val="4234517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07FB3-2E04-4CC8-997F-C148DD981272}"/>
              </a:ext>
            </a:extLst>
          </p:cNvPr>
          <p:cNvSpPr>
            <a:spLocks noGrp="1"/>
          </p:cNvSpPr>
          <p:nvPr>
            <p:ph type="title"/>
          </p:nvPr>
        </p:nvSpPr>
        <p:spPr/>
        <p:txBody>
          <a:bodyPr/>
          <a:lstStyle/>
          <a:p>
            <a:r>
              <a:rPr lang="en-US" dirty="0">
                <a:solidFill>
                  <a:srgbClr val="00B050"/>
                </a:solidFill>
              </a:rPr>
              <a:t>Welfare considerations</a:t>
            </a:r>
            <a:endParaRPr lang="en-GB" dirty="0">
              <a:solidFill>
                <a:srgbClr val="00B050"/>
              </a:solidFill>
            </a:endParaRPr>
          </a:p>
        </p:txBody>
      </p:sp>
      <p:sp>
        <p:nvSpPr>
          <p:cNvPr id="3" name="Content Placeholder 2">
            <a:extLst>
              <a:ext uri="{FF2B5EF4-FFF2-40B4-BE49-F238E27FC236}">
                <a16:creationId xmlns:a16="http://schemas.microsoft.com/office/drawing/2014/main" id="{E313C25E-C9E6-4626-8693-E8F67BC74E31}"/>
              </a:ext>
            </a:extLst>
          </p:cNvPr>
          <p:cNvSpPr>
            <a:spLocks noGrp="1"/>
          </p:cNvSpPr>
          <p:nvPr>
            <p:ph idx="1"/>
          </p:nvPr>
        </p:nvSpPr>
        <p:spPr/>
        <p:txBody>
          <a:bodyPr/>
          <a:lstStyle/>
          <a:p>
            <a:r>
              <a:rPr lang="en-US" dirty="0"/>
              <a:t>As the authors discuss, the issue is essentially </a:t>
            </a:r>
            <a:r>
              <a:rPr lang="en-US" dirty="0">
                <a:solidFill>
                  <a:srgbClr val="0070C0"/>
                </a:solidFill>
              </a:rPr>
              <a:t>whether the bank or the borrower</a:t>
            </a:r>
            <a:r>
              <a:rPr lang="en-US" dirty="0"/>
              <a:t> should take interest rate risk.</a:t>
            </a:r>
          </a:p>
          <a:p>
            <a:endParaRPr lang="en-US" dirty="0"/>
          </a:p>
          <a:p>
            <a:r>
              <a:rPr lang="en-US" dirty="0"/>
              <a:t>If bank takes rate risk, it </a:t>
            </a:r>
            <a:r>
              <a:rPr lang="en-US" dirty="0">
                <a:solidFill>
                  <a:srgbClr val="0070C0"/>
                </a:solidFill>
              </a:rPr>
              <a:t>lends less</a:t>
            </a:r>
            <a:r>
              <a:rPr lang="en-US" dirty="0"/>
              <a:t>, which is assumed to reduce welfare. (This is the only contribution to welfare considered.)</a:t>
            </a:r>
          </a:p>
          <a:p>
            <a:endParaRPr lang="en-US" dirty="0"/>
          </a:p>
          <a:p>
            <a:r>
              <a:rPr lang="en-US" dirty="0"/>
              <a:t>But isn’t it possible the firm borrows </a:t>
            </a:r>
            <a:r>
              <a:rPr lang="en-US" dirty="0">
                <a:solidFill>
                  <a:srgbClr val="0070C0"/>
                </a:solidFill>
              </a:rPr>
              <a:t>too much</a:t>
            </a:r>
            <a:r>
              <a:rPr lang="en-US" dirty="0"/>
              <a:t> under a risk-free reference rate? It may take on more risky projects than is socially optimal.</a:t>
            </a:r>
            <a:endParaRPr lang="en-GB" dirty="0"/>
          </a:p>
        </p:txBody>
      </p:sp>
    </p:spTree>
    <p:extLst>
      <p:ext uri="{BB962C8B-B14F-4D97-AF65-F5344CB8AC3E}">
        <p14:creationId xmlns:p14="http://schemas.microsoft.com/office/powerpoint/2010/main" val="847691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8ACD2-BF90-4EF8-8159-49C4CE48112E}"/>
              </a:ext>
            </a:extLst>
          </p:cNvPr>
          <p:cNvSpPr>
            <a:spLocks noGrp="1"/>
          </p:cNvSpPr>
          <p:nvPr>
            <p:ph type="title"/>
          </p:nvPr>
        </p:nvSpPr>
        <p:spPr/>
        <p:txBody>
          <a:bodyPr/>
          <a:lstStyle/>
          <a:p>
            <a:r>
              <a:rPr lang="en-US" dirty="0">
                <a:solidFill>
                  <a:schemeClr val="accent4">
                    <a:lumMod val="75000"/>
                  </a:schemeClr>
                </a:solidFill>
              </a:rPr>
              <a:t>Both papers are about banks’ liquidity resilience</a:t>
            </a:r>
            <a:endParaRPr lang="en-GB" dirty="0">
              <a:solidFill>
                <a:schemeClr val="accent4">
                  <a:lumMod val="75000"/>
                </a:schemeClr>
              </a:solidFill>
            </a:endParaRPr>
          </a:p>
        </p:txBody>
      </p:sp>
      <p:sp>
        <p:nvSpPr>
          <p:cNvPr id="3" name="Content Placeholder 2">
            <a:extLst>
              <a:ext uri="{FF2B5EF4-FFF2-40B4-BE49-F238E27FC236}">
                <a16:creationId xmlns:a16="http://schemas.microsoft.com/office/drawing/2014/main" id="{035CC13E-35A3-48CD-AC91-8E6B87671C4D}"/>
              </a:ext>
            </a:extLst>
          </p:cNvPr>
          <p:cNvSpPr>
            <a:spLocks noGrp="1"/>
          </p:cNvSpPr>
          <p:nvPr>
            <p:ph idx="1"/>
          </p:nvPr>
        </p:nvSpPr>
        <p:spPr/>
        <p:txBody>
          <a:bodyPr/>
          <a:lstStyle/>
          <a:p>
            <a:pPr marL="514350" indent="-514350">
              <a:buFont typeface="+mj-lt"/>
              <a:buAutoNum type="arabicPeriod"/>
            </a:pPr>
            <a:endParaRPr lang="en-US" dirty="0"/>
          </a:p>
          <a:p>
            <a:pPr marL="514350" indent="-514350">
              <a:buFont typeface="+mj-lt"/>
              <a:buAutoNum type="arabicPeriod"/>
            </a:pPr>
            <a:r>
              <a:rPr lang="en-US" dirty="0"/>
              <a:t>In K&amp;S, the operational outage is a shock to liquidity.</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r>
              <a:rPr lang="en-US" dirty="0"/>
              <a:t>In CDLW&amp;Y, the transition to risk-free reference rates exacerbates liquidity mismatch risk.</a:t>
            </a:r>
          </a:p>
          <a:p>
            <a:pPr marL="514350" indent="-514350">
              <a:buFont typeface="+mj-lt"/>
              <a:buAutoNum type="arabicPeriod"/>
            </a:pPr>
            <a:endParaRPr lang="en-US" dirty="0"/>
          </a:p>
          <a:p>
            <a:pPr marL="514350" indent="-514350">
              <a:buFont typeface="+mj-lt"/>
              <a:buAutoNum type="arabicPeriod"/>
            </a:pPr>
            <a:endParaRPr lang="en-GB" dirty="0"/>
          </a:p>
        </p:txBody>
      </p:sp>
    </p:spTree>
    <p:extLst>
      <p:ext uri="{BB962C8B-B14F-4D97-AF65-F5344CB8AC3E}">
        <p14:creationId xmlns:p14="http://schemas.microsoft.com/office/powerpoint/2010/main" val="12545533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D0CF9B5640D9E4387BB95EFEC7F6A08" ma:contentTypeVersion="10" ma:contentTypeDescription="Create a new document." ma:contentTypeScope="" ma:versionID="4337e06c99e5fdae2846fa4dfc5897e3">
  <xsd:schema xmlns:xsd="http://www.w3.org/2001/XMLSchema" xmlns:xs="http://www.w3.org/2001/XMLSchema" xmlns:p="http://schemas.microsoft.com/office/2006/metadata/properties" xmlns:ns2="4c8e19b7-9f39-483f-a93f-b5c3087a8233" xmlns:ns3="0162f515-2805-4ead-8d84-363e07fb6deb" targetNamespace="http://schemas.microsoft.com/office/2006/metadata/properties" ma:root="true" ma:fieldsID="a24d271a8eb24fe70f24cddd8c250ef1" ns2:_="" ns3:_="">
    <xsd:import namespace="4c8e19b7-9f39-483f-a93f-b5c3087a8233"/>
    <xsd:import namespace="0162f515-2805-4ead-8d84-363e07fb6de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8e19b7-9f39-483f-a93f-b5c3087a82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94cc3ae-357c-4eb4-84e8-520ab3b4f5d4"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62f515-2805-4ead-8d84-363e07fb6deb"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98c502f-337d-4f13-82d6-3a7640c8bc5e}" ma:internalName="TaxCatchAll" ma:showField="CatchAllData" ma:web="0162f515-2805-4ead-8d84-363e07fb6deb">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c8e19b7-9f39-483f-a93f-b5c3087a8233">
      <Terms xmlns="http://schemas.microsoft.com/office/infopath/2007/PartnerControls"/>
    </lcf76f155ced4ddcb4097134ff3c332f>
    <TaxCatchAll xmlns="0162f515-2805-4ead-8d84-363e07fb6deb" xsi:nil="true"/>
  </documentManagement>
</p:properties>
</file>

<file path=customXml/itemProps1.xml><?xml version="1.0" encoding="utf-8"?>
<ds:datastoreItem xmlns:ds="http://schemas.openxmlformats.org/officeDocument/2006/customXml" ds:itemID="{3FAFC9A6-9C1F-4F14-BCE4-8624F50B3EEA}">
  <ds:schemaRefs>
    <ds:schemaRef ds:uri="http://schemas.microsoft.com/sharepoint/v3/contenttype/forms"/>
  </ds:schemaRefs>
</ds:datastoreItem>
</file>

<file path=customXml/itemProps2.xml><?xml version="1.0" encoding="utf-8"?>
<ds:datastoreItem xmlns:ds="http://schemas.openxmlformats.org/officeDocument/2006/customXml" ds:itemID="{55CF90BD-4E5C-4F1D-814E-EDA03DA5FF18}"/>
</file>

<file path=customXml/itemProps3.xml><?xml version="1.0" encoding="utf-8"?>
<ds:datastoreItem xmlns:ds="http://schemas.openxmlformats.org/officeDocument/2006/customXml" ds:itemID="{B012E670-2C01-4203-9249-A7379F5175A8}">
  <ds:schemaRefs>
    <ds:schemaRef ds:uri="http://purl.org/dc/dcmitype/"/>
    <ds:schemaRef ds:uri="http://purl.org/dc/terms/"/>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817f7c9b-4cb2-4e9f-9b64-b24754451547"/>
    <ds:schemaRef ds:uri="2281004b-bbf6-448e-820e-ca327cd22fa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212</TotalTime>
  <Words>1566</Words>
  <Application>Microsoft Office PowerPoint</Application>
  <PresentationFormat>Widescreen</PresentationFormat>
  <Paragraphs>94</Paragraphs>
  <Slides>10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Cambria Math</vt:lpstr>
      <vt:lpstr>Tenorite</vt:lpstr>
      <vt:lpstr>Tenorite (Headings)</vt:lpstr>
      <vt:lpstr>Office Theme</vt:lpstr>
      <vt:lpstr>DISCUSSION OF   “CYBERATTACKS AND FINANCIAL STABILITY: A NATURAL EXPERIMENT”  by Kotidis &amp; Schreft  &amp; “BANK FUNDING RISK, REFERENCE RATES, AND CREDIT SUPPLY”  by Cooperman, Duffie, Luck, Wang &amp; Yang</vt:lpstr>
      <vt:lpstr>Summary of Kotidis &amp; Schreft</vt:lpstr>
      <vt:lpstr>How cyberattack affects payments</vt:lpstr>
      <vt:lpstr>Parallel trends assumption</vt:lpstr>
      <vt:lpstr>Fed funds loan data</vt:lpstr>
      <vt:lpstr>Summary of CDLW&amp;Y</vt:lpstr>
      <vt:lpstr>Contracting friction</vt:lpstr>
      <vt:lpstr>Welfare considerations</vt:lpstr>
      <vt:lpstr>Both papers are about banks’ liquidity resilience</vt:lpstr>
      <vt:lpstr>Ample liquidity mitigates the risks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“CYBERATTACKS AND FINANCIAL STABILITY: A NATURAL EXPERIMENT”  &amp; “BANK FUNDING RISK, REFERENCE RATES, AND CREDIT SUPPLY”</dc:title>
  <dc:creator>Zimmerman, Peter</dc:creator>
  <cp:lastModifiedBy>Zimmerman, Peter</cp:lastModifiedBy>
  <cp:revision>2</cp:revision>
  <dcterms:created xsi:type="dcterms:W3CDTF">2022-11-16T23:10:41Z</dcterms:created>
  <dcterms:modified xsi:type="dcterms:W3CDTF">2022-11-17T02:47:15Z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0x0101002D0CF9B5640D9E4387BB95EFEC7F6A08</vt:lpwstr>
  </property>
  <property fmtid="{D5CDD505-2E9C-101B-9397-08002B2CF9AE}" pid="3" name="MSIP_Label_b51c2f0d-b3ff-4d77-9838-7b0e82bdd7ab_Enabled">
    <vt:lpwstr>true</vt:lpwstr>
  </property>
  <property fmtid="{D5CDD505-2E9C-101B-9397-08002B2CF9AE}" pid="4" name="MSIP_Label_b51c2f0d-b3ff-4d77-9838-7b0e82bdd7ab_SetDate">
    <vt:lpwstr>2022-11-17T02:47:07Z</vt:lpwstr>
  </property>
  <property fmtid="{D5CDD505-2E9C-101B-9397-08002B2CF9AE}" pid="5" name="MSIP_Label_b51c2f0d-b3ff-4d77-9838-7b0e82bdd7ab_Method">
    <vt:lpwstr>Privileged</vt:lpwstr>
  </property>
  <property fmtid="{D5CDD505-2E9C-101B-9397-08002B2CF9AE}" pid="6" name="MSIP_Label_b51c2f0d-b3ff-4d77-9838-7b0e82bdd7ab_Name">
    <vt:lpwstr>b51c2f0d-b3ff-4d77-9838-7b0e82bdd7ab</vt:lpwstr>
  </property>
  <property fmtid="{D5CDD505-2E9C-101B-9397-08002B2CF9AE}" pid="7" name="MSIP_Label_b51c2f0d-b3ff-4d77-9838-7b0e82bdd7ab_SiteId">
    <vt:lpwstr>b397c653-5b19-463f-b9fc-af658ded9128</vt:lpwstr>
  </property>
  <property fmtid="{D5CDD505-2E9C-101B-9397-08002B2CF9AE}" pid="8" name="MSIP_Label_b51c2f0d-b3ff-4d77-9838-7b0e82bdd7ab_ActionId">
    <vt:lpwstr>d0bb35be-b512-4898-b9f4-735cba4e951e</vt:lpwstr>
  </property>
  <property fmtid="{D5CDD505-2E9C-101B-9397-08002B2CF9AE}" pid="9" name="MSIP_Label_b51c2f0d-b3ff-4d77-9838-7b0e82bdd7ab_ContentBits">
    <vt:lpwstr>1</vt:lpwstr>
  </property>
</Properties>
</file>