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5746E1-0D59-C740-81E6-AF372AB02F1F}" v="30" dt="2022-11-16T14:45:54.1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45"/>
    <p:restoredTop sz="94673"/>
  </p:normalViewPr>
  <p:slideViewPr>
    <p:cSldViewPr snapToGrid="0" snapToObjects="1">
      <p:cViewPr varScale="1">
        <p:scale>
          <a:sx n="93" d="100"/>
          <a:sy n="93" d="100"/>
        </p:scale>
        <p:origin x="224" y="6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9512-0D5E-0043-A40E-55149C7544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70C412-55CA-4D49-9C11-AA301C54D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2FD450-7A1E-1648-8899-0375037B2C01}"/>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5" name="Footer Placeholder 4">
            <a:extLst>
              <a:ext uri="{FF2B5EF4-FFF2-40B4-BE49-F238E27FC236}">
                <a16:creationId xmlns:a16="http://schemas.microsoft.com/office/drawing/2014/main" id="{982762D0-C43C-4D49-B6FA-32BC24DD7B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667ED0-027B-FB43-A875-2E4DE2A70DF9}"/>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4004637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A00D1-373F-8946-9654-13E6137D86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3A0245-55C4-0C46-8977-BEC8C512C2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6FD517-E28A-5F48-9593-71807D40A608}"/>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5" name="Footer Placeholder 4">
            <a:extLst>
              <a:ext uri="{FF2B5EF4-FFF2-40B4-BE49-F238E27FC236}">
                <a16:creationId xmlns:a16="http://schemas.microsoft.com/office/drawing/2014/main" id="{F197F364-44D8-AC4C-94CC-3497C3B60B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995F19-EFAD-374E-B1A8-E6A5E64070CB}"/>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376131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F03173-DF0F-EA4D-B0FE-D125F7066F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030FE1-2FA5-3344-A863-2F538FF30A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E614B1-2DFF-984B-B772-4A89277A050F}"/>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5" name="Footer Placeholder 4">
            <a:extLst>
              <a:ext uri="{FF2B5EF4-FFF2-40B4-BE49-F238E27FC236}">
                <a16:creationId xmlns:a16="http://schemas.microsoft.com/office/drawing/2014/main" id="{ED67C84A-C909-E241-A3A8-A3B37E602B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74F066-98D6-F34E-BAFB-5FF3BDA70749}"/>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1647783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F92D7-C172-654F-BAC5-3DED6D4963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291E9F-CEFD-F94A-9D38-90AAD3435F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AA9370-BEB9-184C-8F46-2538E9888A70}"/>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5" name="Footer Placeholder 4">
            <a:extLst>
              <a:ext uri="{FF2B5EF4-FFF2-40B4-BE49-F238E27FC236}">
                <a16:creationId xmlns:a16="http://schemas.microsoft.com/office/drawing/2014/main" id="{16BCF097-DF9C-A54E-B6A4-5F35AF91C7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6E76DE-976D-8949-9E89-69508CF2592A}"/>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2641592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3ABF1-868F-5440-892C-DC99445548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099ECA-81F2-B54F-B55B-6C47CD0508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186DC9-7442-F045-9D9C-BC965C2CE189}"/>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5" name="Footer Placeholder 4">
            <a:extLst>
              <a:ext uri="{FF2B5EF4-FFF2-40B4-BE49-F238E27FC236}">
                <a16:creationId xmlns:a16="http://schemas.microsoft.com/office/drawing/2014/main" id="{F1383841-07CF-1045-9F67-64027816E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8D0C7-579B-DC49-AA8C-588C589505A1}"/>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110974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4976C-294A-5A44-900B-972D415FA4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260E88-E0D0-6C43-B7E1-6E28F80B76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BF1CB8-463C-7F40-8F1B-24176C6208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D9423E-FD5E-414F-9EF2-B042899BE51C}"/>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6" name="Footer Placeholder 5">
            <a:extLst>
              <a:ext uri="{FF2B5EF4-FFF2-40B4-BE49-F238E27FC236}">
                <a16:creationId xmlns:a16="http://schemas.microsoft.com/office/drawing/2014/main" id="{D8F47F3F-58E2-8041-A24F-0D19789FF8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74EBA0-814D-1947-B6A7-72CEDE6AB7DA}"/>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382323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D0446-0768-1B4E-9CAF-10F069F7B1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DAC0B8-1958-8B4A-BBF6-85047F0A92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1F4921-049D-4744-AC2D-9F7438CFAA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A7C601-A7DE-3B47-81AF-95B16786FC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6FF38D-120F-A747-8B8F-340860B8E6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3A7E7C-FF8E-4A48-9419-2F519D7B2594}"/>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8" name="Footer Placeholder 7">
            <a:extLst>
              <a:ext uri="{FF2B5EF4-FFF2-40B4-BE49-F238E27FC236}">
                <a16:creationId xmlns:a16="http://schemas.microsoft.com/office/drawing/2014/main" id="{1644A88B-6225-1A46-9CF9-6C1E9082AB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588D37-96F2-AC4B-A9E8-C7007F2158CB}"/>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121527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23780-AB48-424A-B25A-9ADCE251CA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4674E9-4318-E647-859C-DCD592E99B2C}"/>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4" name="Footer Placeholder 3">
            <a:extLst>
              <a:ext uri="{FF2B5EF4-FFF2-40B4-BE49-F238E27FC236}">
                <a16:creationId xmlns:a16="http://schemas.microsoft.com/office/drawing/2014/main" id="{B6A9DFD2-061B-7244-B3A9-A5D14C466D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1ED394-0B27-9247-91CE-44EA83B94E45}"/>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836684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A1CF4B-0B94-7043-B56C-C977A0E1DA51}"/>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3" name="Footer Placeholder 2">
            <a:extLst>
              <a:ext uri="{FF2B5EF4-FFF2-40B4-BE49-F238E27FC236}">
                <a16:creationId xmlns:a16="http://schemas.microsoft.com/office/drawing/2014/main" id="{1A197CD3-680D-2D48-80CB-2BE6FC5965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11DC58-4576-3647-B36B-86BA017A1B3C}"/>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525588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9FB7D-7C24-4345-9D36-C9787B25F5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3538A4-BE46-9842-AA3B-3F0AE706D7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F7F1D7-AB98-9747-8DB3-69A5E83D83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2BA6C1-A04D-EA4A-A556-ED8FC7A7A816}"/>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6" name="Footer Placeholder 5">
            <a:extLst>
              <a:ext uri="{FF2B5EF4-FFF2-40B4-BE49-F238E27FC236}">
                <a16:creationId xmlns:a16="http://schemas.microsoft.com/office/drawing/2014/main" id="{67145D0F-D0BB-EC42-B7D8-942B263B1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CCCC58-C642-5249-BDA2-68ED3DAF9C3B}"/>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3367657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311F-04B8-C647-A514-72C421C3A6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1977A3-9EBB-024D-864B-94CAD2701D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EA30C2-AC53-DE4F-ABF4-8C5317A582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BE1652-ECCF-EB4E-B427-486CD2C8FFAD}"/>
              </a:ext>
            </a:extLst>
          </p:cNvPr>
          <p:cNvSpPr>
            <a:spLocks noGrp="1"/>
          </p:cNvSpPr>
          <p:nvPr>
            <p:ph type="dt" sz="half" idx="10"/>
          </p:nvPr>
        </p:nvSpPr>
        <p:spPr/>
        <p:txBody>
          <a:bodyPr/>
          <a:lstStyle/>
          <a:p>
            <a:fld id="{516872CD-AE29-4847-B66E-1ED0BEC63443}" type="datetimeFigureOut">
              <a:rPr lang="en-US" smtClean="0"/>
              <a:t>11/16/22</a:t>
            </a:fld>
            <a:endParaRPr lang="en-US"/>
          </a:p>
        </p:txBody>
      </p:sp>
      <p:sp>
        <p:nvSpPr>
          <p:cNvPr id="6" name="Footer Placeholder 5">
            <a:extLst>
              <a:ext uri="{FF2B5EF4-FFF2-40B4-BE49-F238E27FC236}">
                <a16:creationId xmlns:a16="http://schemas.microsoft.com/office/drawing/2014/main" id="{18E64C97-F460-1048-9EA7-37AB30345D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EB48A1-1790-6C4D-B83E-4D8999031B6A}"/>
              </a:ext>
            </a:extLst>
          </p:cNvPr>
          <p:cNvSpPr>
            <a:spLocks noGrp="1"/>
          </p:cNvSpPr>
          <p:nvPr>
            <p:ph type="sldNum" sz="quarter" idx="12"/>
          </p:nvPr>
        </p:nvSpPr>
        <p:spPr/>
        <p:txBody>
          <a:bodyPr/>
          <a:lstStyle/>
          <a:p>
            <a:fld id="{CF53A649-0FE2-AB43-89E9-019886E6B444}" type="slidenum">
              <a:rPr lang="en-US" smtClean="0"/>
              <a:t>‹#›</a:t>
            </a:fld>
            <a:endParaRPr lang="en-US"/>
          </a:p>
        </p:txBody>
      </p:sp>
    </p:spTree>
    <p:extLst>
      <p:ext uri="{BB962C8B-B14F-4D97-AF65-F5344CB8AC3E}">
        <p14:creationId xmlns:p14="http://schemas.microsoft.com/office/powerpoint/2010/main" val="417323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C057EB-36FE-4B4D-A960-E5C6E74D78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0F378C-FB1C-0D47-9323-438B66C2E0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7D1E5-2DB1-7344-AFDC-433766CCB5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6872CD-AE29-4847-B66E-1ED0BEC63443}" type="datetimeFigureOut">
              <a:rPr lang="en-US" smtClean="0"/>
              <a:t>11/16/22</a:t>
            </a:fld>
            <a:endParaRPr lang="en-US"/>
          </a:p>
        </p:txBody>
      </p:sp>
      <p:sp>
        <p:nvSpPr>
          <p:cNvPr id="5" name="Footer Placeholder 4">
            <a:extLst>
              <a:ext uri="{FF2B5EF4-FFF2-40B4-BE49-F238E27FC236}">
                <a16:creationId xmlns:a16="http://schemas.microsoft.com/office/drawing/2014/main" id="{9A9D2096-7558-3A44-BFE3-4B48FEBB8E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D8623E-3FDC-8D42-87A5-CCBE6EC6A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53A649-0FE2-AB43-89E9-019886E6B444}" type="slidenum">
              <a:rPr lang="en-US" smtClean="0"/>
              <a:t>‹#›</a:t>
            </a:fld>
            <a:endParaRPr lang="en-US"/>
          </a:p>
        </p:txBody>
      </p:sp>
    </p:spTree>
    <p:extLst>
      <p:ext uri="{BB962C8B-B14F-4D97-AF65-F5344CB8AC3E}">
        <p14:creationId xmlns:p14="http://schemas.microsoft.com/office/powerpoint/2010/main" val="2094330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82855-55D4-264F-A860-5C6252A44CB9}"/>
              </a:ext>
            </a:extLst>
          </p:cNvPr>
          <p:cNvSpPr>
            <a:spLocks noGrp="1"/>
          </p:cNvSpPr>
          <p:nvPr>
            <p:ph type="ctrTitle"/>
          </p:nvPr>
        </p:nvSpPr>
        <p:spPr>
          <a:xfrm>
            <a:off x="2427249" y="1204332"/>
            <a:ext cx="9144000" cy="1294217"/>
          </a:xfrm>
        </p:spPr>
        <p:txBody>
          <a:bodyPr>
            <a:noAutofit/>
          </a:bodyPr>
          <a:lstStyle/>
          <a:p>
            <a:pPr algn="r"/>
            <a:r>
              <a:rPr lang="en-US" sz="3200" dirty="0"/>
              <a:t>Examiner Preferences are Obstructing Monetary Policy</a:t>
            </a:r>
            <a:br>
              <a:rPr lang="en-US" sz="3200" dirty="0"/>
            </a:br>
            <a:r>
              <a:rPr lang="en-US" sz="3200" dirty="0"/>
              <a:t>Remarks at the 2022 Financial Stability Conference</a:t>
            </a:r>
          </a:p>
        </p:txBody>
      </p:sp>
      <p:sp>
        <p:nvSpPr>
          <p:cNvPr id="3" name="Subtitle 2">
            <a:extLst>
              <a:ext uri="{FF2B5EF4-FFF2-40B4-BE49-F238E27FC236}">
                <a16:creationId xmlns:a16="http://schemas.microsoft.com/office/drawing/2014/main" id="{DFECF7A2-112B-F141-AD49-E1EFE8FB76DA}"/>
              </a:ext>
            </a:extLst>
          </p:cNvPr>
          <p:cNvSpPr>
            <a:spLocks noGrp="1"/>
          </p:cNvSpPr>
          <p:nvPr>
            <p:ph type="subTitle" idx="1"/>
          </p:nvPr>
        </p:nvSpPr>
        <p:spPr/>
        <p:txBody>
          <a:bodyPr/>
          <a:lstStyle/>
          <a:p>
            <a:pPr algn="l"/>
            <a:r>
              <a:rPr lang="en-US" dirty="0"/>
              <a:t>Bill Nelson</a:t>
            </a:r>
          </a:p>
          <a:p>
            <a:pPr algn="l"/>
            <a:r>
              <a:rPr lang="en-US" dirty="0"/>
              <a:t>Chief Economist, Bank Policy Institute</a:t>
            </a:r>
          </a:p>
          <a:p>
            <a:pPr algn="l"/>
            <a:r>
              <a:rPr lang="en-US" dirty="0"/>
              <a:t>November 17, 2022</a:t>
            </a:r>
          </a:p>
        </p:txBody>
      </p:sp>
      <p:sp>
        <p:nvSpPr>
          <p:cNvPr id="4" name="TextBox 3">
            <a:extLst>
              <a:ext uri="{FF2B5EF4-FFF2-40B4-BE49-F238E27FC236}">
                <a16:creationId xmlns:a16="http://schemas.microsoft.com/office/drawing/2014/main" id="{14095C0A-658D-6844-B6D3-1666D21D6E0F}"/>
              </a:ext>
            </a:extLst>
          </p:cNvPr>
          <p:cNvSpPr txBox="1"/>
          <p:nvPr/>
        </p:nvSpPr>
        <p:spPr>
          <a:xfrm>
            <a:off x="1282390" y="5798634"/>
            <a:ext cx="10547311" cy="369332"/>
          </a:xfrm>
          <a:prstGeom prst="rect">
            <a:avLst/>
          </a:prstGeom>
          <a:noFill/>
        </p:spPr>
        <p:txBody>
          <a:bodyPr wrap="none" rtlCol="0">
            <a:spAutoFit/>
          </a:bodyPr>
          <a:lstStyle/>
          <a:p>
            <a:r>
              <a:rPr lang="en-US" dirty="0"/>
              <a:t>*See “Bank Examiner Preferences are Obstructing Monetary Policy,” Bank Policy Institute, September 19, 2022 </a:t>
            </a:r>
          </a:p>
        </p:txBody>
      </p:sp>
    </p:spTree>
    <p:extLst>
      <p:ext uri="{BB962C8B-B14F-4D97-AF65-F5344CB8AC3E}">
        <p14:creationId xmlns:p14="http://schemas.microsoft.com/office/powerpoint/2010/main" val="416535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EADE2-3E88-444C-9369-AE293A0F55AE}"/>
              </a:ext>
            </a:extLst>
          </p:cNvPr>
          <p:cNvSpPr>
            <a:spLocks noGrp="1"/>
          </p:cNvSpPr>
          <p:nvPr>
            <p:ph type="title"/>
          </p:nvPr>
        </p:nvSpPr>
        <p:spPr/>
        <p:txBody>
          <a:bodyPr>
            <a:normAutofit/>
          </a:bodyPr>
          <a:lstStyle/>
          <a:p>
            <a:r>
              <a:rPr lang="en-US" b="1" dirty="0"/>
              <a:t>The Fed can get no smaller than the size necessary to meet reserve demand</a:t>
            </a:r>
          </a:p>
        </p:txBody>
      </p:sp>
      <p:sp>
        <p:nvSpPr>
          <p:cNvPr id="3" name="Content Placeholder 2">
            <a:extLst>
              <a:ext uri="{FF2B5EF4-FFF2-40B4-BE49-F238E27FC236}">
                <a16:creationId xmlns:a16="http://schemas.microsoft.com/office/drawing/2014/main" id="{FE03D354-D9A4-A74B-B7F9-B81FB5DB1A28}"/>
              </a:ext>
            </a:extLst>
          </p:cNvPr>
          <p:cNvSpPr>
            <a:spLocks noGrp="1"/>
          </p:cNvSpPr>
          <p:nvPr>
            <p:ph idx="1"/>
          </p:nvPr>
        </p:nvSpPr>
        <p:spPr>
          <a:xfrm>
            <a:off x="838201" y="1825625"/>
            <a:ext cx="5410199" cy="2869038"/>
          </a:xfrm>
        </p:spPr>
        <p:txBody>
          <a:bodyPr>
            <a:normAutofit/>
          </a:bodyPr>
          <a:lstStyle/>
          <a:p>
            <a:r>
              <a:rPr lang="en-US" sz="2000" dirty="0"/>
              <a:t>After reaching 36 percent of GDP, the Fed is shrinking its portfolio of assets by up to $95 billion a month.</a:t>
            </a:r>
          </a:p>
          <a:p>
            <a:pPr lvl="1"/>
            <a:r>
              <a:rPr lang="en-US" sz="2000" dirty="0"/>
              <a:t>Returns the Fed to its traditional background position in financial system.</a:t>
            </a:r>
          </a:p>
          <a:p>
            <a:pPr lvl="1"/>
            <a:r>
              <a:rPr lang="en-US" sz="2000" dirty="0"/>
              <a:t>Reduces interest rate risk by increasing share of portfolio funded by currency.</a:t>
            </a:r>
          </a:p>
          <a:p>
            <a:pPr lvl="1"/>
            <a:r>
              <a:rPr lang="en-US" sz="2000" dirty="0"/>
              <a:t>Positions Fed to expand again if necessary.</a:t>
            </a:r>
          </a:p>
        </p:txBody>
      </p:sp>
      <p:sp>
        <p:nvSpPr>
          <p:cNvPr id="4" name="Rectangle 2">
            <a:extLst>
              <a:ext uri="{FF2B5EF4-FFF2-40B4-BE49-F238E27FC236}">
                <a16:creationId xmlns:a16="http://schemas.microsoft.com/office/drawing/2014/main" id="{21C55EED-7C90-2F4B-972D-02D4FC564B77}"/>
              </a:ext>
            </a:extLst>
          </p:cNvPr>
          <p:cNvSpPr>
            <a:spLocks noChangeArrowheads="1"/>
          </p:cNvSpPr>
          <p:nvPr/>
        </p:nvSpPr>
        <p:spPr bwMode="auto">
          <a:xfrm>
            <a:off x="6398942" y="1819314"/>
            <a:ext cx="3302619"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Simplified Federal Reserve Balance Sheet</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5" name="Picture 1">
            <a:extLst>
              <a:ext uri="{FF2B5EF4-FFF2-40B4-BE49-F238E27FC236}">
                <a16:creationId xmlns:a16="http://schemas.microsoft.com/office/drawing/2014/main" id="{991BA60C-84F5-C942-9FBB-01C4AA4FAE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2223556"/>
            <a:ext cx="5943600" cy="27051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A9A24DB-1429-FF44-99F7-39259E90492E}"/>
              </a:ext>
            </a:extLst>
          </p:cNvPr>
          <p:cNvSpPr txBox="1"/>
          <p:nvPr/>
        </p:nvSpPr>
        <p:spPr>
          <a:xfrm>
            <a:off x="565302" y="4694663"/>
            <a:ext cx="10788498" cy="1600438"/>
          </a:xfrm>
          <a:prstGeom prst="rect">
            <a:avLst/>
          </a:prstGeom>
          <a:noFill/>
        </p:spPr>
        <p:txBody>
          <a:bodyPr wrap="square" rtlCol="0">
            <a:spAutoFit/>
          </a:bodyPr>
          <a:lstStyle/>
          <a:p>
            <a:pPr marL="285750" indent="-285750">
              <a:buFont typeface="Arial" panose="020B0604020202020204" pitchFamily="34" charset="0"/>
              <a:buChar char="•"/>
            </a:pPr>
            <a:r>
              <a:rPr lang="en-US" sz="2000" dirty="0"/>
              <a:t>As its assets shrink, its liabilities shrink too, in particular, reserve balances (deposits of depository institutions).</a:t>
            </a:r>
          </a:p>
          <a:p>
            <a:pPr marL="285750" indent="-285750">
              <a:buFont typeface="Arial" panose="020B0604020202020204" pitchFamily="34" charset="0"/>
              <a:buChar char="•"/>
            </a:pPr>
            <a:r>
              <a:rPr lang="en-US" sz="2000" dirty="0"/>
              <a:t>If reserve balances fall below the level banks demand, the fed funds rate will rise above the FOMC’s target range.</a:t>
            </a:r>
          </a:p>
          <a:p>
            <a:endParaRPr lang="en-US" dirty="0"/>
          </a:p>
        </p:txBody>
      </p:sp>
    </p:spTree>
    <p:extLst>
      <p:ext uri="{BB962C8B-B14F-4D97-AF65-F5344CB8AC3E}">
        <p14:creationId xmlns:p14="http://schemas.microsoft.com/office/powerpoint/2010/main" val="2097897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E5AA8-176D-F84D-85DA-FA700C9ED4B4}"/>
              </a:ext>
            </a:extLst>
          </p:cNvPr>
          <p:cNvSpPr>
            <a:spLocks noGrp="1"/>
          </p:cNvSpPr>
          <p:nvPr>
            <p:ph type="title"/>
          </p:nvPr>
        </p:nvSpPr>
        <p:spPr/>
        <p:txBody>
          <a:bodyPr/>
          <a:lstStyle/>
          <a:p>
            <a:r>
              <a:rPr lang="en-US" b="1" dirty="0"/>
              <a:t>Examiners understandably prefer reserves to other assets for liquidity purposes.</a:t>
            </a:r>
          </a:p>
        </p:txBody>
      </p:sp>
      <p:sp>
        <p:nvSpPr>
          <p:cNvPr id="3" name="Content Placeholder 2">
            <a:extLst>
              <a:ext uri="{FF2B5EF4-FFF2-40B4-BE49-F238E27FC236}">
                <a16:creationId xmlns:a16="http://schemas.microsoft.com/office/drawing/2014/main" id="{2C7DC15E-7926-6843-BEA3-7E13D6A157A7}"/>
              </a:ext>
            </a:extLst>
          </p:cNvPr>
          <p:cNvSpPr>
            <a:spLocks noGrp="1"/>
          </p:cNvSpPr>
          <p:nvPr>
            <p:ph idx="1"/>
          </p:nvPr>
        </p:nvSpPr>
        <p:spPr/>
        <p:txBody>
          <a:bodyPr>
            <a:normAutofit/>
          </a:bodyPr>
          <a:lstStyle/>
          <a:p>
            <a:pPr marL="0" indent="0">
              <a:buNone/>
            </a:pPr>
            <a:r>
              <a:rPr lang="en-US" dirty="0" err="1"/>
              <a:t>Andolfatto</a:t>
            </a:r>
            <a:r>
              <a:rPr lang="en-US" dirty="0"/>
              <a:t> and </a:t>
            </a:r>
            <a:r>
              <a:rPr lang="en-US" dirty="0" err="1"/>
              <a:t>Ihrig</a:t>
            </a:r>
            <a:r>
              <a:rPr lang="en-US" dirty="0"/>
              <a:t> (2019)</a:t>
            </a:r>
          </a:p>
          <a:p>
            <a:pPr marL="457200" lvl="1" indent="0">
              <a:buNone/>
            </a:pPr>
            <a:r>
              <a:rPr lang="en-US" dirty="0"/>
              <a:t>Internal liquidity stress tests apparently assume a significant discount on Treasury securities liquidated in large volumes during times of stress, so that Treasuries are not treated as cash equivalent. We have heard that banks occasionally feel under supervisory pressure to satisfy their HQLA requirements with reserves rather than Treasuries.</a:t>
            </a:r>
          </a:p>
          <a:p>
            <a:pPr marL="0" indent="0">
              <a:buNone/>
            </a:pPr>
            <a:r>
              <a:rPr lang="en-US" dirty="0"/>
              <a:t>Quarles (2022)</a:t>
            </a:r>
          </a:p>
          <a:p>
            <a:pPr marL="457200" lvl="1" indent="0">
              <a:buNone/>
            </a:pPr>
            <a:r>
              <a:rPr lang="en-US" dirty="0"/>
              <a:t>I do think that one of the drivers of that disruption in 2019 was our, not so much liquidity regulation, but liquidity supervisory policy, which put a pretty heavy thumb on the side of the scale of preferring reserves over Treasury securities in satisfying your liquidity obligations.</a:t>
            </a:r>
          </a:p>
        </p:txBody>
      </p:sp>
    </p:spTree>
    <p:extLst>
      <p:ext uri="{BB962C8B-B14F-4D97-AF65-F5344CB8AC3E}">
        <p14:creationId xmlns:p14="http://schemas.microsoft.com/office/powerpoint/2010/main" val="41598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E5AA8-176D-F84D-85DA-FA700C9ED4B4}"/>
              </a:ext>
            </a:extLst>
          </p:cNvPr>
          <p:cNvSpPr>
            <a:spLocks noGrp="1"/>
          </p:cNvSpPr>
          <p:nvPr>
            <p:ph type="title"/>
          </p:nvPr>
        </p:nvSpPr>
        <p:spPr/>
        <p:txBody>
          <a:bodyPr>
            <a:noAutofit/>
          </a:bodyPr>
          <a:lstStyle/>
          <a:p>
            <a:r>
              <a:rPr lang="en-US" sz="3600" b="1" dirty="0"/>
              <a:t>Banks hold high levels of reserve balances to avoid ever having to borrow from the Fed, in part because of examiner preferences</a:t>
            </a:r>
          </a:p>
        </p:txBody>
      </p:sp>
      <p:sp>
        <p:nvSpPr>
          <p:cNvPr id="3" name="Content Placeholder 2">
            <a:extLst>
              <a:ext uri="{FF2B5EF4-FFF2-40B4-BE49-F238E27FC236}">
                <a16:creationId xmlns:a16="http://schemas.microsoft.com/office/drawing/2014/main" id="{2C7DC15E-7926-6843-BEA3-7E13D6A157A7}"/>
              </a:ext>
            </a:extLst>
          </p:cNvPr>
          <p:cNvSpPr>
            <a:spLocks noGrp="1"/>
          </p:cNvSpPr>
          <p:nvPr>
            <p:ph idx="1"/>
          </p:nvPr>
        </p:nvSpPr>
        <p:spPr>
          <a:xfrm>
            <a:off x="838200" y="2141537"/>
            <a:ext cx="10515600" cy="4351338"/>
          </a:xfrm>
        </p:spPr>
        <p:txBody>
          <a:bodyPr>
            <a:normAutofit fontScale="92500" lnSpcReduction="10000"/>
          </a:bodyPr>
          <a:lstStyle/>
          <a:p>
            <a:pPr marL="0" indent="0">
              <a:buNone/>
            </a:pPr>
            <a:r>
              <a:rPr lang="en-US" b="1" i="1" dirty="0"/>
              <a:t>Discount window</a:t>
            </a:r>
          </a:p>
          <a:p>
            <a:r>
              <a:rPr lang="en-US" dirty="0"/>
              <a:t>Although official Fed policy encourages banks to see DW as a viable and reliable source of backup liquidity, bank examiners view discount window borrowing negatively.</a:t>
            </a:r>
          </a:p>
          <a:p>
            <a:pPr marL="0" indent="0">
              <a:buNone/>
            </a:pPr>
            <a:r>
              <a:rPr lang="en-US" b="1" i="1" dirty="0"/>
              <a:t>Collateralized daylight overdrafts</a:t>
            </a:r>
          </a:p>
          <a:p>
            <a:r>
              <a:rPr lang="en-US" dirty="0"/>
              <a:t>Although Fed policy is designed to encourage banks use collateralized daylight overdrafts, such overdrafts are now rare and viewed negatively.</a:t>
            </a:r>
          </a:p>
          <a:p>
            <a:pPr marL="0" indent="0">
              <a:buNone/>
            </a:pPr>
            <a:r>
              <a:rPr lang="en-US" b="1" i="1" dirty="0"/>
              <a:t>Standing Repo Facility</a:t>
            </a:r>
          </a:p>
          <a:p>
            <a:r>
              <a:rPr lang="en-US" dirty="0"/>
              <a:t>The Fed created the SRF in part to avoid stigma of discount window, but, reportedly, examiners view it like the discount window and few banks have signed up.  The Fed has issued no public guidance on use.</a:t>
            </a:r>
          </a:p>
        </p:txBody>
      </p:sp>
    </p:spTree>
    <p:extLst>
      <p:ext uri="{BB962C8B-B14F-4D97-AF65-F5344CB8AC3E}">
        <p14:creationId xmlns:p14="http://schemas.microsoft.com/office/powerpoint/2010/main" val="3551666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709F8-53A9-8D4E-B38A-64FC44216F0A}"/>
              </a:ext>
            </a:extLst>
          </p:cNvPr>
          <p:cNvSpPr>
            <a:spLocks noGrp="1"/>
          </p:cNvSpPr>
          <p:nvPr>
            <p:ph type="title"/>
          </p:nvPr>
        </p:nvSpPr>
        <p:spPr/>
        <p:txBody>
          <a:bodyPr>
            <a:normAutofit fontScale="90000"/>
          </a:bodyPr>
          <a:lstStyle/>
          <a:p>
            <a:r>
              <a:rPr lang="en-US" b="1" dirty="0"/>
              <a:t>The standard model of demand for reserves provides poor intuition for current circumstances</a:t>
            </a:r>
          </a:p>
        </p:txBody>
      </p:sp>
      <p:sp>
        <p:nvSpPr>
          <p:cNvPr id="3" name="Content Placeholder 2">
            <a:extLst>
              <a:ext uri="{FF2B5EF4-FFF2-40B4-BE49-F238E27FC236}">
                <a16:creationId xmlns:a16="http://schemas.microsoft.com/office/drawing/2014/main" id="{AA16FFAC-7216-FE4C-A86D-3459CEE3138D}"/>
              </a:ext>
            </a:extLst>
          </p:cNvPr>
          <p:cNvSpPr>
            <a:spLocks noGrp="1"/>
          </p:cNvSpPr>
          <p:nvPr>
            <p:ph idx="1"/>
          </p:nvPr>
        </p:nvSpPr>
        <p:spPr>
          <a:xfrm>
            <a:off x="838200" y="1825625"/>
            <a:ext cx="5766954" cy="4351338"/>
          </a:xfrm>
        </p:spPr>
        <p:txBody>
          <a:bodyPr>
            <a:normAutofit fontScale="92500" lnSpcReduction="10000"/>
          </a:bodyPr>
          <a:lstStyle/>
          <a:p>
            <a:r>
              <a:rPr lang="en-US" dirty="0"/>
              <a:t>The model was developed to describe the behavior of the </a:t>
            </a:r>
            <a:r>
              <a:rPr lang="en-US" i="1" dirty="0"/>
              <a:t>intraday</a:t>
            </a:r>
            <a:r>
              <a:rPr lang="en-US" dirty="0"/>
              <a:t> fed funds rate at a time when the interest rate on reserves was zero.</a:t>
            </a:r>
          </a:p>
          <a:p>
            <a:r>
              <a:rPr lang="en-US" dirty="0"/>
              <a:t>In </a:t>
            </a:r>
            <a:r>
              <a:rPr lang="en-US"/>
              <a:t>current circumstances, </a:t>
            </a:r>
            <a:r>
              <a:rPr lang="en-US" dirty="0"/>
              <a:t>there is no immutable level beyond which the demand curve flattens out at the IORB rate.</a:t>
            </a:r>
          </a:p>
          <a:p>
            <a:r>
              <a:rPr lang="en-US" dirty="0"/>
              <a:t>Banks adjust their balance sheets, and examiners adjust their expectations, and reversing that process takes time and market incentives.</a:t>
            </a:r>
          </a:p>
        </p:txBody>
      </p:sp>
      <p:pic>
        <p:nvPicPr>
          <p:cNvPr id="4" name="Picture 3">
            <a:extLst>
              <a:ext uri="{FF2B5EF4-FFF2-40B4-BE49-F238E27FC236}">
                <a16:creationId xmlns:a16="http://schemas.microsoft.com/office/drawing/2014/main" id="{2E7715FA-359E-BF48-8A3F-67AFAFEC04AD}"/>
              </a:ext>
            </a:extLst>
          </p:cNvPr>
          <p:cNvPicPr>
            <a:picLocks noChangeAspect="1"/>
          </p:cNvPicPr>
          <p:nvPr/>
        </p:nvPicPr>
        <p:blipFill>
          <a:blip r:embed="rId2"/>
          <a:stretch>
            <a:fillRect/>
          </a:stretch>
        </p:blipFill>
        <p:spPr>
          <a:xfrm>
            <a:off x="6854535" y="1993324"/>
            <a:ext cx="5074227" cy="3276600"/>
          </a:xfrm>
          <a:prstGeom prst="rect">
            <a:avLst/>
          </a:prstGeom>
        </p:spPr>
      </p:pic>
    </p:spTree>
    <p:extLst>
      <p:ext uri="{BB962C8B-B14F-4D97-AF65-F5344CB8AC3E}">
        <p14:creationId xmlns:p14="http://schemas.microsoft.com/office/powerpoint/2010/main" val="2692750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B01FA-7C4E-564F-9C1C-093ECBF27BBC}"/>
              </a:ext>
            </a:extLst>
          </p:cNvPr>
          <p:cNvSpPr>
            <a:spLocks noGrp="1"/>
          </p:cNvSpPr>
          <p:nvPr>
            <p:ph type="title"/>
          </p:nvPr>
        </p:nvSpPr>
        <p:spPr/>
        <p:txBody>
          <a:bodyPr/>
          <a:lstStyle/>
          <a:p>
            <a:r>
              <a:rPr lang="en-US" b="1" dirty="0"/>
              <a:t>Recent research has shed more light on how and why reserve demand has grown</a:t>
            </a:r>
          </a:p>
        </p:txBody>
      </p:sp>
      <p:sp>
        <p:nvSpPr>
          <p:cNvPr id="3" name="Content Placeholder 2">
            <a:extLst>
              <a:ext uri="{FF2B5EF4-FFF2-40B4-BE49-F238E27FC236}">
                <a16:creationId xmlns:a16="http://schemas.microsoft.com/office/drawing/2014/main" id="{1C46C5AC-9CC4-7043-AA74-E443BC6225D2}"/>
              </a:ext>
            </a:extLst>
          </p:cNvPr>
          <p:cNvSpPr>
            <a:spLocks noGrp="1"/>
          </p:cNvSpPr>
          <p:nvPr>
            <p:ph idx="1"/>
          </p:nvPr>
        </p:nvSpPr>
        <p:spPr>
          <a:xfrm>
            <a:off x="838200" y="1825625"/>
            <a:ext cx="5257800" cy="4351338"/>
          </a:xfrm>
        </p:spPr>
        <p:txBody>
          <a:bodyPr/>
          <a:lstStyle/>
          <a:p>
            <a:pPr marL="0" indent="0">
              <a:buNone/>
            </a:pPr>
            <a:r>
              <a:rPr lang="en-US" dirty="0"/>
              <a:t>Afonso, La Spada, Williams (2022)</a:t>
            </a:r>
          </a:p>
          <a:p>
            <a:pPr marL="0" indent="0">
              <a:buNone/>
            </a:pPr>
            <a:endParaRPr lang="en-US" dirty="0"/>
          </a:p>
        </p:txBody>
      </p:sp>
      <p:pic>
        <p:nvPicPr>
          <p:cNvPr id="4" name="Picture 3">
            <a:extLst>
              <a:ext uri="{FF2B5EF4-FFF2-40B4-BE49-F238E27FC236}">
                <a16:creationId xmlns:a16="http://schemas.microsoft.com/office/drawing/2014/main" id="{18219ECC-58DA-3941-8BAC-EC9CA3386CB1}"/>
              </a:ext>
            </a:extLst>
          </p:cNvPr>
          <p:cNvPicPr>
            <a:picLocks noChangeAspect="1"/>
          </p:cNvPicPr>
          <p:nvPr/>
        </p:nvPicPr>
        <p:blipFill>
          <a:blip r:embed="rId2"/>
          <a:stretch>
            <a:fillRect/>
          </a:stretch>
        </p:blipFill>
        <p:spPr>
          <a:xfrm>
            <a:off x="949036" y="2445327"/>
            <a:ext cx="4446025" cy="3731636"/>
          </a:xfrm>
          <a:prstGeom prst="rect">
            <a:avLst/>
          </a:prstGeom>
        </p:spPr>
      </p:pic>
      <p:sp>
        <p:nvSpPr>
          <p:cNvPr id="6" name="TextBox 5">
            <a:extLst>
              <a:ext uri="{FF2B5EF4-FFF2-40B4-BE49-F238E27FC236}">
                <a16:creationId xmlns:a16="http://schemas.microsoft.com/office/drawing/2014/main" id="{A91B8918-F857-D34D-9D96-299184F82814}"/>
              </a:ext>
            </a:extLst>
          </p:cNvPr>
          <p:cNvSpPr txBox="1"/>
          <p:nvPr/>
        </p:nvSpPr>
        <p:spPr>
          <a:xfrm>
            <a:off x="6469566" y="1825625"/>
            <a:ext cx="4884234" cy="4278094"/>
          </a:xfrm>
          <a:prstGeom prst="rect">
            <a:avLst/>
          </a:prstGeom>
          <a:noFill/>
        </p:spPr>
        <p:txBody>
          <a:bodyPr wrap="square" rtlCol="0">
            <a:spAutoFit/>
          </a:bodyPr>
          <a:lstStyle/>
          <a:p>
            <a:r>
              <a:rPr lang="en-US" sz="2800" dirty="0"/>
              <a:t>Acharya, Chauhan, </a:t>
            </a:r>
            <a:r>
              <a:rPr lang="en-US" sz="2800" dirty="0" err="1"/>
              <a:t>Rajan</a:t>
            </a:r>
            <a:r>
              <a:rPr lang="en-US" sz="2800" dirty="0"/>
              <a:t>, Steffen (2022)</a:t>
            </a:r>
          </a:p>
          <a:p>
            <a:endParaRPr lang="en-US" dirty="0"/>
          </a:p>
          <a:p>
            <a:r>
              <a:rPr lang="en-US" dirty="0"/>
              <a:t>The supply of reserves creates its own additional demand via these new claims that can come due in times of aggregate stress.</a:t>
            </a:r>
          </a:p>
          <a:p>
            <a:endParaRPr lang="en-US" dirty="0"/>
          </a:p>
          <a:p>
            <a:r>
              <a:rPr lang="en-US" dirty="0"/>
              <a:t>…the wrong way to think about QE: taking the nature of claims on liquidity on the banking sector as given and unaffected by reserve expansion.</a:t>
            </a:r>
          </a:p>
          <a:p>
            <a:endParaRPr lang="en-US" dirty="0"/>
          </a:p>
          <a:p>
            <a:r>
              <a:rPr lang="en-US" dirty="0"/>
              <a:t>In contrast…banks write new liquidity claims when exogenously pumped full of reserves, and don’t shrink these claims easily.</a:t>
            </a:r>
          </a:p>
        </p:txBody>
      </p:sp>
    </p:spTree>
    <p:extLst>
      <p:ext uri="{BB962C8B-B14F-4D97-AF65-F5344CB8AC3E}">
        <p14:creationId xmlns:p14="http://schemas.microsoft.com/office/powerpoint/2010/main" val="1282455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3C421-3A30-9C4D-B3C3-E764B1B278AE}"/>
              </a:ext>
            </a:extLst>
          </p:cNvPr>
          <p:cNvSpPr>
            <a:spLocks noGrp="1"/>
          </p:cNvSpPr>
          <p:nvPr>
            <p:ph type="title"/>
          </p:nvPr>
        </p:nvSpPr>
        <p:spPr/>
        <p:txBody>
          <a:bodyPr/>
          <a:lstStyle/>
          <a:p>
            <a:r>
              <a:rPr lang="en-US" b="1" dirty="0"/>
              <a:t>The Fed’s estimate of the steep part of the reserve demand curve has grown over time</a:t>
            </a:r>
          </a:p>
        </p:txBody>
      </p:sp>
      <p:graphicFrame>
        <p:nvGraphicFramePr>
          <p:cNvPr id="4" name="Content Placeholder 3">
            <a:extLst>
              <a:ext uri="{FF2B5EF4-FFF2-40B4-BE49-F238E27FC236}">
                <a16:creationId xmlns:a16="http://schemas.microsoft.com/office/drawing/2014/main" id="{390FE20A-8492-8D42-846E-F23D1C176C96}"/>
              </a:ext>
            </a:extLst>
          </p:cNvPr>
          <p:cNvGraphicFramePr>
            <a:graphicFrameLocks noGrp="1"/>
          </p:cNvGraphicFramePr>
          <p:nvPr>
            <p:ph idx="1"/>
            <p:extLst>
              <p:ext uri="{D42A27DB-BD31-4B8C-83A1-F6EECF244321}">
                <p14:modId xmlns:p14="http://schemas.microsoft.com/office/powerpoint/2010/main" val="2542231923"/>
              </p:ext>
            </p:extLst>
          </p:nvPr>
        </p:nvGraphicFramePr>
        <p:xfrm>
          <a:off x="1440873" y="1981200"/>
          <a:ext cx="6732971" cy="4165726"/>
        </p:xfrm>
        <a:graphic>
          <a:graphicData uri="http://schemas.openxmlformats.org/drawingml/2006/table">
            <a:tbl>
              <a:tblPr firstRow="1" firstCol="1" bandRow="1">
                <a:tableStyleId>{5C22544A-7EE6-4342-B048-85BDC9FD1C3A}</a:tableStyleId>
              </a:tblPr>
              <a:tblGrid>
                <a:gridCol w="3008464">
                  <a:extLst>
                    <a:ext uri="{9D8B030D-6E8A-4147-A177-3AD203B41FA5}">
                      <a16:colId xmlns:a16="http://schemas.microsoft.com/office/drawing/2014/main" val="2167794854"/>
                    </a:ext>
                  </a:extLst>
                </a:gridCol>
                <a:gridCol w="3724507">
                  <a:extLst>
                    <a:ext uri="{9D8B030D-6E8A-4147-A177-3AD203B41FA5}">
                      <a16:colId xmlns:a16="http://schemas.microsoft.com/office/drawing/2014/main" val="4245938249"/>
                    </a:ext>
                  </a:extLst>
                </a:gridCol>
              </a:tblGrid>
              <a:tr h="1178686">
                <a:tc gridSpan="2">
                  <a:txBody>
                    <a:bodyPr/>
                    <a:lstStyle/>
                    <a:p>
                      <a:pPr marL="0" marR="0">
                        <a:spcBef>
                          <a:spcPts val="0"/>
                        </a:spcBef>
                        <a:spcAft>
                          <a:spcPts val="0"/>
                        </a:spcAft>
                      </a:pPr>
                      <a:r>
                        <a:rPr lang="en-US" sz="2800" dirty="0">
                          <a:effectLst/>
                        </a:rPr>
                        <a:t>Fed’s estimate of banks’ structural demand for reserve balances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518420147"/>
                  </a:ext>
                </a:extLst>
              </a:tr>
              <a:tr h="785789">
                <a:tc>
                  <a:txBody>
                    <a:bodyPr/>
                    <a:lstStyle/>
                    <a:p>
                      <a:pPr marL="0" marR="0">
                        <a:spcBef>
                          <a:spcPts val="0"/>
                        </a:spcBef>
                        <a:spcAft>
                          <a:spcPts val="0"/>
                        </a:spcAft>
                      </a:pPr>
                      <a:r>
                        <a:rPr lang="en-US" sz="2800" dirty="0">
                          <a:effectLst/>
                        </a:rPr>
                        <a:t>Date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800">
                          <a:effectLst/>
                        </a:rPr>
                        <a:t>Level</a:t>
                      </a:r>
                    </a:p>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4814726"/>
                  </a:ext>
                </a:extLst>
              </a:tr>
              <a:tr h="392894">
                <a:tc>
                  <a:txBody>
                    <a:bodyPr/>
                    <a:lstStyle/>
                    <a:p>
                      <a:pPr marL="0" marR="0">
                        <a:spcBef>
                          <a:spcPts val="0"/>
                        </a:spcBef>
                        <a:spcAft>
                          <a:spcPts val="0"/>
                        </a:spcAft>
                      </a:pPr>
                      <a:r>
                        <a:rPr lang="en-US" sz="2800">
                          <a:effectLst/>
                        </a:rPr>
                        <a:t>April 2008</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800">
                          <a:effectLst/>
                        </a:rPr>
                        <a:t>$35 billion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4161482"/>
                  </a:ext>
                </a:extLst>
              </a:tr>
              <a:tr h="392894">
                <a:tc>
                  <a:txBody>
                    <a:bodyPr/>
                    <a:lstStyle/>
                    <a:p>
                      <a:pPr marL="0" marR="0">
                        <a:spcBef>
                          <a:spcPts val="0"/>
                        </a:spcBef>
                        <a:spcAft>
                          <a:spcPts val="0"/>
                        </a:spcAft>
                      </a:pPr>
                      <a:r>
                        <a:rPr lang="en-US" sz="2800">
                          <a:effectLst/>
                        </a:rPr>
                        <a:t>March 2016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800">
                          <a:effectLst/>
                        </a:rPr>
                        <a:t>$100 billion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3152912"/>
                  </a:ext>
                </a:extLst>
              </a:tr>
              <a:tr h="392894">
                <a:tc>
                  <a:txBody>
                    <a:bodyPr/>
                    <a:lstStyle/>
                    <a:p>
                      <a:pPr marL="0" marR="0">
                        <a:spcBef>
                          <a:spcPts val="0"/>
                        </a:spcBef>
                        <a:spcAft>
                          <a:spcPts val="0"/>
                        </a:spcAft>
                      </a:pPr>
                      <a:r>
                        <a:rPr lang="en-US" sz="2800">
                          <a:effectLst/>
                        </a:rPr>
                        <a:t>March 2018</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800">
                          <a:effectLst/>
                        </a:rPr>
                        <a:t>$600 billion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9442775"/>
                  </a:ext>
                </a:extLst>
              </a:tr>
              <a:tr h="392894">
                <a:tc>
                  <a:txBody>
                    <a:bodyPr/>
                    <a:lstStyle/>
                    <a:p>
                      <a:pPr marL="0" marR="0">
                        <a:spcBef>
                          <a:spcPts val="0"/>
                        </a:spcBef>
                        <a:spcAft>
                          <a:spcPts val="0"/>
                        </a:spcAft>
                      </a:pPr>
                      <a:r>
                        <a:rPr lang="en-US" sz="2800">
                          <a:effectLst/>
                        </a:rPr>
                        <a:t>September 2019</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800">
                          <a:effectLst/>
                        </a:rPr>
                        <a:t>$1.3 trillion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1241289"/>
                  </a:ext>
                </a:extLst>
              </a:tr>
              <a:tr h="392894">
                <a:tc>
                  <a:txBody>
                    <a:bodyPr/>
                    <a:lstStyle/>
                    <a:p>
                      <a:pPr marL="0" marR="0">
                        <a:spcBef>
                          <a:spcPts val="0"/>
                        </a:spcBef>
                        <a:spcAft>
                          <a:spcPts val="0"/>
                        </a:spcAft>
                      </a:pPr>
                      <a:r>
                        <a:rPr lang="en-US" sz="2800">
                          <a:effectLst/>
                        </a:rPr>
                        <a:t>May 2022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800" dirty="0">
                          <a:effectLst/>
                        </a:rPr>
                        <a:t>$2.3 trillion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2437601"/>
                  </a:ext>
                </a:extLst>
              </a:tr>
            </a:tbl>
          </a:graphicData>
        </a:graphic>
      </p:graphicFrame>
    </p:spTree>
    <p:extLst>
      <p:ext uri="{BB962C8B-B14F-4D97-AF65-F5344CB8AC3E}">
        <p14:creationId xmlns:p14="http://schemas.microsoft.com/office/powerpoint/2010/main" val="1515523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2EA59-679A-5B44-85D2-4928ABC3E805}"/>
              </a:ext>
            </a:extLst>
          </p:cNvPr>
          <p:cNvSpPr>
            <a:spLocks noGrp="1"/>
          </p:cNvSpPr>
          <p:nvPr>
            <p:ph type="title"/>
          </p:nvPr>
        </p:nvSpPr>
        <p:spPr/>
        <p:txBody>
          <a:bodyPr/>
          <a:lstStyle/>
          <a:p>
            <a:r>
              <a:rPr lang="en-US" b="1" dirty="0"/>
              <a:t>Bank of England has a better QT plan</a:t>
            </a:r>
          </a:p>
        </p:txBody>
      </p:sp>
      <p:sp>
        <p:nvSpPr>
          <p:cNvPr id="3" name="Content Placeholder 2">
            <a:extLst>
              <a:ext uri="{FF2B5EF4-FFF2-40B4-BE49-F238E27FC236}">
                <a16:creationId xmlns:a16="http://schemas.microsoft.com/office/drawing/2014/main" id="{AF58B3F2-4F43-5C46-BC01-9B18F7B16E9B}"/>
              </a:ext>
            </a:extLst>
          </p:cNvPr>
          <p:cNvSpPr>
            <a:spLocks noGrp="1"/>
          </p:cNvSpPr>
          <p:nvPr>
            <p:ph idx="1"/>
          </p:nvPr>
        </p:nvSpPr>
        <p:spPr>
          <a:xfrm>
            <a:off x="838201" y="1825625"/>
            <a:ext cx="4260272" cy="4351338"/>
          </a:xfrm>
        </p:spPr>
        <p:txBody>
          <a:bodyPr>
            <a:normAutofit/>
          </a:bodyPr>
          <a:lstStyle/>
          <a:p>
            <a:pPr marL="0" indent="0">
              <a:buNone/>
            </a:pPr>
            <a:r>
              <a:rPr lang="en-US" dirty="0"/>
              <a:t>The Fed does not know the structural demand for reserve balances but plans to shrink portfolio until it is about $300 billion above it.</a:t>
            </a:r>
          </a:p>
          <a:p>
            <a:r>
              <a:rPr lang="en-US" sz="2000" dirty="0"/>
              <a:t>Money market rates will be below the IORB rate, no incentive for banks to economize on reserve balances.</a:t>
            </a:r>
          </a:p>
          <a:p>
            <a:pPr marL="457200" lvl="1" indent="0">
              <a:buNone/>
            </a:pPr>
            <a:endParaRPr lang="en-US" dirty="0"/>
          </a:p>
        </p:txBody>
      </p:sp>
      <p:sp>
        <p:nvSpPr>
          <p:cNvPr id="4" name="TextBox 3">
            <a:extLst>
              <a:ext uri="{FF2B5EF4-FFF2-40B4-BE49-F238E27FC236}">
                <a16:creationId xmlns:a16="http://schemas.microsoft.com/office/drawing/2014/main" id="{B24F080E-DA7F-AF45-8881-A54B0C7BFF9A}"/>
              </a:ext>
            </a:extLst>
          </p:cNvPr>
          <p:cNvSpPr txBox="1"/>
          <p:nvPr/>
        </p:nvSpPr>
        <p:spPr>
          <a:xfrm>
            <a:off x="5486400" y="1804843"/>
            <a:ext cx="5527964" cy="3847207"/>
          </a:xfrm>
          <a:prstGeom prst="rect">
            <a:avLst/>
          </a:prstGeom>
          <a:noFill/>
        </p:spPr>
        <p:txBody>
          <a:bodyPr wrap="square" rtlCol="0">
            <a:spAutoFit/>
          </a:bodyPr>
          <a:lstStyle/>
          <a:p>
            <a:r>
              <a:rPr lang="en-US" sz="2800" dirty="0"/>
              <a:t>BoE plans on shrinking until borrowing at its new standing repo facility picks up.</a:t>
            </a:r>
          </a:p>
          <a:p>
            <a:pPr marL="285750" indent="-285750">
              <a:buFont typeface="Arial" panose="020B0604020202020204" pitchFamily="34" charset="0"/>
              <a:buChar char="•"/>
            </a:pPr>
            <a:r>
              <a:rPr lang="en-US" sz="2000" dirty="0"/>
              <a:t>Money market rates will be a bit above the rate the BoE pays on reserves, creating an incentive for banks to reduce demand further.</a:t>
            </a:r>
          </a:p>
          <a:p>
            <a:pPr marL="285750" indent="-285750">
              <a:buFont typeface="Arial" panose="020B0604020202020204" pitchFamily="34" charset="0"/>
              <a:buChar char="•"/>
            </a:pPr>
            <a:r>
              <a:rPr lang="en-US" sz="2000" dirty="0"/>
              <a:t>Increased borrowing should help limit stigma.</a:t>
            </a:r>
          </a:p>
          <a:p>
            <a:pPr marL="285750" indent="-285750">
              <a:buFont typeface="Arial" panose="020B0604020202020204" pitchFamily="34" charset="0"/>
              <a:buChar char="•"/>
            </a:pPr>
            <a:r>
              <a:rPr lang="en-US" sz="2000" dirty="0"/>
              <a:t>BoE has communicated that regulators, bank boards, and overseas regulators should view borrowing at the repo facility as “routine participation in money markets.”</a:t>
            </a:r>
          </a:p>
        </p:txBody>
      </p:sp>
    </p:spTree>
    <p:extLst>
      <p:ext uri="{BB962C8B-B14F-4D97-AF65-F5344CB8AC3E}">
        <p14:creationId xmlns:p14="http://schemas.microsoft.com/office/powerpoint/2010/main" val="2632963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0CF9B5640D9E4387BB95EFEC7F6A08" ma:contentTypeVersion="10" ma:contentTypeDescription="Create a new document." ma:contentTypeScope="" ma:versionID="4337e06c99e5fdae2846fa4dfc5897e3">
  <xsd:schema xmlns:xsd="http://www.w3.org/2001/XMLSchema" xmlns:xs="http://www.w3.org/2001/XMLSchema" xmlns:p="http://schemas.microsoft.com/office/2006/metadata/properties" xmlns:ns2="4c8e19b7-9f39-483f-a93f-b5c3087a8233" xmlns:ns3="0162f515-2805-4ead-8d84-363e07fb6deb" targetNamespace="http://schemas.microsoft.com/office/2006/metadata/properties" ma:root="true" ma:fieldsID="a24d271a8eb24fe70f24cddd8c250ef1" ns2:_="" ns3:_="">
    <xsd:import namespace="4c8e19b7-9f39-483f-a93f-b5c3087a8233"/>
    <xsd:import namespace="0162f515-2805-4ead-8d84-363e07fb6de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8e19b7-9f39-483f-a93f-b5c3087a82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94cc3ae-357c-4eb4-84e8-520ab3b4f5d4"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62f515-2805-4ead-8d84-363e07fb6de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98c502f-337d-4f13-82d6-3a7640c8bc5e}" ma:internalName="TaxCatchAll" ma:showField="CatchAllData" ma:web="0162f515-2805-4ead-8d84-363e07fb6deb">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c8e19b7-9f39-483f-a93f-b5c3087a8233">
      <Terms xmlns="http://schemas.microsoft.com/office/infopath/2007/PartnerControls"/>
    </lcf76f155ced4ddcb4097134ff3c332f>
    <TaxCatchAll xmlns="0162f515-2805-4ead-8d84-363e07fb6deb" xsi:nil="true"/>
  </documentManagement>
</p:properties>
</file>

<file path=customXml/itemProps1.xml><?xml version="1.0" encoding="utf-8"?>
<ds:datastoreItem xmlns:ds="http://schemas.openxmlformats.org/officeDocument/2006/customXml" ds:itemID="{79A7C84B-5412-4F48-AB60-B9C8D29240A5}"/>
</file>

<file path=customXml/itemProps2.xml><?xml version="1.0" encoding="utf-8"?>
<ds:datastoreItem xmlns:ds="http://schemas.openxmlformats.org/officeDocument/2006/customXml" ds:itemID="{DADD87E2-5267-4B6A-AC6E-884797FA95A9}"/>
</file>

<file path=customXml/itemProps3.xml><?xml version="1.0" encoding="utf-8"?>
<ds:datastoreItem xmlns:ds="http://schemas.openxmlformats.org/officeDocument/2006/customXml" ds:itemID="{5F70127B-B7C1-4790-BD61-62A32A95E3A4}"/>
</file>

<file path=docProps/app.xml><?xml version="1.0" encoding="utf-8"?>
<Properties xmlns="http://schemas.openxmlformats.org/officeDocument/2006/extended-properties" xmlns:vt="http://schemas.openxmlformats.org/officeDocument/2006/docPropsVTypes">
  <TotalTime>143</TotalTime>
  <Words>772</Words>
  <Application>Microsoft Macintosh PowerPoint</Application>
  <PresentationFormat>Widescreen</PresentationFormat>
  <Paragraphs>60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Examiner Preferences are Obstructing Monetary Policy Remarks at the 2022 Financial Stability Conference</vt:lpstr>
      <vt:lpstr>The Fed can get no smaller than the size necessary to meet reserve demand</vt:lpstr>
      <vt:lpstr>Examiners understandably prefer reserves to other assets for liquidity purposes.</vt:lpstr>
      <vt:lpstr>Banks hold high levels of reserve balances to avoid ever having to borrow from the Fed, in part because of examiner preferences</vt:lpstr>
      <vt:lpstr>The standard model of demand for reserves provides poor intuition for current circumstances</vt:lpstr>
      <vt:lpstr>Recent research has shed more light on how and why reserve demand has grown</vt:lpstr>
      <vt:lpstr>The Fed’s estimate of the steep part of the reserve demand curve has grown over time</vt:lpstr>
      <vt:lpstr>Bank of England has a better QT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Examiner Preferences are Obstructing Monetary Policy Remarks at the 2022 Financial Stability Conference</dc:title>
  <dc:creator>Bill Nelson</dc:creator>
  <cp:lastModifiedBy>Bill Nelson</cp:lastModifiedBy>
  <cp:revision>4</cp:revision>
  <dcterms:created xsi:type="dcterms:W3CDTF">2022-11-16T12:35:22Z</dcterms:created>
  <dcterms:modified xsi:type="dcterms:W3CDTF">2022-11-16T14:58:23Z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0x0101002D0CF9B5640D9E4387BB95EFEC7F6A08</vt:lpwstr>
  </property>
</Properties>
</file>