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57" r:id="rId3"/>
    <p:sldId id="265" r:id="rId4"/>
    <p:sldId id="267" r:id="rId5"/>
    <p:sldId id="262" r:id="rId6"/>
  </p:sldIdLst>
  <p:sldSz cx="12192000" cy="6858000"/>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98443A-922D-06E9-BE68-AE48A878F5DE}" name="Jackman, Robert" initials="JR" userId="S::Robert.Jackman@treasury.gov::5dbcbcf7-7ff5-4db9-a532-b1d285721d99" providerId="AD"/>
  <p188:author id="{12C916AB-426D-A22D-BA37-BFCE14D9967E}" name="Feilich, Ethan" initials="FE" userId="S::Ethan.Feilich@treasury.gov::c982cf56-177e-4871-8750-f28483271326" providerId="AD"/>
  <p188:author id="{0FEABEB8-449C-04E0-F0FE-54DE8A363825}" name="Brown, Samuel" initials="BS" userId="S::Samuel.Brown@treasury.gov::0cf643b7-9233-4992-ac29-e60fe1a6efa8" providerId="AD"/>
  <p188:author id="{85DA3BE8-0846-6515-C40E-303B9788C5C3}" name="Sinclair, Tara (Detailee)" initials="ST(" userId="S::Tara.Sinclair@treasury.gov::ba04a7a7-c689-4f1f-89a0-1b2c077631b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Natasha" initials="N" lastIdx="2" clrIdx="6">
    <p:extLst>
      <p:ext uri="{19B8F6BF-5375-455C-9EA6-DF929625EA0E}">
        <p15:presenceInfo xmlns:p15="http://schemas.microsoft.com/office/powerpoint/2012/main" userId="S::Natasha.Sarin@treasury.gov::bb17fb07-3886-46cf-a0b0-91023ad0c1f5" providerId="AD"/>
      </p:ext>
    </p:extLst>
  </p:cmAuthor>
  <p:cmAuthor id="1" name="Milligan, Stephen" initials="MS" lastIdx="10" clrIdx="0">
    <p:extLst>
      <p:ext uri="{19B8F6BF-5375-455C-9EA6-DF929625EA0E}">
        <p15:presenceInfo xmlns:p15="http://schemas.microsoft.com/office/powerpoint/2012/main" userId="S::Stephen.Milligan@treasury.gov::80e9d49f-1b20-4ed2-b97e-45210fa68a69" providerId="AD"/>
      </p:ext>
    </p:extLst>
  </p:cmAuthor>
  <p:cmAuthor id="8" name="Batchelder, Lily" initials="BL" lastIdx="9" clrIdx="7">
    <p:extLst>
      <p:ext uri="{19B8F6BF-5375-455C-9EA6-DF929625EA0E}">
        <p15:presenceInfo xmlns:p15="http://schemas.microsoft.com/office/powerpoint/2012/main" userId="Batchelder, Lily" providerId="None"/>
      </p:ext>
    </p:extLst>
  </p:cmAuthor>
  <p:cmAuthor id="2" name="Leibenluft, Jacob" initials="LJ" lastIdx="9" clrIdx="1">
    <p:extLst>
      <p:ext uri="{19B8F6BF-5375-455C-9EA6-DF929625EA0E}">
        <p15:presenceInfo xmlns:p15="http://schemas.microsoft.com/office/powerpoint/2012/main" userId="S::Jacob.Leibenluft2@treasury.gov::0b6000b6-5de3-46d9-a687-80454d2de51c" providerId="AD"/>
      </p:ext>
    </p:extLst>
  </p:cmAuthor>
  <p:cmAuthor id="3" name="Taverna, Andrea (Contractor)" initials="TA(" lastIdx="5" clrIdx="2">
    <p:extLst>
      <p:ext uri="{19B8F6BF-5375-455C-9EA6-DF929625EA0E}">
        <p15:presenceInfo xmlns:p15="http://schemas.microsoft.com/office/powerpoint/2012/main" userId="S::Andrea.Taverna@treasury.gov::5c854fc1-266c-43d3-a8ee-4f28a0758997" providerId="AD"/>
      </p:ext>
    </p:extLst>
  </p:cmAuthor>
  <p:cmAuthor id="4" name="Milligan, Stephen" initials="MS [2]" lastIdx="7" clrIdx="3">
    <p:extLst>
      <p:ext uri="{19B8F6BF-5375-455C-9EA6-DF929625EA0E}">
        <p15:presenceInfo xmlns:p15="http://schemas.microsoft.com/office/powerpoint/2012/main" userId="Milligan, Stephen" providerId="None"/>
      </p:ext>
    </p:extLst>
  </p:cmAuthor>
  <p:cmAuthor id="5" name="Mary Watkins" initials="MW" lastIdx="4" clrIdx="4">
    <p:extLst>
      <p:ext uri="{19B8F6BF-5375-455C-9EA6-DF929625EA0E}">
        <p15:presenceInfo xmlns:p15="http://schemas.microsoft.com/office/powerpoint/2012/main" userId="S::mary.l.watkins@frb.gov::a69765d9-23e7-4728-892f-d55fd7b4103f" providerId="AD"/>
      </p:ext>
    </p:extLst>
  </p:cmAuthor>
  <p:cmAuthor id="6" name="Kowalsky, Ted" initials="KT" lastIdx="4" clrIdx="5">
    <p:extLst>
      <p:ext uri="{19B8F6BF-5375-455C-9EA6-DF929625EA0E}">
        <p15:presenceInfo xmlns:p15="http://schemas.microsoft.com/office/powerpoint/2012/main" userId="S::Theodore.Kowalsky@treasury.gov::023a3187-eae4-4bf5-b20f-07524e034ea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54A2"/>
    <a:srgbClr val="E9EBF5"/>
    <a:srgbClr val="2F55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03" autoAdjust="0"/>
    <p:restoredTop sz="76720" autoAdjust="0"/>
  </p:normalViewPr>
  <p:slideViewPr>
    <p:cSldViewPr snapToGrid="0" snapToObjects="1">
      <p:cViewPr varScale="1">
        <p:scale>
          <a:sx n="84" d="100"/>
          <a:sy n="84" d="100"/>
        </p:scale>
        <p:origin x="1938" y="78"/>
      </p:cViewPr>
      <p:guideLst/>
    </p:cSldViewPr>
  </p:slideViewPr>
  <p:notesTextViewPr>
    <p:cViewPr>
      <p:scale>
        <a:sx n="3" d="2"/>
        <a:sy n="3" d="2"/>
      </p:scale>
      <p:origin x="0" y="0"/>
    </p:cViewPr>
  </p:notesTextViewPr>
  <p:notesViewPr>
    <p:cSldViewPr snapToGrid="0" snapToObjects="1">
      <p:cViewPr>
        <p:scale>
          <a:sx n="110" d="100"/>
          <a:sy n="110" d="100"/>
        </p:scale>
        <p:origin x="2460" y="-7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US" sz="2000" b="1" dirty="0">
                <a:solidFill>
                  <a:sysClr val="windowText" lastClr="000000"/>
                </a:solidFill>
              </a:rPr>
              <a:t>Real</a:t>
            </a:r>
            <a:r>
              <a:rPr lang="en-US" sz="2000" b="1" baseline="0" dirty="0">
                <a:solidFill>
                  <a:sysClr val="windowText" lastClr="000000"/>
                </a:solidFill>
              </a:rPr>
              <a:t> Hourly Wage Growth</a:t>
            </a:r>
            <a:endParaRPr lang="en-US" sz="2000" b="1" dirty="0">
              <a:solidFill>
                <a:sysClr val="windowText" lastClr="000000"/>
              </a:solidFill>
            </a:endParaRPr>
          </a:p>
        </c:rich>
      </c:tx>
      <c:layout>
        <c:manualLayout>
          <c:xMode val="edge"/>
          <c:yMode val="edge"/>
          <c:x val="6.2467620995228346E-2"/>
          <c:y val="3.1698845987288012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0"/>
          <c:tx>
            <c:strRef>
              <c:f>Sheet1!$B$15</c:f>
              <c:strCache>
                <c:ptCount val="1"/>
                <c:pt idx="0">
                  <c:v>Unadjusted</c:v>
                </c:pt>
              </c:strCache>
            </c:strRef>
          </c:tx>
          <c:spPr>
            <a:solidFill>
              <a:schemeClr val="accent1">
                <a:lumMod val="60000"/>
                <a:lumOff val="40000"/>
              </a:schemeClr>
            </a:solidFill>
            <a:ln>
              <a:solidFill>
                <a:schemeClr val="tx1"/>
              </a:solidFill>
            </a:ln>
            <a:effectLst/>
          </c:spPr>
          <c:invertIfNegative val="0"/>
          <c:cat>
            <c:strRef>
              <c:f>(Sheet1!$A$16,Sheet1!$A$18)</c:f>
              <c:strCache>
                <c:ptCount val="2"/>
                <c:pt idx="0">
                  <c:v>10th Percentile</c:v>
                </c:pt>
                <c:pt idx="1">
                  <c:v>90th Percentile</c:v>
                </c:pt>
              </c:strCache>
              <c:extLst/>
            </c:strRef>
          </c:cat>
          <c:val>
            <c:numRef>
              <c:f>(Sheet1!$B$16,Sheet1!$B$18)</c:f>
              <c:numCache>
                <c:formatCode>General</c:formatCode>
                <c:ptCount val="2"/>
                <c:pt idx="0">
                  <c:v>6.4000000000000057</c:v>
                </c:pt>
                <c:pt idx="1">
                  <c:v>-6.6999999999999948</c:v>
                </c:pt>
              </c:numCache>
              <c:extLst/>
            </c:numRef>
          </c:val>
          <c:extLst>
            <c:ext xmlns:c16="http://schemas.microsoft.com/office/drawing/2014/chart" uri="{C3380CC4-5D6E-409C-BE32-E72D297353CC}">
              <c16:uniqueId val="{00000000-2EEF-486C-AA77-74E48174BF3D}"/>
            </c:ext>
          </c:extLst>
        </c:ser>
        <c:ser>
          <c:idx val="2"/>
          <c:order val="1"/>
          <c:tx>
            <c:strRef>
              <c:f>Sheet1!$C$15</c:f>
              <c:strCache>
                <c:ptCount val="1"/>
                <c:pt idx="0">
                  <c:v>Adjusted</c:v>
                </c:pt>
              </c:strCache>
            </c:strRef>
          </c:tx>
          <c:spPr>
            <a:solidFill>
              <a:schemeClr val="accent1">
                <a:lumMod val="75000"/>
              </a:schemeClr>
            </a:solidFill>
            <a:ln>
              <a:solidFill>
                <a:schemeClr val="tx1"/>
              </a:solidFill>
            </a:ln>
            <a:effectLst/>
          </c:spPr>
          <c:invertIfNegative val="0"/>
          <c:cat>
            <c:strRef>
              <c:f>(Sheet1!$A$16,Sheet1!$A$18)</c:f>
              <c:strCache>
                <c:ptCount val="2"/>
                <c:pt idx="0">
                  <c:v>10th Percentile</c:v>
                </c:pt>
                <c:pt idx="1">
                  <c:v>90th Percentile</c:v>
                </c:pt>
              </c:strCache>
              <c:extLst/>
            </c:strRef>
          </c:cat>
          <c:val>
            <c:numRef>
              <c:f>(Sheet1!$C$16,Sheet1!$C$18)</c:f>
              <c:numCache>
                <c:formatCode>General</c:formatCode>
                <c:ptCount val="2"/>
                <c:pt idx="0">
                  <c:v>4.7985365760247145</c:v>
                </c:pt>
                <c:pt idx="1">
                  <c:v>-5.747368128186725</c:v>
                </c:pt>
              </c:numCache>
              <c:extLst/>
            </c:numRef>
          </c:val>
          <c:extLst>
            <c:ext xmlns:c16="http://schemas.microsoft.com/office/drawing/2014/chart" uri="{C3380CC4-5D6E-409C-BE32-E72D297353CC}">
              <c16:uniqueId val="{00000001-2EEF-486C-AA77-74E48174BF3D}"/>
            </c:ext>
          </c:extLst>
        </c:ser>
        <c:dLbls>
          <c:showLegendKey val="0"/>
          <c:showVal val="0"/>
          <c:showCatName val="0"/>
          <c:showSerName val="0"/>
          <c:showPercent val="0"/>
          <c:showBubbleSize val="0"/>
        </c:dLbls>
        <c:gapWidth val="219"/>
        <c:overlap val="-27"/>
        <c:axId val="615619839"/>
        <c:axId val="629311583"/>
      </c:barChart>
      <c:catAx>
        <c:axId val="615619839"/>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629311583"/>
        <c:crosses val="autoZero"/>
        <c:auto val="1"/>
        <c:lblAlgn val="ctr"/>
        <c:lblOffset val="100"/>
        <c:noMultiLvlLbl val="0"/>
      </c:catAx>
      <c:valAx>
        <c:axId val="6293115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61561983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US" sz="2000" b="1" i="0" baseline="0" dirty="0">
                <a:solidFill>
                  <a:sysClr val="windowText" lastClr="000000"/>
                </a:solidFill>
              </a:rPr>
              <a:t>Real Net Worth Growth by Recovery</a:t>
            </a:r>
            <a:endParaRPr lang="en-US" sz="2000" b="1" i="0" dirty="0">
              <a:solidFill>
                <a:sysClr val="windowText" lastClr="000000"/>
              </a:solidFill>
            </a:endParaRPr>
          </a:p>
        </c:rich>
      </c:tx>
      <c:layout>
        <c:manualLayout>
          <c:xMode val="edge"/>
          <c:yMode val="edge"/>
          <c:x val="8.5559500780205383E-2"/>
          <c:y val="3.7974689383971791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wealth!$B$39</c:f>
              <c:strCache>
                <c:ptCount val="1"/>
                <c:pt idx="0">
                  <c:v>25–49.9</c:v>
                </c:pt>
              </c:strCache>
            </c:strRef>
          </c:tx>
          <c:spPr>
            <a:solidFill>
              <a:schemeClr val="accent1">
                <a:tint val="58000"/>
              </a:schemeClr>
            </a:solidFill>
            <a:ln>
              <a:solidFill>
                <a:schemeClr val="tx1"/>
              </a:solidFill>
            </a:ln>
            <a:effectLst/>
          </c:spPr>
          <c:invertIfNegative val="0"/>
          <c:cat>
            <c:numRef>
              <c:f>wealth!$E$37:$F$37</c:f>
              <c:numCache>
                <c:formatCode>General</c:formatCode>
                <c:ptCount val="2"/>
                <c:pt idx="0">
                  <c:v>2007</c:v>
                </c:pt>
                <c:pt idx="1">
                  <c:v>2020</c:v>
                </c:pt>
              </c:numCache>
            </c:numRef>
          </c:cat>
          <c:val>
            <c:numRef>
              <c:f>wealth!$E$39:$F$39</c:f>
              <c:numCache>
                <c:formatCode>General</c:formatCode>
                <c:ptCount val="2"/>
                <c:pt idx="0">
                  <c:v>-7.1118419876181722</c:v>
                </c:pt>
                <c:pt idx="1">
                  <c:v>11.948943533636204</c:v>
                </c:pt>
              </c:numCache>
            </c:numRef>
          </c:val>
          <c:extLst>
            <c:ext xmlns:c16="http://schemas.microsoft.com/office/drawing/2014/chart" uri="{C3380CC4-5D6E-409C-BE32-E72D297353CC}">
              <c16:uniqueId val="{00000000-661D-4E37-880F-21949276D296}"/>
            </c:ext>
          </c:extLst>
        </c:ser>
        <c:ser>
          <c:idx val="1"/>
          <c:order val="1"/>
          <c:tx>
            <c:strRef>
              <c:f>wealth!$B$40</c:f>
              <c:strCache>
                <c:ptCount val="1"/>
                <c:pt idx="0">
                  <c:v>50–74.9</c:v>
                </c:pt>
              </c:strCache>
            </c:strRef>
          </c:tx>
          <c:spPr>
            <a:solidFill>
              <a:schemeClr val="accent1">
                <a:tint val="86000"/>
              </a:schemeClr>
            </a:solidFill>
            <a:ln>
              <a:solidFill>
                <a:schemeClr val="tx1"/>
              </a:solidFill>
            </a:ln>
            <a:effectLst/>
          </c:spPr>
          <c:invertIfNegative val="0"/>
          <c:cat>
            <c:numRef>
              <c:f>wealth!$E$37:$F$37</c:f>
              <c:numCache>
                <c:formatCode>General</c:formatCode>
                <c:ptCount val="2"/>
                <c:pt idx="0">
                  <c:v>2007</c:v>
                </c:pt>
                <c:pt idx="1">
                  <c:v>2020</c:v>
                </c:pt>
              </c:numCache>
            </c:numRef>
          </c:cat>
          <c:val>
            <c:numRef>
              <c:f>wealth!$E$40:$F$40</c:f>
              <c:numCache>
                <c:formatCode>General</c:formatCode>
                <c:ptCount val="2"/>
                <c:pt idx="0">
                  <c:v>-3.6642078865762651</c:v>
                </c:pt>
                <c:pt idx="1">
                  <c:v>11.102941833732105</c:v>
                </c:pt>
              </c:numCache>
            </c:numRef>
          </c:val>
          <c:extLst>
            <c:ext xmlns:c16="http://schemas.microsoft.com/office/drawing/2014/chart" uri="{C3380CC4-5D6E-409C-BE32-E72D297353CC}">
              <c16:uniqueId val="{00000001-661D-4E37-880F-21949276D296}"/>
            </c:ext>
          </c:extLst>
        </c:ser>
        <c:ser>
          <c:idx val="2"/>
          <c:order val="2"/>
          <c:tx>
            <c:strRef>
              <c:f>wealth!$B$41</c:f>
              <c:strCache>
                <c:ptCount val="1"/>
                <c:pt idx="0">
                  <c:v>75–89.9</c:v>
                </c:pt>
              </c:strCache>
            </c:strRef>
          </c:tx>
          <c:spPr>
            <a:solidFill>
              <a:schemeClr val="accent1">
                <a:shade val="86000"/>
              </a:schemeClr>
            </a:solidFill>
            <a:ln>
              <a:solidFill>
                <a:schemeClr val="tx1"/>
              </a:solidFill>
            </a:ln>
            <a:effectLst/>
          </c:spPr>
          <c:invertIfNegative val="0"/>
          <c:cat>
            <c:numRef>
              <c:f>wealth!$E$37:$F$37</c:f>
              <c:numCache>
                <c:formatCode>General</c:formatCode>
                <c:ptCount val="2"/>
                <c:pt idx="0">
                  <c:v>2007</c:v>
                </c:pt>
                <c:pt idx="1">
                  <c:v>2020</c:v>
                </c:pt>
              </c:numCache>
            </c:numRef>
          </c:cat>
          <c:val>
            <c:numRef>
              <c:f>wealth!$E$41:$F$41</c:f>
              <c:numCache>
                <c:formatCode>General</c:formatCode>
                <c:ptCount val="2"/>
                <c:pt idx="0">
                  <c:v>-3.1966569129561861</c:v>
                </c:pt>
                <c:pt idx="1">
                  <c:v>11.051837860308167</c:v>
                </c:pt>
              </c:numCache>
            </c:numRef>
          </c:val>
          <c:extLst>
            <c:ext xmlns:c16="http://schemas.microsoft.com/office/drawing/2014/chart" uri="{C3380CC4-5D6E-409C-BE32-E72D297353CC}">
              <c16:uniqueId val="{00000002-661D-4E37-880F-21949276D296}"/>
            </c:ext>
          </c:extLst>
        </c:ser>
        <c:ser>
          <c:idx val="3"/>
          <c:order val="3"/>
          <c:tx>
            <c:strRef>
              <c:f>wealth!$B$42</c:f>
              <c:strCache>
                <c:ptCount val="1"/>
                <c:pt idx="0">
                  <c:v>90–100</c:v>
                </c:pt>
              </c:strCache>
            </c:strRef>
          </c:tx>
          <c:spPr>
            <a:solidFill>
              <a:schemeClr val="accent1">
                <a:shade val="58000"/>
              </a:schemeClr>
            </a:solidFill>
            <a:ln>
              <a:solidFill>
                <a:schemeClr val="tx1"/>
              </a:solidFill>
            </a:ln>
            <a:effectLst/>
          </c:spPr>
          <c:invertIfNegative val="0"/>
          <c:cat>
            <c:numRef>
              <c:f>wealth!$E$37:$F$37</c:f>
              <c:numCache>
                <c:formatCode>General</c:formatCode>
                <c:ptCount val="2"/>
                <c:pt idx="0">
                  <c:v>2007</c:v>
                </c:pt>
                <c:pt idx="1">
                  <c:v>2020</c:v>
                </c:pt>
              </c:numCache>
            </c:numRef>
          </c:cat>
          <c:val>
            <c:numRef>
              <c:f>wealth!$E$42:$F$42</c:f>
              <c:numCache>
                <c:formatCode>General</c:formatCode>
                <c:ptCount val="2"/>
                <c:pt idx="0">
                  <c:v>2.1039525689291239</c:v>
                </c:pt>
                <c:pt idx="1">
                  <c:v>7.9973209572472115</c:v>
                </c:pt>
              </c:numCache>
            </c:numRef>
          </c:val>
          <c:extLst>
            <c:ext xmlns:c16="http://schemas.microsoft.com/office/drawing/2014/chart" uri="{C3380CC4-5D6E-409C-BE32-E72D297353CC}">
              <c16:uniqueId val="{00000003-661D-4E37-880F-21949276D296}"/>
            </c:ext>
          </c:extLst>
        </c:ser>
        <c:dLbls>
          <c:showLegendKey val="0"/>
          <c:showVal val="0"/>
          <c:showCatName val="0"/>
          <c:showSerName val="0"/>
          <c:showPercent val="0"/>
          <c:showBubbleSize val="0"/>
        </c:dLbls>
        <c:gapWidth val="219"/>
        <c:overlap val="-27"/>
        <c:axId val="175637359"/>
        <c:axId val="365015903"/>
      </c:barChart>
      <c:catAx>
        <c:axId val="175637359"/>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365015903"/>
        <c:crosses val="autoZero"/>
        <c:auto val="1"/>
        <c:lblAlgn val="ctr"/>
        <c:lblOffset val="100"/>
        <c:noMultiLvlLbl val="0"/>
      </c:catAx>
      <c:valAx>
        <c:axId val="3650159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175637359"/>
        <c:crosses val="autoZero"/>
        <c:crossBetween val="between"/>
      </c:valAx>
      <c:spPr>
        <a:noFill/>
        <a:ln>
          <a:noFill/>
        </a:ln>
        <a:effectLst/>
      </c:spPr>
    </c:plotArea>
    <c:legend>
      <c:legendPos val="b"/>
      <c:layout>
        <c:manualLayout>
          <c:xMode val="edge"/>
          <c:yMode val="edge"/>
          <c:x val="0.10502575295023024"/>
          <c:y val="0.87973188478022524"/>
          <c:w val="0.78994824472459779"/>
          <c:h val="8.6512840958171369E-2"/>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DA9C62-0F86-4C64-9A1C-27173A427C99}"/>
              </a:ext>
            </a:extLst>
          </p:cNvPr>
          <p:cNvSpPr>
            <a:spLocks noGrp="1"/>
          </p:cNvSpPr>
          <p:nvPr>
            <p:ph type="hdr" sz="quarter"/>
          </p:nvPr>
        </p:nvSpPr>
        <p:spPr>
          <a:xfrm>
            <a:off x="0" y="0"/>
            <a:ext cx="30130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70D02BB-9C33-46E3-8F98-288D261FE270}"/>
              </a:ext>
            </a:extLst>
          </p:cNvPr>
          <p:cNvSpPr>
            <a:spLocks noGrp="1"/>
          </p:cNvSpPr>
          <p:nvPr>
            <p:ph type="dt" sz="quarter" idx="1"/>
          </p:nvPr>
        </p:nvSpPr>
        <p:spPr>
          <a:xfrm>
            <a:off x="3940175" y="0"/>
            <a:ext cx="3013075" cy="466725"/>
          </a:xfrm>
          <a:prstGeom prst="rect">
            <a:avLst/>
          </a:prstGeom>
        </p:spPr>
        <p:txBody>
          <a:bodyPr vert="horz" lIns="91440" tIns="45720" rIns="91440" bIns="45720" rtlCol="0"/>
          <a:lstStyle>
            <a:lvl1pPr algn="r">
              <a:defRPr sz="1200"/>
            </a:lvl1pPr>
          </a:lstStyle>
          <a:p>
            <a:fld id="{2D23E636-89AC-4F57-B5C7-F770CE42A8FC}" type="datetimeFigureOut">
              <a:rPr lang="en-US" smtClean="0"/>
              <a:t>11/13/2023</a:t>
            </a:fld>
            <a:endParaRPr lang="en-US"/>
          </a:p>
        </p:txBody>
      </p:sp>
      <p:sp>
        <p:nvSpPr>
          <p:cNvPr id="4" name="Footer Placeholder 3">
            <a:extLst>
              <a:ext uri="{FF2B5EF4-FFF2-40B4-BE49-F238E27FC236}">
                <a16:creationId xmlns:a16="http://schemas.microsoft.com/office/drawing/2014/main" id="{C6513178-D785-4F35-989F-B8E21462CDE8}"/>
              </a:ext>
            </a:extLst>
          </p:cNvPr>
          <p:cNvSpPr>
            <a:spLocks noGrp="1"/>
          </p:cNvSpPr>
          <p:nvPr>
            <p:ph type="ftr" sz="quarter" idx="2"/>
          </p:nvPr>
        </p:nvSpPr>
        <p:spPr>
          <a:xfrm>
            <a:off x="0" y="8842375"/>
            <a:ext cx="30130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EE138AC-DFCC-4D0E-9D23-46297C98A1C3}"/>
              </a:ext>
            </a:extLst>
          </p:cNvPr>
          <p:cNvSpPr>
            <a:spLocks noGrp="1"/>
          </p:cNvSpPr>
          <p:nvPr>
            <p:ph type="sldNum" sz="quarter" idx="3"/>
          </p:nvPr>
        </p:nvSpPr>
        <p:spPr>
          <a:xfrm>
            <a:off x="3940175" y="8842375"/>
            <a:ext cx="3013075" cy="466725"/>
          </a:xfrm>
          <a:prstGeom prst="rect">
            <a:avLst/>
          </a:prstGeom>
        </p:spPr>
        <p:txBody>
          <a:bodyPr vert="horz" lIns="91440" tIns="45720" rIns="91440" bIns="45720" rtlCol="0" anchor="b"/>
          <a:lstStyle>
            <a:lvl1pPr algn="r">
              <a:defRPr sz="1200"/>
            </a:lvl1pPr>
          </a:lstStyle>
          <a:p>
            <a:fld id="{358AC8D4-4898-401F-8897-5675B53C568E}" type="slidenum">
              <a:rPr lang="en-US" smtClean="0"/>
              <a:t>‹#›</a:t>
            </a:fld>
            <a:endParaRPr lang="en-US"/>
          </a:p>
        </p:txBody>
      </p:sp>
    </p:spTree>
    <p:extLst>
      <p:ext uri="{BB962C8B-B14F-4D97-AF65-F5344CB8AC3E}">
        <p14:creationId xmlns:p14="http://schemas.microsoft.com/office/powerpoint/2010/main" val="3922951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7072"/>
          </a:xfrm>
          <a:prstGeom prst="rect">
            <a:avLst/>
          </a:prstGeom>
        </p:spPr>
        <p:txBody>
          <a:bodyPr vert="horz" lIns="92930" tIns="46465" rIns="92930" bIns="46465" rtlCol="0"/>
          <a:lstStyle>
            <a:lvl1pPr algn="l">
              <a:defRPr sz="1200">
                <a:latin typeface="Georgia" panose="02040502050405020303" pitchFamily="18" charset="0"/>
              </a:defRPr>
            </a:lvl1pPr>
          </a:lstStyle>
          <a:p>
            <a:endParaRPr lang="en-US" dirty="0"/>
          </a:p>
        </p:txBody>
      </p:sp>
      <p:sp>
        <p:nvSpPr>
          <p:cNvPr id="3" name="Date Placeholder 2"/>
          <p:cNvSpPr>
            <a:spLocks noGrp="1"/>
          </p:cNvSpPr>
          <p:nvPr>
            <p:ph type="dt" idx="1"/>
          </p:nvPr>
        </p:nvSpPr>
        <p:spPr>
          <a:xfrm>
            <a:off x="3939466" y="0"/>
            <a:ext cx="3013763" cy="467072"/>
          </a:xfrm>
          <a:prstGeom prst="rect">
            <a:avLst/>
          </a:prstGeom>
        </p:spPr>
        <p:txBody>
          <a:bodyPr vert="horz" lIns="92930" tIns="46465" rIns="92930" bIns="46465" rtlCol="0"/>
          <a:lstStyle>
            <a:lvl1pPr algn="r">
              <a:defRPr sz="1200">
                <a:latin typeface="Georgia" panose="02040502050405020303" pitchFamily="18" charset="0"/>
              </a:defRPr>
            </a:lvl1pPr>
          </a:lstStyle>
          <a:p>
            <a:fld id="{BB233812-D673-5A40-8AD1-C868F725C179}" type="datetimeFigureOut">
              <a:rPr lang="en-US" smtClean="0"/>
              <a:pPr/>
              <a:t>11/13/2023</a:t>
            </a:fld>
            <a:endParaRPr lang="en-US" dirty="0"/>
          </a:p>
        </p:txBody>
      </p:sp>
      <p:sp>
        <p:nvSpPr>
          <p:cNvPr id="4" name="Slide Image Placeholder 3"/>
          <p:cNvSpPr>
            <a:spLocks noGrp="1" noRot="1" noChangeAspect="1"/>
          </p:cNvSpPr>
          <p:nvPr>
            <p:ph type="sldImg" idx="2"/>
          </p:nvPr>
        </p:nvSpPr>
        <p:spPr>
          <a:xfrm>
            <a:off x="685800" y="1163638"/>
            <a:ext cx="5583238" cy="3141662"/>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695484" y="4480004"/>
            <a:ext cx="5563870" cy="3665458"/>
          </a:xfrm>
          <a:prstGeom prst="rect">
            <a:avLst/>
          </a:prstGeom>
        </p:spPr>
        <p:txBody>
          <a:bodyPr vert="horz" lIns="92930" tIns="46465" rIns="92930" bIns="46465"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42030"/>
            <a:ext cx="3013763" cy="467071"/>
          </a:xfrm>
          <a:prstGeom prst="rect">
            <a:avLst/>
          </a:prstGeom>
        </p:spPr>
        <p:txBody>
          <a:bodyPr vert="horz" lIns="92930" tIns="46465" rIns="92930" bIns="46465" rtlCol="0" anchor="b"/>
          <a:lstStyle>
            <a:lvl1pPr algn="l">
              <a:defRPr sz="1200">
                <a:latin typeface="Georgia" panose="02040502050405020303" pitchFamily="18" charset="0"/>
              </a:defRPr>
            </a:lvl1pPr>
          </a:lstStyle>
          <a:p>
            <a:endParaRPr lang="en-US" dirty="0"/>
          </a:p>
        </p:txBody>
      </p:sp>
      <p:sp>
        <p:nvSpPr>
          <p:cNvPr id="7" name="Slide Number Placeholder 6"/>
          <p:cNvSpPr>
            <a:spLocks noGrp="1"/>
          </p:cNvSpPr>
          <p:nvPr>
            <p:ph type="sldNum" sz="quarter" idx="5"/>
          </p:nvPr>
        </p:nvSpPr>
        <p:spPr>
          <a:xfrm>
            <a:off x="3939466" y="8842030"/>
            <a:ext cx="3013763" cy="467071"/>
          </a:xfrm>
          <a:prstGeom prst="rect">
            <a:avLst/>
          </a:prstGeom>
        </p:spPr>
        <p:txBody>
          <a:bodyPr vert="horz" lIns="92930" tIns="46465" rIns="92930" bIns="46465" rtlCol="0" anchor="b"/>
          <a:lstStyle>
            <a:lvl1pPr algn="r">
              <a:defRPr sz="1200">
                <a:latin typeface="Georgia" panose="02040502050405020303" pitchFamily="18" charset="0"/>
              </a:defRPr>
            </a:lvl1pPr>
          </a:lstStyle>
          <a:p>
            <a:fld id="{A2DEA0C9-F04C-D548-A157-D88B176538B4}" type="slidenum">
              <a:rPr lang="en-US" smtClean="0"/>
              <a:pPr/>
              <a:t>‹#›</a:t>
            </a:fld>
            <a:endParaRPr lang="en-US" dirty="0"/>
          </a:p>
        </p:txBody>
      </p:sp>
    </p:spTree>
    <p:extLst>
      <p:ext uri="{BB962C8B-B14F-4D97-AF65-F5344CB8AC3E}">
        <p14:creationId xmlns:p14="http://schemas.microsoft.com/office/powerpoint/2010/main" val="2774513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Georgia" panose="02040502050405020303" pitchFamily="18" charset="0"/>
        <a:ea typeface="+mn-ea"/>
        <a:cs typeface="+mn-cs"/>
      </a:defRPr>
    </a:lvl1pPr>
    <a:lvl2pPr marL="457200" algn="l" defTabSz="914400" rtl="0" eaLnBrk="1" latinLnBrk="0" hangingPunct="1">
      <a:defRPr sz="1200" kern="1200">
        <a:solidFill>
          <a:schemeClr val="tx1"/>
        </a:solidFill>
        <a:latin typeface="Georgia" panose="02040502050405020303" pitchFamily="18" charset="0"/>
        <a:ea typeface="+mn-ea"/>
        <a:cs typeface="+mn-cs"/>
      </a:defRPr>
    </a:lvl2pPr>
    <a:lvl3pPr marL="914400" algn="l" defTabSz="914400" rtl="0" eaLnBrk="1" latinLnBrk="0" hangingPunct="1">
      <a:defRPr sz="1200" kern="1200">
        <a:solidFill>
          <a:schemeClr val="tx1"/>
        </a:solidFill>
        <a:latin typeface="Georgia" panose="02040502050405020303" pitchFamily="18" charset="0"/>
        <a:ea typeface="+mn-ea"/>
        <a:cs typeface="+mn-cs"/>
      </a:defRPr>
    </a:lvl3pPr>
    <a:lvl4pPr marL="1371600" algn="l" defTabSz="914400" rtl="0" eaLnBrk="1" latinLnBrk="0" hangingPunct="1">
      <a:defRPr sz="1200" kern="1200">
        <a:solidFill>
          <a:schemeClr val="tx1"/>
        </a:solidFill>
        <a:latin typeface="Georgia" panose="02040502050405020303" pitchFamily="18" charset="0"/>
        <a:ea typeface="+mn-ea"/>
        <a:cs typeface="+mn-cs"/>
      </a:defRPr>
    </a:lvl4pPr>
    <a:lvl5pPr marL="1828800" algn="l" defTabSz="914400" rtl="0" eaLnBrk="1" latinLnBrk="0" hangingPunct="1">
      <a:defRPr sz="1200" kern="1200">
        <a:solidFill>
          <a:schemeClr val="tx1"/>
        </a:solidFill>
        <a:latin typeface="Georgia" panose="02040502050405020303"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clevelandfed.org/events/conversations-on-central-banking"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home.treasury.gov/news/press-releases/jy1834"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sciencedirect.com/science/article/abs/pii/S0304393217300466"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https://www.clevelandfed.org/events/conversations-on-central-banking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DengXian" panose="02010600030101010101" pitchFamily="2" charset="-122"/>
                <a:cs typeface="Times New Roman" panose="02020603050405020304" pitchFamily="18" charset="0"/>
              </a:rPr>
              <a:t>The other two panelists are: Alberto Cavallo (Harvard Business School) and </a:t>
            </a:r>
            <a:r>
              <a:rPr lang="en-US" sz="1800" dirty="0" err="1">
                <a:effectLst/>
                <a:latin typeface="Calibri" panose="020F0502020204030204" pitchFamily="34" charset="0"/>
                <a:ea typeface="DengXian" panose="02010600030101010101" pitchFamily="2" charset="-122"/>
                <a:cs typeface="Times New Roman" panose="02020603050405020304" pitchFamily="18" charset="0"/>
              </a:rPr>
              <a:t>Christoffer</a:t>
            </a:r>
            <a:r>
              <a:rPr lang="en-US" sz="1800" dirty="0">
                <a:effectLst/>
                <a:latin typeface="Calibri" panose="020F0502020204030204" pitchFamily="34" charset="0"/>
                <a:ea typeface="DengXian" panose="02010600030101010101" pitchFamily="2" charset="-122"/>
                <a:cs typeface="Times New Roman" panose="02020603050405020304" pitchFamily="18" charset="0"/>
              </a:rPr>
              <a:t> </a:t>
            </a:r>
            <a:r>
              <a:rPr lang="en-US" sz="1800" dirty="0" err="1">
                <a:effectLst/>
                <a:latin typeface="Calibri" panose="020F0502020204030204" pitchFamily="34" charset="0"/>
                <a:ea typeface="DengXian" panose="02010600030101010101" pitchFamily="2" charset="-122"/>
                <a:cs typeface="Times New Roman" panose="02020603050405020304" pitchFamily="18" charset="0"/>
              </a:rPr>
              <a:t>Weissert</a:t>
            </a:r>
            <a:r>
              <a:rPr lang="en-US" sz="1800" dirty="0">
                <a:effectLst/>
                <a:latin typeface="Calibri" panose="020F0502020204030204" pitchFamily="34" charset="0"/>
                <a:ea typeface="DengXian" panose="02010600030101010101" pitchFamily="2" charset="-122"/>
                <a:cs typeface="Times New Roman" panose="02020603050405020304" pitchFamily="18" charset="0"/>
              </a:rPr>
              <a:t> (Danish National Bank). </a:t>
            </a:r>
            <a:endParaRPr lang="en-US" dirty="0"/>
          </a:p>
        </p:txBody>
      </p:sp>
      <p:sp>
        <p:nvSpPr>
          <p:cNvPr id="4" name="Slide Number Placeholder 3"/>
          <p:cNvSpPr>
            <a:spLocks noGrp="1"/>
          </p:cNvSpPr>
          <p:nvPr>
            <p:ph type="sldNum" sz="quarter" idx="5"/>
          </p:nvPr>
        </p:nvSpPr>
        <p:spPr/>
        <p:txBody>
          <a:bodyPr/>
          <a:lstStyle/>
          <a:p>
            <a:fld id="{A2DEA0C9-F04C-D548-A157-D88B176538B4}" type="slidenum">
              <a:rPr lang="en-US" smtClean="0"/>
              <a:pPr/>
              <a:t>1</a:t>
            </a:fld>
            <a:endParaRPr lang="en-US" dirty="0"/>
          </a:p>
        </p:txBody>
      </p:sp>
    </p:spTree>
    <p:extLst>
      <p:ext uri="{BB962C8B-B14F-4D97-AF65-F5344CB8AC3E}">
        <p14:creationId xmlns:p14="http://schemas.microsoft.com/office/powerpoint/2010/main" val="2772618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Kaplan and </a:t>
            </a:r>
            <a:r>
              <a:rPr lang="en-US" dirty="0" err="1"/>
              <a:t>Schulhofer</a:t>
            </a:r>
            <a:r>
              <a:rPr lang="en-US" dirty="0"/>
              <a:t>-Wohl (2017) show that the distribution of household-level inflation rates rises with the aggregate price index. This doesn’t necessarily imply that inflation gaps between the poor and rich widen, but it is suggestive given the other evidence they provide. </a:t>
            </a:r>
          </a:p>
          <a:p>
            <a:endParaRPr lang="en-US" dirty="0"/>
          </a:p>
          <a:p>
            <a:r>
              <a:rPr lang="en-US" dirty="0" err="1"/>
              <a:t>Argente</a:t>
            </a:r>
            <a:r>
              <a:rPr lang="en-US" dirty="0"/>
              <a:t> and Lee (2020) argue instead that inflation inequality rises during recessions due to substitution behavior.</a:t>
            </a:r>
          </a:p>
          <a:p>
            <a:endParaRPr lang="en-US" dirty="0"/>
          </a:p>
          <a:p>
            <a:r>
              <a:rPr lang="en-US" dirty="0" err="1"/>
              <a:t>Munseob</a:t>
            </a:r>
            <a:r>
              <a:rPr lang="en-US" dirty="0"/>
              <a:t> Lee (2022) finds that Black households face somewhat higher and significantly more volatile inflation in consumer goods from 2004-2020.</a:t>
            </a:r>
          </a:p>
          <a:p>
            <a:endParaRPr lang="en-US" dirty="0"/>
          </a:p>
          <a:p>
            <a:pPr algn="l"/>
            <a:r>
              <a:rPr lang="en-US" dirty="0"/>
              <a:t>More graphs: https://www.bls.gov/spotlight/2022/inflation-experiences-for-lower-and-higher-income-households/home.htm</a:t>
            </a:r>
          </a:p>
          <a:p>
            <a:pPr algn="l"/>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2DEA0C9-F04C-D548-A157-D88B176538B4}" type="slidenum">
              <a:rPr lang="en-US" smtClean="0"/>
              <a:pPr/>
              <a:t>2</a:t>
            </a:fld>
            <a:endParaRPr lang="en-US" dirty="0"/>
          </a:p>
        </p:txBody>
      </p:sp>
    </p:spTree>
    <p:extLst>
      <p:ext uri="{BB962C8B-B14F-4D97-AF65-F5344CB8AC3E}">
        <p14:creationId xmlns:p14="http://schemas.microsoft.com/office/powerpoint/2010/main" val="113606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sz="3600" dirty="0"/>
              <a:t>Autor, Dube, McGrew estimate that between Jan 2020 and Sept 2022, real hourly wages grew by 6.4% for the 10</a:t>
            </a:r>
            <a:r>
              <a:rPr lang="en-US" sz="3600" baseline="30000" dirty="0"/>
              <a:t>th</a:t>
            </a:r>
            <a:r>
              <a:rPr lang="en-US" sz="3600" dirty="0"/>
              <a:t> percentile of wage-earners, and fell by 6.7% for the 90</a:t>
            </a:r>
            <a:r>
              <a:rPr lang="en-US" sz="3600" baseline="30000" dirty="0"/>
              <a:t>th</a:t>
            </a:r>
            <a:r>
              <a:rPr lang="en-US" sz="3600" dirty="0"/>
              <a:t>. If we adjust for inflation inequality, the 10</a:t>
            </a:r>
            <a:r>
              <a:rPr lang="en-US" sz="3600" baseline="30000" dirty="0"/>
              <a:t>th</a:t>
            </a:r>
            <a:r>
              <a:rPr lang="en-US" sz="3600" dirty="0"/>
              <a:t> percentile instead experience 4.8% wage growth. Assumes the CPI is inflated by 0.6% for the 10</a:t>
            </a:r>
            <a:r>
              <a:rPr lang="en-US" sz="3600" baseline="30000" dirty="0"/>
              <a:t>th</a:t>
            </a:r>
            <a:r>
              <a:rPr lang="en-US" sz="3600" dirty="0"/>
              <a:t> percentile and deflated by 0.4% for the 90</a:t>
            </a:r>
            <a:r>
              <a:rPr lang="en-US" sz="3600" baseline="30000" dirty="0"/>
              <a:t>th</a:t>
            </a:r>
            <a:r>
              <a:rPr lang="en-US" sz="3600" dirty="0"/>
              <a:t> percentile.</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A2DEA0C9-F04C-D548-A157-D88B176538B4}" type="slidenum">
              <a:rPr lang="en-US" smtClean="0"/>
              <a:pPr/>
              <a:t>3</a:t>
            </a:fld>
            <a:endParaRPr lang="en-US" dirty="0"/>
          </a:p>
        </p:txBody>
      </p:sp>
    </p:spTree>
    <p:extLst>
      <p:ext uri="{BB962C8B-B14F-4D97-AF65-F5344CB8AC3E}">
        <p14:creationId xmlns:p14="http://schemas.microsoft.com/office/powerpoint/2010/main" val="894337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U.S. Treasury Department Releases Report on the Historically Equitable Economic Recovery From the Pandemic | U.S. Department of the Treasury</a:t>
            </a:r>
            <a:endParaRPr lang="en-US" dirty="0"/>
          </a:p>
        </p:txBody>
      </p:sp>
      <p:sp>
        <p:nvSpPr>
          <p:cNvPr id="4" name="Slide Number Placeholder 3"/>
          <p:cNvSpPr>
            <a:spLocks noGrp="1"/>
          </p:cNvSpPr>
          <p:nvPr>
            <p:ph type="sldNum" sz="quarter" idx="5"/>
          </p:nvPr>
        </p:nvSpPr>
        <p:spPr/>
        <p:txBody>
          <a:bodyPr/>
          <a:lstStyle/>
          <a:p>
            <a:fld id="{A2DEA0C9-F04C-D548-A157-D88B176538B4}" type="slidenum">
              <a:rPr lang="en-US" smtClean="0"/>
              <a:pPr/>
              <a:t>4</a:t>
            </a:fld>
            <a:endParaRPr lang="en-US" dirty="0"/>
          </a:p>
        </p:txBody>
      </p:sp>
    </p:spTree>
    <p:extLst>
      <p:ext uri="{BB962C8B-B14F-4D97-AF65-F5344CB8AC3E}">
        <p14:creationId xmlns:p14="http://schemas.microsoft.com/office/powerpoint/2010/main" val="246553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Is inflation more of a symptom? Maybe the symptom of several different underlying issues so we need to identify the source to understand the effects.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Innocent Bystanders? Monetary policy and inequality – ScienceDirect</a:t>
            </a:r>
            <a:r>
              <a:rPr lang="en-US" dirty="0"/>
              <a:t> https://www.sciencedirect.com/science/article/abs/pii/S0304393217300466 </a:t>
            </a:r>
          </a:p>
          <a:p>
            <a:r>
              <a:rPr lang="en-US" dirty="0"/>
              <a:t> </a:t>
            </a:r>
          </a:p>
        </p:txBody>
      </p:sp>
      <p:sp>
        <p:nvSpPr>
          <p:cNvPr id="4" name="Slide Number Placeholder 3"/>
          <p:cNvSpPr>
            <a:spLocks noGrp="1"/>
          </p:cNvSpPr>
          <p:nvPr>
            <p:ph type="sldNum" sz="quarter" idx="5"/>
          </p:nvPr>
        </p:nvSpPr>
        <p:spPr/>
        <p:txBody>
          <a:bodyPr/>
          <a:lstStyle/>
          <a:p>
            <a:fld id="{A2DEA0C9-F04C-D548-A157-D88B176538B4}" type="slidenum">
              <a:rPr lang="en-US" smtClean="0"/>
              <a:pPr/>
              <a:t>5</a:t>
            </a:fld>
            <a:endParaRPr lang="en-US" dirty="0"/>
          </a:p>
        </p:txBody>
      </p:sp>
    </p:spTree>
    <p:extLst>
      <p:ext uri="{BB962C8B-B14F-4D97-AF65-F5344CB8AC3E}">
        <p14:creationId xmlns:p14="http://schemas.microsoft.com/office/powerpoint/2010/main" val="28219163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20321D-9121-4207-9A9E-66786836CEA6}"/>
              </a:ext>
            </a:extLst>
          </p:cNvPr>
          <p:cNvGrpSpPr/>
          <p:nvPr userDrawn="1"/>
        </p:nvGrpSpPr>
        <p:grpSpPr>
          <a:xfrm>
            <a:off x="1" y="0"/>
            <a:ext cx="12192000" cy="6858000"/>
            <a:chOff x="1" y="0"/>
            <a:chExt cx="12192000" cy="6858000"/>
          </a:xfrm>
        </p:grpSpPr>
        <p:pic>
          <p:nvPicPr>
            <p:cNvPr id="5" name="Picture 4">
              <a:extLst>
                <a:ext uri="{FF2B5EF4-FFF2-40B4-BE49-F238E27FC236}">
                  <a16:creationId xmlns:a16="http://schemas.microsoft.com/office/drawing/2014/main" id="{B346D84A-FC43-4B0F-9B09-EC41AF887356}"/>
                </a:ext>
              </a:extLst>
            </p:cNvPr>
            <p:cNvPicPr>
              <a:picLocks noChangeAspect="1"/>
            </p:cNvPicPr>
            <p:nvPr/>
          </p:nvPicPr>
          <p:blipFill>
            <a:blip r:embed="rId2"/>
            <a:stretch>
              <a:fillRect/>
            </a:stretch>
          </p:blipFill>
          <p:spPr>
            <a:xfrm>
              <a:off x="1" y="0"/>
              <a:ext cx="12192000" cy="6858000"/>
            </a:xfrm>
            <a:prstGeom prst="rect">
              <a:avLst/>
            </a:prstGeom>
          </p:spPr>
        </p:pic>
        <p:cxnSp>
          <p:nvCxnSpPr>
            <p:cNvPr id="6" name="Straight Connector 5">
              <a:extLst>
                <a:ext uri="{FF2B5EF4-FFF2-40B4-BE49-F238E27FC236}">
                  <a16:creationId xmlns:a16="http://schemas.microsoft.com/office/drawing/2014/main" id="{CC3EDA46-5830-4883-9767-E5B1E53F10F8}"/>
                </a:ext>
              </a:extLst>
            </p:cNvPr>
            <p:cNvCxnSpPr>
              <a:cxnSpLocks/>
            </p:cNvCxnSpPr>
            <p:nvPr userDrawn="1"/>
          </p:nvCxnSpPr>
          <p:spPr>
            <a:xfrm>
              <a:off x="3279228" y="2288550"/>
              <a:ext cx="0" cy="2585700"/>
            </a:xfrm>
            <a:prstGeom prst="line">
              <a:avLst/>
            </a:prstGeom>
            <a:ln w="76200">
              <a:solidFill>
                <a:srgbClr val="2F5597"/>
              </a:solidFill>
            </a:ln>
          </p:spPr>
          <p:style>
            <a:lnRef idx="1">
              <a:schemeClr val="accent1"/>
            </a:lnRef>
            <a:fillRef idx="0">
              <a:schemeClr val="accent1"/>
            </a:fillRef>
            <a:effectRef idx="0">
              <a:schemeClr val="accent1"/>
            </a:effectRef>
            <a:fontRef idx="minor">
              <a:schemeClr val="tx1"/>
            </a:fontRef>
          </p:style>
        </p:cxnSp>
      </p:grpSp>
      <p:sp>
        <p:nvSpPr>
          <p:cNvPr id="8" name="Rectangle 7">
            <a:extLst>
              <a:ext uri="{FF2B5EF4-FFF2-40B4-BE49-F238E27FC236}">
                <a16:creationId xmlns:a16="http://schemas.microsoft.com/office/drawing/2014/main" id="{9CCEFFDE-4885-45DB-B029-46B09C351460}"/>
              </a:ext>
            </a:extLst>
          </p:cNvPr>
          <p:cNvSpPr/>
          <p:nvPr userDrawn="1"/>
        </p:nvSpPr>
        <p:spPr>
          <a:xfrm>
            <a:off x="3459160" y="2288549"/>
            <a:ext cx="8732834" cy="2585699"/>
          </a:xfrm>
          <a:prstGeom prst="rect">
            <a:avLst/>
          </a:prstGeom>
          <a:solidFill>
            <a:schemeClr val="accent1">
              <a:lumMod val="40000"/>
              <a:lumOff val="60000"/>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F27696-08EB-F841-ACD1-BFD790AC3338}"/>
              </a:ext>
            </a:extLst>
          </p:cNvPr>
          <p:cNvSpPr>
            <a:spLocks noGrp="1"/>
          </p:cNvSpPr>
          <p:nvPr>
            <p:ph type="ctrTitle"/>
          </p:nvPr>
        </p:nvSpPr>
        <p:spPr>
          <a:xfrm>
            <a:off x="3459166" y="2834662"/>
            <a:ext cx="8732834" cy="1482457"/>
          </a:xfrm>
          <a:noFill/>
        </p:spPr>
        <p:txBody>
          <a:bodyPr lIns="274320" rIns="320040" anchor="b">
            <a:normAutofit/>
          </a:bodyPr>
          <a:lstStyle>
            <a:lvl1pPr algn="l">
              <a:defRPr sz="4000"/>
            </a:lvl1pPr>
          </a:lstStyle>
          <a:p>
            <a:r>
              <a:rPr lang="en-US" dirty="0"/>
              <a:t>Click to edit Master title style</a:t>
            </a:r>
          </a:p>
        </p:txBody>
      </p:sp>
      <p:sp>
        <p:nvSpPr>
          <p:cNvPr id="3" name="Subtitle 2">
            <a:extLst>
              <a:ext uri="{FF2B5EF4-FFF2-40B4-BE49-F238E27FC236}">
                <a16:creationId xmlns:a16="http://schemas.microsoft.com/office/drawing/2014/main" id="{2C2C491A-F215-364A-B02E-91BD5ED35397}"/>
              </a:ext>
            </a:extLst>
          </p:cNvPr>
          <p:cNvSpPr>
            <a:spLocks noGrp="1"/>
          </p:cNvSpPr>
          <p:nvPr>
            <p:ph type="subTitle" idx="1" hasCustomPrompt="1"/>
          </p:nvPr>
        </p:nvSpPr>
        <p:spPr>
          <a:xfrm>
            <a:off x="3459160" y="4337598"/>
            <a:ext cx="8732834" cy="388573"/>
          </a:xfrm>
        </p:spPr>
        <p:txBody>
          <a:bodyPr lIns="274320" rIns="320040" anchor="ctr"/>
          <a:lstStyle>
            <a:lvl1pPr marL="0" indent="0" algn="l">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policy office</a:t>
            </a:r>
          </a:p>
        </p:txBody>
      </p:sp>
      <p:sp>
        <p:nvSpPr>
          <p:cNvPr id="7" name="Footer Placeholder 4">
            <a:extLst>
              <a:ext uri="{FF2B5EF4-FFF2-40B4-BE49-F238E27FC236}">
                <a16:creationId xmlns:a16="http://schemas.microsoft.com/office/drawing/2014/main" id="{1FD9CC58-93DC-4638-A9D1-0FB32ACD9295}"/>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endParaRPr lang="en-US" dirty="0"/>
          </a:p>
        </p:txBody>
      </p:sp>
      <p:sp>
        <p:nvSpPr>
          <p:cNvPr id="13" name="Text Placeholder 12">
            <a:extLst>
              <a:ext uri="{FF2B5EF4-FFF2-40B4-BE49-F238E27FC236}">
                <a16:creationId xmlns:a16="http://schemas.microsoft.com/office/drawing/2014/main" id="{385DA1F3-E2AB-4A99-A10B-084E973AF48C}"/>
              </a:ext>
            </a:extLst>
          </p:cNvPr>
          <p:cNvSpPr>
            <a:spLocks noGrp="1"/>
          </p:cNvSpPr>
          <p:nvPr>
            <p:ph type="body" sz="quarter" idx="12" hasCustomPrompt="1"/>
          </p:nvPr>
        </p:nvSpPr>
        <p:spPr>
          <a:xfrm>
            <a:off x="3459163" y="2437968"/>
            <a:ext cx="8732837" cy="388937"/>
          </a:xfrm>
        </p:spPr>
        <p:txBody>
          <a:bodyPr lIns="274320">
            <a:noAutofit/>
          </a:bodyPr>
          <a:lstStyle>
            <a:lvl1pPr marL="0" indent="0">
              <a:buNone/>
              <a:defRPr sz="2000"/>
            </a:lvl1pPr>
          </a:lstStyle>
          <a:p>
            <a:pPr lvl="0"/>
            <a:r>
              <a:rPr lang="en-US" dirty="0"/>
              <a:t>Click to add date</a:t>
            </a:r>
          </a:p>
        </p:txBody>
      </p:sp>
    </p:spTree>
    <p:extLst>
      <p:ext uri="{BB962C8B-B14F-4D97-AF65-F5344CB8AC3E}">
        <p14:creationId xmlns:p14="http://schemas.microsoft.com/office/powerpoint/2010/main" val="2163129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1"/>
            <a:ext cx="5486400" cy="4544568"/>
          </a:xfrm>
        </p:spPr>
        <p:txBody>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hart Placeholder 6">
            <a:extLst>
              <a:ext uri="{FF2B5EF4-FFF2-40B4-BE49-F238E27FC236}">
                <a16:creationId xmlns:a16="http://schemas.microsoft.com/office/drawing/2014/main" id="{AB155EE3-8C0F-4C08-A07E-7BAD33962BD4}"/>
              </a:ext>
            </a:extLst>
          </p:cNvPr>
          <p:cNvSpPr>
            <a:spLocks noGrp="1"/>
          </p:cNvSpPr>
          <p:nvPr>
            <p:ph type="chart" sz="quarter" idx="12"/>
          </p:nvPr>
        </p:nvSpPr>
        <p:spPr>
          <a:xfrm>
            <a:off x="6365873" y="1325563"/>
            <a:ext cx="5486401" cy="4543425"/>
          </a:xfrm>
        </p:spPr>
        <p:txBody>
          <a:bodyPr>
            <a:normAutofit/>
          </a:bodyPr>
          <a:lstStyle>
            <a:lvl1pPr>
              <a:defRPr sz="2400"/>
            </a:lvl1pPr>
          </a:lstStyle>
          <a:p>
            <a:endParaRPr lang="en-US"/>
          </a:p>
        </p:txBody>
      </p:sp>
      <p:cxnSp>
        <p:nvCxnSpPr>
          <p:cNvPr id="11" name="Straight Connector 10">
            <a:extLst>
              <a:ext uri="{FF2B5EF4-FFF2-40B4-BE49-F238E27FC236}">
                <a16:creationId xmlns:a16="http://schemas.microsoft.com/office/drawing/2014/main" id="{A5BE4FDF-671C-44CF-ADEF-66A27000D99A}"/>
              </a:ext>
            </a:extLst>
          </p:cNvPr>
          <p:cNvCxnSpPr>
            <a:cxnSpLocks/>
          </p:cNvCxnSpPr>
          <p:nvPr userDrawn="1"/>
        </p:nvCxnSpPr>
        <p:spPr>
          <a:xfrm>
            <a:off x="6169231"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03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1"/>
            <a:ext cx="5486400" cy="3160033"/>
          </a:xfrm>
        </p:spPr>
        <p:txBody>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hart Placeholder 6">
            <a:extLst>
              <a:ext uri="{FF2B5EF4-FFF2-40B4-BE49-F238E27FC236}">
                <a16:creationId xmlns:a16="http://schemas.microsoft.com/office/drawing/2014/main" id="{AB155EE3-8C0F-4C08-A07E-7BAD33962BD4}"/>
              </a:ext>
            </a:extLst>
          </p:cNvPr>
          <p:cNvSpPr>
            <a:spLocks noGrp="1"/>
          </p:cNvSpPr>
          <p:nvPr>
            <p:ph type="chart" sz="quarter" idx="12"/>
          </p:nvPr>
        </p:nvSpPr>
        <p:spPr>
          <a:xfrm>
            <a:off x="6365873" y="1325564"/>
            <a:ext cx="5486401" cy="3159238"/>
          </a:xfrm>
        </p:spPr>
        <p:txBody>
          <a:bodyPr>
            <a:normAutofit/>
          </a:bodyPr>
          <a:lstStyle>
            <a:lvl1pPr>
              <a:defRPr sz="2400"/>
            </a:lvl1pPr>
          </a:lstStyle>
          <a:p>
            <a:endParaRPr lang="en-US"/>
          </a:p>
        </p:txBody>
      </p:sp>
      <p:sp>
        <p:nvSpPr>
          <p:cNvPr id="9" name="Text Placeholder 9">
            <a:extLst>
              <a:ext uri="{FF2B5EF4-FFF2-40B4-BE49-F238E27FC236}">
                <a16:creationId xmlns:a16="http://schemas.microsoft.com/office/drawing/2014/main" id="{251E6133-BC37-41CB-97D4-87B5B1920498}"/>
              </a:ext>
            </a:extLst>
          </p:cNvPr>
          <p:cNvSpPr>
            <a:spLocks noGrp="1"/>
          </p:cNvSpPr>
          <p:nvPr>
            <p:ph type="body" sz="quarter" idx="14"/>
          </p:nvPr>
        </p:nvSpPr>
        <p:spPr>
          <a:xfrm>
            <a:off x="487363" y="4657889"/>
            <a:ext cx="5485925"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C0C04A8D-0CE2-4FEE-BCB2-05E03F6DE37D}"/>
              </a:ext>
            </a:extLst>
          </p:cNvPr>
          <p:cNvSpPr>
            <a:spLocks noGrp="1"/>
          </p:cNvSpPr>
          <p:nvPr>
            <p:ph type="body" sz="quarter" idx="15"/>
          </p:nvPr>
        </p:nvSpPr>
        <p:spPr>
          <a:xfrm>
            <a:off x="6366349" y="4657889"/>
            <a:ext cx="5485925"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20420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 Two 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1"/>
            <a:ext cx="5486400" cy="4544568"/>
          </a:xfrm>
        </p:spPr>
        <p:txBody>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hart Placeholder 6">
            <a:extLst>
              <a:ext uri="{FF2B5EF4-FFF2-40B4-BE49-F238E27FC236}">
                <a16:creationId xmlns:a16="http://schemas.microsoft.com/office/drawing/2014/main" id="{AB155EE3-8C0F-4C08-A07E-7BAD33962BD4}"/>
              </a:ext>
            </a:extLst>
          </p:cNvPr>
          <p:cNvSpPr>
            <a:spLocks noGrp="1"/>
          </p:cNvSpPr>
          <p:nvPr>
            <p:ph type="chart" sz="quarter" idx="12"/>
          </p:nvPr>
        </p:nvSpPr>
        <p:spPr>
          <a:xfrm>
            <a:off x="6365873" y="1325563"/>
            <a:ext cx="5486401" cy="2103437"/>
          </a:xfrm>
        </p:spPr>
        <p:txBody>
          <a:bodyPr>
            <a:normAutofit/>
          </a:bodyPr>
          <a:lstStyle>
            <a:lvl1pPr>
              <a:defRPr sz="2400"/>
            </a:lvl1pPr>
          </a:lstStyle>
          <a:p>
            <a:endParaRPr lang="en-US"/>
          </a:p>
        </p:txBody>
      </p:sp>
      <p:sp>
        <p:nvSpPr>
          <p:cNvPr id="6" name="Chart Placeholder 6">
            <a:extLst>
              <a:ext uri="{FF2B5EF4-FFF2-40B4-BE49-F238E27FC236}">
                <a16:creationId xmlns:a16="http://schemas.microsoft.com/office/drawing/2014/main" id="{3AE5AD41-FB76-4309-A475-B2F09E050043}"/>
              </a:ext>
            </a:extLst>
          </p:cNvPr>
          <p:cNvSpPr>
            <a:spLocks noGrp="1"/>
          </p:cNvSpPr>
          <p:nvPr>
            <p:ph type="chart" sz="quarter" idx="13"/>
          </p:nvPr>
        </p:nvSpPr>
        <p:spPr>
          <a:xfrm>
            <a:off x="6365873" y="3766012"/>
            <a:ext cx="5486401" cy="2103437"/>
          </a:xfrm>
        </p:spPr>
        <p:txBody>
          <a:bodyPr>
            <a:normAutofit/>
          </a:bodyPr>
          <a:lstStyle>
            <a:lvl1pPr>
              <a:defRPr sz="2400"/>
            </a:lvl1pPr>
          </a:lstStyle>
          <a:p>
            <a:endParaRPr lang="en-US"/>
          </a:p>
        </p:txBody>
      </p:sp>
      <p:cxnSp>
        <p:nvCxnSpPr>
          <p:cNvPr id="9" name="Straight Connector 8">
            <a:extLst>
              <a:ext uri="{FF2B5EF4-FFF2-40B4-BE49-F238E27FC236}">
                <a16:creationId xmlns:a16="http://schemas.microsoft.com/office/drawing/2014/main" id="{94F59334-6C76-4A6A-97F1-52A37353D06E}"/>
              </a:ext>
            </a:extLst>
          </p:cNvPr>
          <p:cNvCxnSpPr>
            <a:cxnSpLocks/>
          </p:cNvCxnSpPr>
          <p:nvPr userDrawn="1"/>
        </p:nvCxnSpPr>
        <p:spPr>
          <a:xfrm>
            <a:off x="6169231" y="1311758"/>
            <a:ext cx="0" cy="2117242"/>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064BC80-DA1F-46E6-9230-D5A15DB49120}"/>
              </a:ext>
            </a:extLst>
          </p:cNvPr>
          <p:cNvCxnSpPr>
            <a:cxnSpLocks/>
          </p:cNvCxnSpPr>
          <p:nvPr userDrawn="1"/>
        </p:nvCxnSpPr>
        <p:spPr>
          <a:xfrm>
            <a:off x="6169231" y="3752207"/>
            <a:ext cx="0" cy="2117242"/>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9206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7" y="1324881"/>
            <a:ext cx="8842169" cy="4544568"/>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57E73E3-1A83-42EB-9DD4-F3083803BF5C}"/>
              </a:ext>
            </a:extLst>
          </p:cNvPr>
          <p:cNvSpPr>
            <a:spLocks noGrp="1"/>
          </p:cNvSpPr>
          <p:nvPr>
            <p:ph type="body" sz="quarter" idx="12"/>
          </p:nvPr>
        </p:nvSpPr>
        <p:spPr>
          <a:xfrm>
            <a:off x="9437914" y="1325563"/>
            <a:ext cx="2414361" cy="4543425"/>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3079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dirty="0"/>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8" y="1324881"/>
            <a:ext cx="3551712" cy="4544568"/>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4393376" y="1324881"/>
            <a:ext cx="3551712" cy="4544568"/>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8299862" y="1324881"/>
            <a:ext cx="3551712" cy="4544568"/>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a:extLst>
              <a:ext uri="{FF2B5EF4-FFF2-40B4-BE49-F238E27FC236}">
                <a16:creationId xmlns:a16="http://schemas.microsoft.com/office/drawing/2014/main" id="{CDE95C5A-97C5-4798-9AAF-57246E399483}"/>
              </a:ext>
            </a:extLst>
          </p:cNvPr>
          <p:cNvCxnSpPr>
            <a:cxnSpLocks/>
          </p:cNvCxnSpPr>
          <p:nvPr userDrawn="1"/>
        </p:nvCxnSpPr>
        <p:spPr>
          <a:xfrm>
            <a:off x="4215988"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D36513E-6222-4783-B481-30D772AEB85E}"/>
              </a:ext>
            </a:extLst>
          </p:cNvPr>
          <p:cNvCxnSpPr>
            <a:cxnSpLocks/>
          </p:cNvCxnSpPr>
          <p:nvPr userDrawn="1"/>
        </p:nvCxnSpPr>
        <p:spPr>
          <a:xfrm>
            <a:off x="8122476"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784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 Content +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dirty="0"/>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8" y="1324881"/>
            <a:ext cx="3551712" cy="3160033"/>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4393376" y="1324881"/>
            <a:ext cx="3551712" cy="3160033"/>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8299862" y="1324881"/>
            <a:ext cx="3551712" cy="3160033"/>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a:extLst>
              <a:ext uri="{FF2B5EF4-FFF2-40B4-BE49-F238E27FC236}">
                <a16:creationId xmlns:a16="http://schemas.microsoft.com/office/drawing/2014/main" id="{2E5C0444-4DE9-4FAF-8C59-55C5AB7AE96D}"/>
              </a:ext>
            </a:extLst>
          </p:cNvPr>
          <p:cNvSpPr>
            <a:spLocks noGrp="1"/>
          </p:cNvSpPr>
          <p:nvPr>
            <p:ph type="body" sz="quarter" idx="14"/>
          </p:nvPr>
        </p:nvSpPr>
        <p:spPr>
          <a:xfrm>
            <a:off x="487363" y="4657889"/>
            <a:ext cx="3551237"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a:extLst>
              <a:ext uri="{FF2B5EF4-FFF2-40B4-BE49-F238E27FC236}">
                <a16:creationId xmlns:a16="http://schemas.microsoft.com/office/drawing/2014/main" id="{28FF6B60-598C-4F83-A891-4C8D847D0828}"/>
              </a:ext>
            </a:extLst>
          </p:cNvPr>
          <p:cNvSpPr>
            <a:spLocks noGrp="1"/>
          </p:cNvSpPr>
          <p:nvPr>
            <p:ph type="body" sz="quarter" idx="15"/>
          </p:nvPr>
        </p:nvSpPr>
        <p:spPr>
          <a:xfrm>
            <a:off x="4393851" y="4657889"/>
            <a:ext cx="3551237"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9">
            <a:extLst>
              <a:ext uri="{FF2B5EF4-FFF2-40B4-BE49-F238E27FC236}">
                <a16:creationId xmlns:a16="http://schemas.microsoft.com/office/drawing/2014/main" id="{12A81F33-0303-49F7-8E37-13D9C714EFB5}"/>
              </a:ext>
            </a:extLst>
          </p:cNvPr>
          <p:cNvSpPr>
            <a:spLocks noGrp="1"/>
          </p:cNvSpPr>
          <p:nvPr>
            <p:ph type="body" sz="quarter" idx="16"/>
          </p:nvPr>
        </p:nvSpPr>
        <p:spPr>
          <a:xfrm>
            <a:off x="8299862" y="4657889"/>
            <a:ext cx="3551237" cy="1220850"/>
          </a:xfrm>
          <a:solidFill>
            <a:schemeClr val="accent1">
              <a:lumMod val="20000"/>
              <a:lumOff val="80000"/>
            </a:schemeClr>
          </a:solidFill>
        </p:spPr>
        <p:txBody>
          <a:bodyPr>
            <a:no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90380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ntent (Horizont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dirty="0"/>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7" y="1324882"/>
            <a:ext cx="11364687" cy="1371600"/>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EF8FC402-5BEC-4083-B21F-5DD795561C1B}"/>
              </a:ext>
            </a:extLst>
          </p:cNvPr>
          <p:cNvSpPr>
            <a:spLocks noGrp="1"/>
          </p:cNvSpPr>
          <p:nvPr>
            <p:ph sz="half" idx="12"/>
          </p:nvPr>
        </p:nvSpPr>
        <p:spPr>
          <a:xfrm>
            <a:off x="486887" y="2894012"/>
            <a:ext cx="11364687" cy="1371600"/>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a:extLst>
              <a:ext uri="{FF2B5EF4-FFF2-40B4-BE49-F238E27FC236}">
                <a16:creationId xmlns:a16="http://schemas.microsoft.com/office/drawing/2014/main" id="{C179DD1F-57E9-4F8E-8FC0-91F113A53328}"/>
              </a:ext>
            </a:extLst>
          </p:cNvPr>
          <p:cNvSpPr>
            <a:spLocks noGrp="1"/>
          </p:cNvSpPr>
          <p:nvPr>
            <p:ph sz="half" idx="13"/>
          </p:nvPr>
        </p:nvSpPr>
        <p:spPr>
          <a:xfrm>
            <a:off x="486887" y="4463142"/>
            <a:ext cx="11364687" cy="1371600"/>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64724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dirty="0"/>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8" y="1324881"/>
            <a:ext cx="2743200" cy="4544568"/>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3360716" y="1324881"/>
            <a:ext cx="2743200" cy="4544568"/>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6234544" y="1324881"/>
            <a:ext cx="2743200" cy="4544568"/>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D7FE2A7B-24F0-49E9-BD7E-FC128CCE8D9A}"/>
              </a:ext>
            </a:extLst>
          </p:cNvPr>
          <p:cNvSpPr>
            <a:spLocks noGrp="1"/>
          </p:cNvSpPr>
          <p:nvPr>
            <p:ph sz="half" idx="14"/>
          </p:nvPr>
        </p:nvSpPr>
        <p:spPr>
          <a:xfrm>
            <a:off x="9108374" y="1324881"/>
            <a:ext cx="2743200" cy="4544568"/>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a:extLst>
              <a:ext uri="{FF2B5EF4-FFF2-40B4-BE49-F238E27FC236}">
                <a16:creationId xmlns:a16="http://schemas.microsoft.com/office/drawing/2014/main" id="{E751F1A8-52EE-4611-808F-C8308D91895B}"/>
              </a:ext>
            </a:extLst>
          </p:cNvPr>
          <p:cNvCxnSpPr>
            <a:cxnSpLocks/>
          </p:cNvCxnSpPr>
          <p:nvPr userDrawn="1"/>
        </p:nvCxnSpPr>
        <p:spPr>
          <a:xfrm>
            <a:off x="6169230" y="1311758"/>
            <a:ext cx="0" cy="4557691"/>
          </a:xfrm>
          <a:prstGeom prst="line">
            <a:avLst/>
          </a:prstGeom>
          <a:ln w="1905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6D5991F-3B3A-4C7E-93F9-A20B4465115D}"/>
              </a:ext>
            </a:extLst>
          </p:cNvPr>
          <p:cNvCxnSpPr>
            <a:cxnSpLocks/>
          </p:cNvCxnSpPr>
          <p:nvPr userDrawn="1"/>
        </p:nvCxnSpPr>
        <p:spPr>
          <a:xfrm>
            <a:off x="3295402" y="1311758"/>
            <a:ext cx="0" cy="4557691"/>
          </a:xfrm>
          <a:prstGeom prst="line">
            <a:avLst/>
          </a:prstGeom>
          <a:ln w="1905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B7AF5470-B5C2-4A68-98F7-59064BE763A7}"/>
              </a:ext>
            </a:extLst>
          </p:cNvPr>
          <p:cNvCxnSpPr>
            <a:cxnSpLocks/>
          </p:cNvCxnSpPr>
          <p:nvPr userDrawn="1"/>
        </p:nvCxnSpPr>
        <p:spPr>
          <a:xfrm>
            <a:off x="9043058" y="1311758"/>
            <a:ext cx="0" cy="4557691"/>
          </a:xfrm>
          <a:prstGeom prst="line">
            <a:avLst/>
          </a:prstGeom>
          <a:ln w="1905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745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ur Content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dirty="0"/>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7" y="1324880"/>
            <a:ext cx="5617030" cy="2194560"/>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486888" y="3674889"/>
            <a:ext cx="5617029" cy="2194559"/>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6234546" y="1324881"/>
            <a:ext cx="5617028" cy="2194559"/>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D7FE2A7B-24F0-49E9-BD7E-FC128CCE8D9A}"/>
              </a:ext>
            </a:extLst>
          </p:cNvPr>
          <p:cNvSpPr>
            <a:spLocks noGrp="1"/>
          </p:cNvSpPr>
          <p:nvPr>
            <p:ph sz="half" idx="14"/>
          </p:nvPr>
        </p:nvSpPr>
        <p:spPr>
          <a:xfrm>
            <a:off x="6234545" y="3674889"/>
            <a:ext cx="5617029" cy="2194560"/>
          </a:xfrm>
          <a:solidFill>
            <a:schemeClr val="accent1">
              <a:lumMod val="20000"/>
              <a:lumOff val="80000"/>
            </a:schemeClr>
          </a:solidFill>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89519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dirty="0"/>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Tree>
    <p:extLst>
      <p:ext uri="{BB962C8B-B14F-4D97-AF65-F5344CB8AC3E}">
        <p14:creationId xmlns:p14="http://schemas.microsoft.com/office/powerpoint/2010/main" val="42921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A8A4F-C3A1-1946-BE54-5E698E6903C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1B3E12B7-E001-5D40-A8A8-AF08CFDF0321}"/>
              </a:ext>
            </a:extLst>
          </p:cNvPr>
          <p:cNvSpPr>
            <a:spLocks noGrp="1"/>
          </p:cNvSpPr>
          <p:nvPr>
            <p:ph idx="1"/>
          </p:nvPr>
        </p:nvSpPr>
        <p:spPr>
          <a:xfrm>
            <a:off x="486888" y="1325078"/>
            <a:ext cx="11364686" cy="4544049"/>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763D3335-2139-499A-97D7-2CA74E71AC60}"/>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endParaRPr lang="en-US" dirty="0"/>
          </a:p>
        </p:txBody>
      </p:sp>
    </p:spTree>
    <p:extLst>
      <p:ext uri="{BB962C8B-B14F-4D97-AF65-F5344CB8AC3E}">
        <p14:creationId xmlns:p14="http://schemas.microsoft.com/office/powerpoint/2010/main" val="1486309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8E536DBE-9318-A14D-A58E-131116D04D25}"/>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p>
        </p:txBody>
      </p:sp>
    </p:spTree>
    <p:extLst>
      <p:ext uri="{BB962C8B-B14F-4D97-AF65-F5344CB8AC3E}">
        <p14:creationId xmlns:p14="http://schemas.microsoft.com/office/powerpoint/2010/main" val="585259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F179D-96CF-C140-983C-1FDDC2B0497F}"/>
              </a:ext>
            </a:extLst>
          </p:cNvPr>
          <p:cNvSpPr>
            <a:spLocks noGrp="1"/>
          </p:cNvSpPr>
          <p:nvPr>
            <p:ph type="title"/>
          </p:nvPr>
        </p:nvSpPr>
        <p:spPr>
          <a:xfrm>
            <a:off x="831850" y="1709738"/>
            <a:ext cx="10515600" cy="2852737"/>
          </a:xfrm>
        </p:spPr>
        <p:txBody>
          <a:bodyPr anchor="b">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E998EE0D-92F1-824E-99DC-4D253AAD0635}"/>
              </a:ext>
            </a:extLst>
          </p:cNvPr>
          <p:cNvSpPr>
            <a:spLocks noGrp="1"/>
          </p:cNvSpPr>
          <p:nvPr>
            <p:ph type="body" idx="1"/>
          </p:nvPr>
        </p:nvSpPr>
        <p:spPr>
          <a:xfrm>
            <a:off x="831850" y="4589463"/>
            <a:ext cx="10515600" cy="914400"/>
          </a:xfrm>
        </p:spPr>
        <p:txBody>
          <a:bodyPr/>
          <a:lstStyle>
            <a:lvl1pPr marL="0" indent="0">
              <a:buNone/>
              <a:defRPr sz="24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2" name="Footer Placeholder 4">
            <a:extLst>
              <a:ext uri="{FF2B5EF4-FFF2-40B4-BE49-F238E27FC236}">
                <a16:creationId xmlns:a16="http://schemas.microsoft.com/office/drawing/2014/main" id="{F5C50A29-94AD-4D1F-BADB-4D9FB4B4B958}"/>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endParaRPr lang="en-US" dirty="0"/>
          </a:p>
        </p:txBody>
      </p:sp>
    </p:spTree>
    <p:extLst>
      <p:ext uri="{BB962C8B-B14F-4D97-AF65-F5344CB8AC3E}">
        <p14:creationId xmlns:p14="http://schemas.microsoft.com/office/powerpoint/2010/main" val="304650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A8A4F-C3A1-1946-BE54-5E698E6903C2}"/>
              </a:ext>
            </a:extLst>
          </p:cNvPr>
          <p:cNvSpPr>
            <a:spLocks noGrp="1"/>
          </p:cNvSpPr>
          <p:nvPr>
            <p:ph type="title"/>
          </p:nvPr>
        </p:nvSpPr>
        <p:spPr/>
        <p:txBody>
          <a:bodyPr/>
          <a:lstStyle/>
          <a:p>
            <a:r>
              <a:rPr lang="en-US" dirty="0"/>
              <a:t>Click to edit Master title style</a:t>
            </a:r>
          </a:p>
        </p:txBody>
      </p:sp>
      <p:sp>
        <p:nvSpPr>
          <p:cNvPr id="5" name="Footer Placeholder 4">
            <a:extLst>
              <a:ext uri="{FF2B5EF4-FFF2-40B4-BE49-F238E27FC236}">
                <a16:creationId xmlns:a16="http://schemas.microsoft.com/office/drawing/2014/main" id="{763D3335-2139-499A-97D7-2CA74E71AC60}"/>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a:t>DELIBERATIVE AND PRE-DECISIONAL</a:t>
            </a:r>
            <a:endParaRPr lang="en-US" dirty="0"/>
          </a:p>
        </p:txBody>
      </p:sp>
      <p:sp>
        <p:nvSpPr>
          <p:cNvPr id="6" name="Text Placeholder 5">
            <a:extLst>
              <a:ext uri="{FF2B5EF4-FFF2-40B4-BE49-F238E27FC236}">
                <a16:creationId xmlns:a16="http://schemas.microsoft.com/office/drawing/2014/main" id="{0BFDD197-B57B-4F1B-ADCA-915D7F922643}"/>
              </a:ext>
            </a:extLst>
          </p:cNvPr>
          <p:cNvSpPr>
            <a:spLocks noGrp="1"/>
          </p:cNvSpPr>
          <p:nvPr>
            <p:ph type="body" sz="quarter" idx="12"/>
          </p:nvPr>
        </p:nvSpPr>
        <p:spPr>
          <a:xfrm>
            <a:off x="487363" y="1382713"/>
            <a:ext cx="7851775" cy="4473575"/>
          </a:xfrm>
        </p:spPr>
        <p:txBody>
          <a:bodyPr>
            <a:normAutofit/>
          </a:bodyPr>
          <a:lstStyle>
            <a:lvl1pPr marL="457200" indent="-457200">
              <a:buFont typeface="+mj-lt"/>
              <a:buAutoNum type="arabicPeriod"/>
              <a:defRPr sz="2400" b="1">
                <a:solidFill>
                  <a:srgbClr val="2F5597"/>
                </a:solidFill>
              </a:defRPr>
            </a:lvl1pPr>
            <a:lvl2pPr>
              <a:defRPr sz="2000" b="1"/>
            </a:lvl2pPr>
            <a:lvl3pPr>
              <a:defRPr sz="1800" b="1"/>
            </a:lvl3pPr>
            <a:lvl4pPr>
              <a:defRPr sz="1600" b="1"/>
            </a:lvl4pPr>
            <a:lvl5pPr>
              <a:defRPr sz="16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9689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Free Spac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D49E-13F2-47AE-B89D-B75A1DF6C57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8B21931E-2E03-4C95-B088-1A02F7B298C0}"/>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a:t>DELIBERATIVE AND PRE-DECISIONAL</a:t>
            </a:r>
            <a:endParaRPr lang="en-US" dirty="0"/>
          </a:p>
        </p:txBody>
      </p:sp>
      <p:sp>
        <p:nvSpPr>
          <p:cNvPr id="6" name="Content Placeholder 2">
            <a:extLst>
              <a:ext uri="{FF2B5EF4-FFF2-40B4-BE49-F238E27FC236}">
                <a16:creationId xmlns:a16="http://schemas.microsoft.com/office/drawing/2014/main" id="{A9BA9015-F6FA-46E1-9B99-4D4D6B3D8C02}"/>
              </a:ext>
            </a:extLst>
          </p:cNvPr>
          <p:cNvSpPr>
            <a:spLocks noGrp="1"/>
          </p:cNvSpPr>
          <p:nvPr>
            <p:ph sz="half" idx="1"/>
          </p:nvPr>
        </p:nvSpPr>
        <p:spPr>
          <a:xfrm>
            <a:off x="486888" y="1324881"/>
            <a:ext cx="5486400" cy="4544568"/>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92525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1"/>
            <a:ext cx="5486400" cy="4544568"/>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BFB2830F-CD8C-41D7-9047-5FF3A4019AFA}"/>
              </a:ext>
            </a:extLst>
          </p:cNvPr>
          <p:cNvSpPr>
            <a:spLocks noGrp="1"/>
          </p:cNvSpPr>
          <p:nvPr>
            <p:ph sz="half" idx="2"/>
          </p:nvPr>
        </p:nvSpPr>
        <p:spPr>
          <a:xfrm>
            <a:off x="6365174" y="1324881"/>
            <a:ext cx="5486400" cy="454456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9611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1324880"/>
            <a:ext cx="11364686" cy="2194560"/>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BFB2830F-CD8C-41D7-9047-5FF3A4019AFA}"/>
              </a:ext>
            </a:extLst>
          </p:cNvPr>
          <p:cNvSpPr>
            <a:spLocks noGrp="1"/>
          </p:cNvSpPr>
          <p:nvPr>
            <p:ph sz="half" idx="2"/>
          </p:nvPr>
        </p:nvSpPr>
        <p:spPr>
          <a:xfrm>
            <a:off x="486888" y="3690254"/>
            <a:ext cx="11364686" cy="2194560"/>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4062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Tw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5092-2DC4-4166-9556-C190B4FD04D1}"/>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C58756CB-969F-4068-B4D3-33FE0D23BB8E}"/>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8" name="Content Placeholder 2">
            <a:extLst>
              <a:ext uri="{FF2B5EF4-FFF2-40B4-BE49-F238E27FC236}">
                <a16:creationId xmlns:a16="http://schemas.microsoft.com/office/drawing/2014/main" id="{74B0B108-C77E-41C7-A8E8-68947C1731A0}"/>
              </a:ext>
            </a:extLst>
          </p:cNvPr>
          <p:cNvSpPr>
            <a:spLocks noGrp="1"/>
          </p:cNvSpPr>
          <p:nvPr>
            <p:ph sz="half" idx="1"/>
          </p:nvPr>
        </p:nvSpPr>
        <p:spPr>
          <a:xfrm>
            <a:off x="486888" y="2171701"/>
            <a:ext cx="5486400" cy="3697748"/>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BFB2830F-CD8C-41D7-9047-5FF3A4019AFA}"/>
              </a:ext>
            </a:extLst>
          </p:cNvPr>
          <p:cNvSpPr>
            <a:spLocks noGrp="1"/>
          </p:cNvSpPr>
          <p:nvPr>
            <p:ph sz="half" idx="2"/>
          </p:nvPr>
        </p:nvSpPr>
        <p:spPr>
          <a:xfrm>
            <a:off x="6365174" y="2171701"/>
            <a:ext cx="5486400" cy="369774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2">
            <a:extLst>
              <a:ext uri="{FF2B5EF4-FFF2-40B4-BE49-F238E27FC236}">
                <a16:creationId xmlns:a16="http://schemas.microsoft.com/office/drawing/2014/main" id="{3A6266EB-3535-4BEF-AD5D-3747353B98C7}"/>
              </a:ext>
            </a:extLst>
          </p:cNvPr>
          <p:cNvSpPr>
            <a:spLocks noGrp="1"/>
          </p:cNvSpPr>
          <p:nvPr>
            <p:ph type="body" idx="12"/>
          </p:nvPr>
        </p:nvSpPr>
        <p:spPr>
          <a:xfrm>
            <a:off x="486888" y="1311758"/>
            <a:ext cx="5486400"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Text Placeholder 4">
            <a:extLst>
              <a:ext uri="{FF2B5EF4-FFF2-40B4-BE49-F238E27FC236}">
                <a16:creationId xmlns:a16="http://schemas.microsoft.com/office/drawing/2014/main" id="{ABC35924-87F4-454F-898B-362B02B98DBE}"/>
              </a:ext>
            </a:extLst>
          </p:cNvPr>
          <p:cNvSpPr>
            <a:spLocks noGrp="1"/>
          </p:cNvSpPr>
          <p:nvPr>
            <p:ph type="body" sz="quarter" idx="3"/>
          </p:nvPr>
        </p:nvSpPr>
        <p:spPr>
          <a:xfrm>
            <a:off x="6365174" y="1311758"/>
            <a:ext cx="5486400"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cxnSp>
        <p:nvCxnSpPr>
          <p:cNvPr id="9" name="Straight Connector 8">
            <a:extLst>
              <a:ext uri="{FF2B5EF4-FFF2-40B4-BE49-F238E27FC236}">
                <a16:creationId xmlns:a16="http://schemas.microsoft.com/office/drawing/2014/main" id="{1302385B-4C31-4397-8619-20671D3C04B5}"/>
              </a:ext>
            </a:extLst>
          </p:cNvPr>
          <p:cNvCxnSpPr>
            <a:cxnSpLocks/>
          </p:cNvCxnSpPr>
          <p:nvPr userDrawn="1"/>
        </p:nvCxnSpPr>
        <p:spPr>
          <a:xfrm>
            <a:off x="6169231"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389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Thre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0EE46-5955-274F-BAF1-8370B565C65A}"/>
              </a:ext>
            </a:extLst>
          </p:cNvPr>
          <p:cNvSpPr>
            <a:spLocks noGrp="1"/>
          </p:cNvSpPr>
          <p:nvPr>
            <p:ph type="title"/>
          </p:nvPr>
        </p:nvSpPr>
        <p:spPr/>
        <p:txBody>
          <a:bodyPr/>
          <a:lstStyle/>
          <a:p>
            <a:r>
              <a:rPr lang="en-US" dirty="0"/>
              <a:t>Click to edit Master title style</a:t>
            </a:r>
          </a:p>
        </p:txBody>
      </p:sp>
      <p:sp>
        <p:nvSpPr>
          <p:cNvPr id="3" name="Footer Placeholder 3">
            <a:extLst>
              <a:ext uri="{FF2B5EF4-FFF2-40B4-BE49-F238E27FC236}">
                <a16:creationId xmlns:a16="http://schemas.microsoft.com/office/drawing/2014/main" id="{9090A4B3-D42A-4912-956D-6123FF0282A9}"/>
              </a:ext>
            </a:extLst>
          </p:cNvPr>
          <p:cNvSpPr>
            <a:spLocks noGrp="1"/>
          </p:cNvSpPr>
          <p:nvPr>
            <p:ph type="ftr" sz="quarter" idx="11"/>
          </p:nvPr>
        </p:nvSpPr>
        <p:spPr>
          <a:xfrm>
            <a:off x="4038600" y="6356350"/>
            <a:ext cx="4114800" cy="365125"/>
          </a:xfrm>
        </p:spPr>
        <p:txBody>
          <a:bodyPr/>
          <a:lstStyle>
            <a:lvl1pPr>
              <a:defRPr>
                <a:latin typeface="Arial" panose="020B0604020202020204" pitchFamily="34" charset="0"/>
                <a:cs typeface="Arial" panose="020B0604020202020204" pitchFamily="34" charset="0"/>
              </a:defRPr>
            </a:lvl1pPr>
          </a:lstStyle>
          <a:p>
            <a:r>
              <a:rPr lang="en-US" dirty="0"/>
              <a:t>DELIBERATIVE AND PRE-DECISIONAL</a:t>
            </a:r>
          </a:p>
        </p:txBody>
      </p:sp>
      <p:sp>
        <p:nvSpPr>
          <p:cNvPr id="4" name="Content Placeholder 2">
            <a:extLst>
              <a:ext uri="{FF2B5EF4-FFF2-40B4-BE49-F238E27FC236}">
                <a16:creationId xmlns:a16="http://schemas.microsoft.com/office/drawing/2014/main" id="{BB2A5664-C96C-4F5D-B68F-972F1C9A5866}"/>
              </a:ext>
            </a:extLst>
          </p:cNvPr>
          <p:cNvSpPr>
            <a:spLocks noGrp="1"/>
          </p:cNvSpPr>
          <p:nvPr>
            <p:ph sz="half" idx="1"/>
          </p:nvPr>
        </p:nvSpPr>
        <p:spPr>
          <a:xfrm>
            <a:off x="486888" y="2135669"/>
            <a:ext cx="3551712" cy="3733779"/>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a:extLst>
              <a:ext uri="{FF2B5EF4-FFF2-40B4-BE49-F238E27FC236}">
                <a16:creationId xmlns:a16="http://schemas.microsoft.com/office/drawing/2014/main" id="{00C8D705-76BB-4AB0-9FEB-CC519A01989F}"/>
              </a:ext>
            </a:extLst>
          </p:cNvPr>
          <p:cNvSpPr>
            <a:spLocks noGrp="1"/>
          </p:cNvSpPr>
          <p:nvPr>
            <p:ph sz="half" idx="12"/>
          </p:nvPr>
        </p:nvSpPr>
        <p:spPr>
          <a:xfrm>
            <a:off x="4393376" y="2135669"/>
            <a:ext cx="3551712" cy="3733779"/>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a:extLst>
              <a:ext uri="{FF2B5EF4-FFF2-40B4-BE49-F238E27FC236}">
                <a16:creationId xmlns:a16="http://schemas.microsoft.com/office/drawing/2014/main" id="{C7F3EE45-AEA4-4D92-A48F-D03D09F50427}"/>
              </a:ext>
            </a:extLst>
          </p:cNvPr>
          <p:cNvSpPr>
            <a:spLocks noGrp="1"/>
          </p:cNvSpPr>
          <p:nvPr>
            <p:ph sz="half" idx="13"/>
          </p:nvPr>
        </p:nvSpPr>
        <p:spPr>
          <a:xfrm>
            <a:off x="8299862" y="2135669"/>
            <a:ext cx="3551712" cy="3733779"/>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a:extLst>
              <a:ext uri="{FF2B5EF4-FFF2-40B4-BE49-F238E27FC236}">
                <a16:creationId xmlns:a16="http://schemas.microsoft.com/office/drawing/2014/main" id="{CDE95C5A-97C5-4798-9AAF-57246E399483}"/>
              </a:ext>
            </a:extLst>
          </p:cNvPr>
          <p:cNvCxnSpPr>
            <a:cxnSpLocks/>
          </p:cNvCxnSpPr>
          <p:nvPr userDrawn="1"/>
        </p:nvCxnSpPr>
        <p:spPr>
          <a:xfrm>
            <a:off x="4215988"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D36513E-6222-4783-B481-30D772AEB85E}"/>
              </a:ext>
            </a:extLst>
          </p:cNvPr>
          <p:cNvCxnSpPr>
            <a:cxnSpLocks/>
          </p:cNvCxnSpPr>
          <p:nvPr userDrawn="1"/>
        </p:nvCxnSpPr>
        <p:spPr>
          <a:xfrm>
            <a:off x="8122476" y="1311758"/>
            <a:ext cx="0" cy="4557691"/>
          </a:xfrm>
          <a:prstGeom prst="line">
            <a:avLst/>
          </a:prstGeom>
          <a:ln w="38100">
            <a:solidFill>
              <a:srgbClr val="2F5597"/>
            </a:solidFill>
          </a:ln>
        </p:spPr>
        <p:style>
          <a:lnRef idx="1">
            <a:schemeClr val="accent1"/>
          </a:lnRef>
          <a:fillRef idx="0">
            <a:schemeClr val="accent1"/>
          </a:fillRef>
          <a:effectRef idx="0">
            <a:schemeClr val="accent1"/>
          </a:effectRef>
          <a:fontRef idx="minor">
            <a:schemeClr val="tx1"/>
          </a:fontRef>
        </p:style>
      </p:cxnSp>
      <p:sp>
        <p:nvSpPr>
          <p:cNvPr id="9" name="Text Placeholder 2">
            <a:extLst>
              <a:ext uri="{FF2B5EF4-FFF2-40B4-BE49-F238E27FC236}">
                <a16:creationId xmlns:a16="http://schemas.microsoft.com/office/drawing/2014/main" id="{ADC55C19-5D61-47F4-B36F-78F707816777}"/>
              </a:ext>
            </a:extLst>
          </p:cNvPr>
          <p:cNvSpPr>
            <a:spLocks noGrp="1"/>
          </p:cNvSpPr>
          <p:nvPr>
            <p:ph type="body" idx="14"/>
          </p:nvPr>
        </p:nvSpPr>
        <p:spPr>
          <a:xfrm>
            <a:off x="486888" y="1311758"/>
            <a:ext cx="3551711"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ext Placeholder 4">
            <a:extLst>
              <a:ext uri="{FF2B5EF4-FFF2-40B4-BE49-F238E27FC236}">
                <a16:creationId xmlns:a16="http://schemas.microsoft.com/office/drawing/2014/main" id="{15D25BBA-82F4-49EE-9D3B-C866C91386D4}"/>
              </a:ext>
            </a:extLst>
          </p:cNvPr>
          <p:cNvSpPr>
            <a:spLocks noGrp="1"/>
          </p:cNvSpPr>
          <p:nvPr>
            <p:ph type="body" sz="quarter" idx="3"/>
          </p:nvPr>
        </p:nvSpPr>
        <p:spPr>
          <a:xfrm>
            <a:off x="4393376" y="1311758"/>
            <a:ext cx="3551710"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Text Placeholder 4">
            <a:extLst>
              <a:ext uri="{FF2B5EF4-FFF2-40B4-BE49-F238E27FC236}">
                <a16:creationId xmlns:a16="http://schemas.microsoft.com/office/drawing/2014/main" id="{EB64C96F-E3E0-4A31-A963-608E5DFBD484}"/>
              </a:ext>
            </a:extLst>
          </p:cNvPr>
          <p:cNvSpPr>
            <a:spLocks noGrp="1"/>
          </p:cNvSpPr>
          <p:nvPr>
            <p:ph type="body" sz="quarter" idx="15"/>
          </p:nvPr>
        </p:nvSpPr>
        <p:spPr>
          <a:xfrm>
            <a:off x="8299862" y="1311758"/>
            <a:ext cx="3551705" cy="823912"/>
          </a:xfrm>
          <a:solidFill>
            <a:schemeClr val="accent1">
              <a:lumMod val="20000"/>
              <a:lumOff val="80000"/>
            </a:schemeClr>
          </a:solidFill>
        </p:spPr>
        <p:txBody>
          <a:bodyPr anchor="ctr">
            <a:normAutofit/>
          </a:bodyPr>
          <a:lstStyle>
            <a:lvl1pPr marL="0" indent="0" algn="ctr">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1700054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4A65D0-AB55-D94C-A2F2-F39DD55EE7B9}"/>
              </a:ext>
            </a:extLst>
          </p:cNvPr>
          <p:cNvSpPr>
            <a:spLocks noGrp="1"/>
          </p:cNvSpPr>
          <p:nvPr>
            <p:ph type="title"/>
          </p:nvPr>
        </p:nvSpPr>
        <p:spPr>
          <a:xfrm>
            <a:off x="486888" y="365125"/>
            <a:ext cx="11364686" cy="786781"/>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57EFC510-4E64-394D-86B8-BAC70D7C8AE4}"/>
              </a:ext>
            </a:extLst>
          </p:cNvPr>
          <p:cNvSpPr>
            <a:spLocks noGrp="1"/>
          </p:cNvSpPr>
          <p:nvPr>
            <p:ph type="body" idx="1"/>
          </p:nvPr>
        </p:nvSpPr>
        <p:spPr>
          <a:xfrm>
            <a:off x="486888" y="1314192"/>
            <a:ext cx="11364686" cy="45440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A825721-DA62-0545-9E9C-6D71E34CD6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Georgia" panose="02040502050405020303" pitchFamily="18" charset="0"/>
              </a:defRPr>
            </a:lvl1pPr>
          </a:lstStyle>
          <a:p>
            <a:endParaRPr lang="en-US" dirty="0"/>
          </a:p>
        </p:txBody>
      </p:sp>
      <p:sp>
        <p:nvSpPr>
          <p:cNvPr id="5" name="Footer Placeholder 4">
            <a:extLst>
              <a:ext uri="{FF2B5EF4-FFF2-40B4-BE49-F238E27FC236}">
                <a16:creationId xmlns:a16="http://schemas.microsoft.com/office/drawing/2014/main" id="{E6A1DA9A-58E3-7F4E-A671-BAD0E862C6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Georgia" panose="02040502050405020303" pitchFamily="18" charset="0"/>
              </a:defRPr>
            </a:lvl1pPr>
          </a:lstStyle>
          <a:p>
            <a:r>
              <a:rPr lang="en-US"/>
              <a:t>DELIBERATIVE AND PRE-DECISIONAL</a:t>
            </a:r>
            <a:endParaRPr lang="en-US" dirty="0"/>
          </a:p>
        </p:txBody>
      </p:sp>
      <p:sp>
        <p:nvSpPr>
          <p:cNvPr id="6" name="Slide Number Placeholder 5">
            <a:extLst>
              <a:ext uri="{FF2B5EF4-FFF2-40B4-BE49-F238E27FC236}">
                <a16:creationId xmlns:a16="http://schemas.microsoft.com/office/drawing/2014/main" id="{454F9A41-3BEF-ED42-8F6D-888FA7F61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Georgia" panose="02040502050405020303" pitchFamily="18" charset="0"/>
              </a:defRPr>
            </a:lvl1pPr>
          </a:lstStyle>
          <a:p>
            <a:fld id="{4C8EF253-26CD-AB4D-92CD-9014B77812CD}" type="slidenum">
              <a:rPr lang="en-US" smtClean="0"/>
              <a:pPr/>
              <a:t>‹#›</a:t>
            </a:fld>
            <a:endParaRPr lang="en-US" dirty="0"/>
          </a:p>
        </p:txBody>
      </p:sp>
      <p:sp>
        <p:nvSpPr>
          <p:cNvPr id="7" name="Rectangle 6">
            <a:extLst>
              <a:ext uri="{FF2B5EF4-FFF2-40B4-BE49-F238E27FC236}">
                <a16:creationId xmlns:a16="http://schemas.microsoft.com/office/drawing/2014/main" id="{0502F5F8-A68C-48EC-97BB-BB345ED1D0A6}"/>
              </a:ext>
            </a:extLst>
          </p:cNvPr>
          <p:cNvSpPr/>
          <p:nvPr userDrawn="1"/>
        </p:nvSpPr>
        <p:spPr>
          <a:xfrm>
            <a:off x="0" y="6176865"/>
            <a:ext cx="12192000" cy="68113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5">
            <a:extLst>
              <a:ext uri="{FF2B5EF4-FFF2-40B4-BE49-F238E27FC236}">
                <a16:creationId xmlns:a16="http://schemas.microsoft.com/office/drawing/2014/main" id="{A3403536-2915-42FA-986D-A25CA2A5C6A9}"/>
              </a:ext>
            </a:extLst>
          </p:cNvPr>
          <p:cNvSpPr txBox="1">
            <a:spLocks/>
          </p:cNvSpPr>
          <p:nvPr userDrawn="1"/>
        </p:nvSpPr>
        <p:spPr>
          <a:xfrm>
            <a:off x="9247035" y="6356350"/>
            <a:ext cx="2743200" cy="365125"/>
          </a:xfrm>
          <a:prstGeom prst="rect">
            <a:avLst/>
          </a:prstGeom>
        </p:spPr>
        <p:txBody>
          <a:bodyPr anchor="ct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C8EF253-26CD-AB4D-92CD-9014B77812CD}" type="slidenum">
              <a:rPr lang="en-US" sz="1000" smtClean="0">
                <a:latin typeface="Arial" panose="020B0604020202020204" pitchFamily="34" charset="0"/>
                <a:cs typeface="Arial" panose="020B0604020202020204" pitchFamily="34" charset="0"/>
              </a:rPr>
              <a:pPr algn="r"/>
              <a:t>‹#›</a:t>
            </a:fld>
            <a:endParaRPr lang="en-US" sz="1000" dirty="0">
              <a:latin typeface="Arial" panose="020B0604020202020204" pitchFamily="34" charset="0"/>
              <a:cs typeface="Arial" panose="020B0604020202020204" pitchFamily="34" charset="0"/>
            </a:endParaRPr>
          </a:p>
        </p:txBody>
      </p:sp>
      <p:pic>
        <p:nvPicPr>
          <p:cNvPr id="8" name="Graphic 7">
            <a:extLst>
              <a:ext uri="{FF2B5EF4-FFF2-40B4-BE49-F238E27FC236}">
                <a16:creationId xmlns:a16="http://schemas.microsoft.com/office/drawing/2014/main" id="{1BEFC94D-784D-4815-ABF6-B67E83E96935}"/>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a:off x="148084" y="6273256"/>
            <a:ext cx="488351" cy="488351"/>
          </a:xfrm>
          <a:prstGeom prst="rect">
            <a:avLst/>
          </a:prstGeom>
        </p:spPr>
      </p:pic>
    </p:spTree>
    <p:extLst>
      <p:ext uri="{BB962C8B-B14F-4D97-AF65-F5344CB8AC3E}">
        <p14:creationId xmlns:p14="http://schemas.microsoft.com/office/powerpoint/2010/main" val="3361981374"/>
      </p:ext>
    </p:extLst>
  </p:cSld>
  <p:clrMap bg1="lt1" tx1="dk1" bg2="lt2" tx2="dk2" accent1="accent1" accent2="accent2" accent3="accent3" accent4="accent4" accent5="accent5" accent6="accent6" hlink="hlink" folHlink="folHlink"/>
  <p:sldLayoutIdLst>
    <p:sldLayoutId id="2147483676" r:id="rId1"/>
    <p:sldLayoutId id="2147483650" r:id="rId2"/>
    <p:sldLayoutId id="2147483651" r:id="rId3"/>
    <p:sldLayoutId id="2147483675" r:id="rId4"/>
    <p:sldLayoutId id="2147483664" r:id="rId5"/>
    <p:sldLayoutId id="2147483660" r:id="rId6"/>
    <p:sldLayoutId id="2147483666" r:id="rId7"/>
    <p:sldLayoutId id="2147483661" r:id="rId8"/>
    <p:sldLayoutId id="2147483671" r:id="rId9"/>
    <p:sldLayoutId id="2147483662" r:id="rId10"/>
    <p:sldLayoutId id="2147483673" r:id="rId11"/>
    <p:sldLayoutId id="2147483663" r:id="rId12"/>
    <p:sldLayoutId id="2147483669" r:id="rId13"/>
    <p:sldLayoutId id="2147483654" r:id="rId14"/>
    <p:sldLayoutId id="2147483672" r:id="rId15"/>
    <p:sldLayoutId id="2147483665" r:id="rId16"/>
    <p:sldLayoutId id="2147483667" r:id="rId17"/>
    <p:sldLayoutId id="2147483668" r:id="rId18"/>
    <p:sldLayoutId id="2147483670" r:id="rId19"/>
    <p:sldLayoutId id="2147483655" r:id="rId20"/>
  </p:sldLayoutIdLs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334DE-9E29-452F-9E1A-27D7323D6A9A}"/>
              </a:ext>
            </a:extLst>
          </p:cNvPr>
          <p:cNvSpPr>
            <a:spLocks noGrp="1"/>
          </p:cNvSpPr>
          <p:nvPr>
            <p:ph type="ctrTitle"/>
          </p:nvPr>
        </p:nvSpPr>
        <p:spPr>
          <a:xfrm>
            <a:off x="3459166" y="2834662"/>
            <a:ext cx="8732834" cy="1298425"/>
          </a:xfrm>
        </p:spPr>
        <p:txBody>
          <a:bodyPr>
            <a:normAutofit/>
          </a:bodyPr>
          <a:lstStyle/>
          <a:p>
            <a:r>
              <a:rPr lang="en-US" dirty="0"/>
              <a:t>The Unequal Burden of Inflation</a:t>
            </a:r>
          </a:p>
        </p:txBody>
      </p:sp>
      <p:sp>
        <p:nvSpPr>
          <p:cNvPr id="3" name="Subtitle 2">
            <a:extLst>
              <a:ext uri="{FF2B5EF4-FFF2-40B4-BE49-F238E27FC236}">
                <a16:creationId xmlns:a16="http://schemas.microsoft.com/office/drawing/2014/main" id="{85AE0C52-3A05-4FE5-9E97-9AE981F2E83C}"/>
              </a:ext>
            </a:extLst>
          </p:cNvPr>
          <p:cNvSpPr>
            <a:spLocks noGrp="1"/>
          </p:cNvSpPr>
          <p:nvPr>
            <p:ph type="subTitle" idx="1"/>
          </p:nvPr>
        </p:nvSpPr>
        <p:spPr>
          <a:xfrm>
            <a:off x="3459160" y="4133088"/>
            <a:ext cx="8732834" cy="593083"/>
          </a:xfrm>
        </p:spPr>
        <p:txBody>
          <a:bodyPr>
            <a:noAutofit/>
          </a:bodyPr>
          <a:lstStyle/>
          <a:p>
            <a:pPr>
              <a:lnSpc>
                <a:spcPct val="100000"/>
              </a:lnSpc>
              <a:spcBef>
                <a:spcPts val="0"/>
              </a:spcBef>
            </a:pPr>
            <a:r>
              <a:rPr lang="en-US" sz="1600" b="0" dirty="0"/>
              <a:t>Tara M. Sinclair, Deputy Assistant Secretary for Macroeconomics</a:t>
            </a:r>
          </a:p>
          <a:p>
            <a:pPr>
              <a:lnSpc>
                <a:spcPct val="100000"/>
              </a:lnSpc>
              <a:spcBef>
                <a:spcPts val="0"/>
              </a:spcBef>
            </a:pPr>
            <a:r>
              <a:rPr lang="en-US" sz="1600" b="0" dirty="0"/>
              <a:t>Office of Economic Policy, U.S. Department of the Treasury</a:t>
            </a:r>
          </a:p>
        </p:txBody>
      </p:sp>
      <p:sp>
        <p:nvSpPr>
          <p:cNvPr id="4" name="Text Placeholder 3">
            <a:extLst>
              <a:ext uri="{FF2B5EF4-FFF2-40B4-BE49-F238E27FC236}">
                <a16:creationId xmlns:a16="http://schemas.microsoft.com/office/drawing/2014/main" id="{975FA4B2-14E3-406A-8412-AC69BB4830A2}"/>
              </a:ext>
            </a:extLst>
          </p:cNvPr>
          <p:cNvSpPr>
            <a:spLocks noGrp="1"/>
          </p:cNvSpPr>
          <p:nvPr>
            <p:ph type="body" sz="quarter" idx="12"/>
          </p:nvPr>
        </p:nvSpPr>
        <p:spPr/>
        <p:txBody>
          <a:bodyPr/>
          <a:lstStyle/>
          <a:p>
            <a:r>
              <a:rPr lang="en-US" dirty="0"/>
              <a:t>November 14, 2023</a:t>
            </a:r>
          </a:p>
        </p:txBody>
      </p:sp>
    </p:spTree>
    <p:extLst>
      <p:ext uri="{BB962C8B-B14F-4D97-AF65-F5344CB8AC3E}">
        <p14:creationId xmlns:p14="http://schemas.microsoft.com/office/powerpoint/2010/main" val="1913710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72B12-1578-A5D0-84F4-23BB3AAB868F}"/>
              </a:ext>
            </a:extLst>
          </p:cNvPr>
          <p:cNvSpPr>
            <a:spLocks noGrp="1"/>
          </p:cNvSpPr>
          <p:nvPr>
            <p:ph type="title"/>
          </p:nvPr>
        </p:nvSpPr>
        <p:spPr/>
        <p:txBody>
          <a:bodyPr/>
          <a:lstStyle/>
          <a:p>
            <a:r>
              <a:rPr lang="en-US" dirty="0"/>
              <a:t>Unequal Experience of Inflation</a:t>
            </a:r>
          </a:p>
        </p:txBody>
      </p:sp>
      <p:sp>
        <p:nvSpPr>
          <p:cNvPr id="3" name="Content Placeholder 2">
            <a:extLst>
              <a:ext uri="{FF2B5EF4-FFF2-40B4-BE49-F238E27FC236}">
                <a16:creationId xmlns:a16="http://schemas.microsoft.com/office/drawing/2014/main" id="{45677C7C-DD27-8CCD-91F3-B6D70CC970F8}"/>
              </a:ext>
            </a:extLst>
          </p:cNvPr>
          <p:cNvSpPr>
            <a:spLocks noGrp="1"/>
          </p:cNvSpPr>
          <p:nvPr>
            <p:ph sz="half" idx="1"/>
          </p:nvPr>
        </p:nvSpPr>
        <p:spPr/>
        <p:txBody>
          <a:bodyPr>
            <a:normAutofit fontScale="92500" lnSpcReduction="10000"/>
          </a:bodyPr>
          <a:lstStyle/>
          <a:p>
            <a:r>
              <a:rPr lang="en-US" dirty="0"/>
              <a:t>Poorer households tend to see faster price growth (</a:t>
            </a:r>
            <a:r>
              <a:rPr lang="en-US" dirty="0" err="1"/>
              <a:t>Jaravel</a:t>
            </a:r>
            <a:r>
              <a:rPr lang="en-US" dirty="0"/>
              <a:t>, 2021)</a:t>
            </a:r>
          </a:p>
          <a:p>
            <a:r>
              <a:rPr lang="en-US" dirty="0"/>
              <a:t>Firms innovate more on goods purchased by richer households, reducing their quality-adjusted prices (</a:t>
            </a:r>
            <a:r>
              <a:rPr lang="en-US" dirty="0" err="1"/>
              <a:t>Jaravel</a:t>
            </a:r>
            <a:r>
              <a:rPr lang="en-US" dirty="0"/>
              <a:t>, 2019) </a:t>
            </a:r>
          </a:p>
          <a:p>
            <a:r>
              <a:rPr lang="en-US" dirty="0"/>
              <a:t>Choice set for wealthier households is larger so it is easier to shift expenditures in response to price changes (</a:t>
            </a:r>
            <a:r>
              <a:rPr lang="en-US" dirty="0" err="1"/>
              <a:t>Argente</a:t>
            </a:r>
            <a:r>
              <a:rPr lang="en-US" dirty="0"/>
              <a:t> and Lee, 2020)</a:t>
            </a:r>
          </a:p>
          <a:p>
            <a:r>
              <a:rPr lang="en-US" dirty="0"/>
              <a:t>Wealthier households engage in more sophisticated saving and investment behavior that protects them from inflation (</a:t>
            </a:r>
            <a:r>
              <a:rPr lang="en-US" dirty="0" err="1"/>
              <a:t>Doepke</a:t>
            </a:r>
            <a:r>
              <a:rPr lang="en-US" dirty="0"/>
              <a:t> and Schneider, 2006)</a:t>
            </a:r>
          </a:p>
        </p:txBody>
      </p:sp>
      <p:sp>
        <p:nvSpPr>
          <p:cNvPr id="5" name="Rectangle 2">
            <a:extLst>
              <a:ext uri="{FF2B5EF4-FFF2-40B4-BE49-F238E27FC236}">
                <a16:creationId xmlns:a16="http://schemas.microsoft.com/office/drawing/2014/main" id="{62B9FC3C-44B3-273F-C89A-E958442F4791}"/>
              </a:ext>
            </a:extLst>
          </p:cNvPr>
          <p:cNvSpPr>
            <a:spLocks noChangeArrowheads="1"/>
          </p:cNvSpPr>
          <p:nvPr/>
        </p:nvSpPr>
        <p:spPr bwMode="auto">
          <a:xfrm>
            <a:off x="788670" y="13335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TextBox 13">
            <a:extLst>
              <a:ext uri="{FF2B5EF4-FFF2-40B4-BE49-F238E27FC236}">
                <a16:creationId xmlns:a16="http://schemas.microsoft.com/office/drawing/2014/main" id="{2DEC5826-5F8E-E18C-6B7F-F39E92EE10BA}"/>
              </a:ext>
            </a:extLst>
          </p:cNvPr>
          <p:cNvSpPr txBox="1"/>
          <p:nvPr/>
        </p:nvSpPr>
        <p:spPr>
          <a:xfrm>
            <a:off x="6884670" y="5357598"/>
            <a:ext cx="2238305" cy="369332"/>
          </a:xfrm>
          <a:prstGeom prst="rect">
            <a:avLst/>
          </a:prstGeom>
          <a:noFill/>
        </p:spPr>
        <p:txBody>
          <a:bodyPr wrap="none" rtlCol="0">
            <a:spAutoFit/>
          </a:bodyPr>
          <a:lstStyle/>
          <a:p>
            <a:r>
              <a:rPr lang="en-US" dirty="0"/>
              <a:t>Source: </a:t>
            </a:r>
            <a:r>
              <a:rPr lang="en-US" dirty="0" err="1"/>
              <a:t>Jaravel</a:t>
            </a:r>
            <a:r>
              <a:rPr lang="en-US" dirty="0"/>
              <a:t> (2021)</a:t>
            </a:r>
          </a:p>
        </p:txBody>
      </p:sp>
      <p:pic>
        <p:nvPicPr>
          <p:cNvPr id="8" name="Picture 7">
            <a:extLst>
              <a:ext uri="{FF2B5EF4-FFF2-40B4-BE49-F238E27FC236}">
                <a16:creationId xmlns:a16="http://schemas.microsoft.com/office/drawing/2014/main" id="{2875707E-1C10-B1B4-8FAA-466AD14881CA}"/>
              </a:ext>
            </a:extLst>
          </p:cNvPr>
          <p:cNvPicPr>
            <a:picLocks noChangeAspect="1"/>
          </p:cNvPicPr>
          <p:nvPr/>
        </p:nvPicPr>
        <p:blipFill>
          <a:blip r:embed="rId3"/>
          <a:stretch>
            <a:fillRect/>
          </a:stretch>
        </p:blipFill>
        <p:spPr>
          <a:xfrm>
            <a:off x="5973288" y="1342120"/>
            <a:ext cx="6231255" cy="4006859"/>
          </a:xfrm>
          <a:prstGeom prst="rect">
            <a:avLst/>
          </a:prstGeom>
        </p:spPr>
      </p:pic>
    </p:spTree>
    <p:extLst>
      <p:ext uri="{BB962C8B-B14F-4D97-AF65-F5344CB8AC3E}">
        <p14:creationId xmlns:p14="http://schemas.microsoft.com/office/powerpoint/2010/main" val="3904798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8A7C1-729E-CFD1-006F-15F044CE6AE2}"/>
              </a:ext>
            </a:extLst>
          </p:cNvPr>
          <p:cNvSpPr>
            <a:spLocks noGrp="1"/>
          </p:cNvSpPr>
          <p:nvPr>
            <p:ph type="title"/>
          </p:nvPr>
        </p:nvSpPr>
        <p:spPr/>
        <p:txBody>
          <a:bodyPr/>
          <a:lstStyle/>
          <a:p>
            <a:r>
              <a:rPr lang="en-US" dirty="0"/>
              <a:t>Inflation in Context</a:t>
            </a:r>
          </a:p>
        </p:txBody>
      </p:sp>
      <p:sp>
        <p:nvSpPr>
          <p:cNvPr id="3" name="Content Placeholder 2">
            <a:extLst>
              <a:ext uri="{FF2B5EF4-FFF2-40B4-BE49-F238E27FC236}">
                <a16:creationId xmlns:a16="http://schemas.microsoft.com/office/drawing/2014/main" id="{98626B31-2BA7-A0D3-5DE1-6F6A8BD81882}"/>
              </a:ext>
            </a:extLst>
          </p:cNvPr>
          <p:cNvSpPr>
            <a:spLocks noGrp="1"/>
          </p:cNvSpPr>
          <p:nvPr>
            <p:ph idx="1"/>
          </p:nvPr>
        </p:nvSpPr>
        <p:spPr>
          <a:xfrm>
            <a:off x="486888" y="1325078"/>
            <a:ext cx="6348252" cy="4544049"/>
          </a:xfrm>
        </p:spPr>
        <p:txBody>
          <a:bodyPr>
            <a:normAutofit/>
          </a:bodyPr>
          <a:lstStyle/>
          <a:p>
            <a:r>
              <a:rPr lang="en-US" dirty="0"/>
              <a:t>The distributional effects of inflation do not occur in a vacuum</a:t>
            </a:r>
          </a:p>
          <a:p>
            <a:r>
              <a:rPr lang="en-US" dirty="0"/>
              <a:t>There are also distributional effects from a weak economic recovery: more child poverty, more hunger, more housing instability, poorer labor market outcomes</a:t>
            </a:r>
          </a:p>
          <a:p>
            <a:r>
              <a:rPr lang="en-US" dirty="0"/>
              <a:t>We had a remarkably strong recovery from the COVID recession with compression in the real wage distribution, even after accounting for price growth differentials between lowest and highest earners</a:t>
            </a:r>
            <a:endParaRPr lang="en-US" dirty="0">
              <a:highlight>
                <a:srgbClr val="FFFF00"/>
              </a:highlight>
            </a:endParaRPr>
          </a:p>
        </p:txBody>
      </p:sp>
      <p:sp>
        <p:nvSpPr>
          <p:cNvPr id="5" name="TextBox 4">
            <a:extLst>
              <a:ext uri="{FF2B5EF4-FFF2-40B4-BE49-F238E27FC236}">
                <a16:creationId xmlns:a16="http://schemas.microsoft.com/office/drawing/2014/main" id="{8A221C7E-A9AD-0555-93D1-A3B5CFF333E4}"/>
              </a:ext>
            </a:extLst>
          </p:cNvPr>
          <p:cNvSpPr txBox="1"/>
          <p:nvPr/>
        </p:nvSpPr>
        <p:spPr>
          <a:xfrm>
            <a:off x="6926580" y="4743450"/>
            <a:ext cx="4924994" cy="646331"/>
          </a:xfrm>
          <a:prstGeom prst="rect">
            <a:avLst/>
          </a:prstGeom>
          <a:noFill/>
        </p:spPr>
        <p:txBody>
          <a:bodyPr wrap="square" rtlCol="0">
            <a:spAutoFit/>
          </a:bodyPr>
          <a:lstStyle/>
          <a:p>
            <a:r>
              <a:rPr lang="en-US" dirty="0"/>
              <a:t>Source: Autor, Dube, and McGrew (2023), </a:t>
            </a:r>
            <a:r>
              <a:rPr lang="en-US" dirty="0" err="1"/>
              <a:t>Jaravel</a:t>
            </a:r>
            <a:r>
              <a:rPr lang="en-US" dirty="0"/>
              <a:t> (2021), and author’s calculations</a:t>
            </a:r>
          </a:p>
        </p:txBody>
      </p:sp>
      <p:graphicFrame>
        <p:nvGraphicFramePr>
          <p:cNvPr id="7" name="Chart 6">
            <a:extLst>
              <a:ext uri="{FF2B5EF4-FFF2-40B4-BE49-F238E27FC236}">
                <a16:creationId xmlns:a16="http://schemas.microsoft.com/office/drawing/2014/main" id="{CC419CD3-59A9-E086-6EBD-01646E098D51}"/>
              </a:ext>
            </a:extLst>
          </p:cNvPr>
          <p:cNvGraphicFramePr>
            <a:graphicFrameLocks/>
          </p:cNvGraphicFramePr>
          <p:nvPr>
            <p:extLst>
              <p:ext uri="{D42A27DB-BD31-4B8C-83A1-F6EECF244321}">
                <p14:modId xmlns:p14="http://schemas.microsoft.com/office/powerpoint/2010/main" val="1903121220"/>
              </p:ext>
            </p:extLst>
          </p:nvPr>
        </p:nvGraphicFramePr>
        <p:xfrm>
          <a:off x="6926580" y="1151906"/>
          <a:ext cx="4778532" cy="35915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67708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D0D58-8B35-88A7-3904-A9843E0F262A}"/>
              </a:ext>
            </a:extLst>
          </p:cNvPr>
          <p:cNvSpPr>
            <a:spLocks noGrp="1"/>
          </p:cNvSpPr>
          <p:nvPr>
            <p:ph type="title"/>
          </p:nvPr>
        </p:nvSpPr>
        <p:spPr/>
        <p:txBody>
          <a:bodyPr/>
          <a:lstStyle/>
          <a:p>
            <a:r>
              <a:rPr lang="en-US" dirty="0"/>
              <a:t>Equitable Recovery</a:t>
            </a:r>
          </a:p>
        </p:txBody>
      </p:sp>
      <p:sp>
        <p:nvSpPr>
          <p:cNvPr id="3" name="Content Placeholder 2">
            <a:extLst>
              <a:ext uri="{FF2B5EF4-FFF2-40B4-BE49-F238E27FC236}">
                <a16:creationId xmlns:a16="http://schemas.microsoft.com/office/drawing/2014/main" id="{B1AAF6F7-47B5-049E-1102-680794A4939C}"/>
              </a:ext>
            </a:extLst>
          </p:cNvPr>
          <p:cNvSpPr>
            <a:spLocks noGrp="1"/>
          </p:cNvSpPr>
          <p:nvPr>
            <p:ph sz="half" idx="1"/>
          </p:nvPr>
        </p:nvSpPr>
        <p:spPr/>
        <p:txBody>
          <a:bodyPr>
            <a:normAutofit lnSpcReduction="10000"/>
          </a:bodyPr>
          <a:lstStyle/>
          <a:p>
            <a:r>
              <a:rPr lang="en-US" dirty="0">
                <a:solidFill>
                  <a:schemeClr val="accent1"/>
                </a:solidFill>
              </a:rPr>
              <a:t>Labor Markets</a:t>
            </a:r>
            <a:r>
              <a:rPr lang="en-US" dirty="0"/>
              <a:t>: The gaps between Black/white and Hispanic/white unemployment rates have closed substantially, dropping to near their historic lows in 2023.</a:t>
            </a:r>
            <a:endParaRPr lang="en-US" dirty="0">
              <a:solidFill>
                <a:schemeClr val="accent1"/>
              </a:solidFill>
            </a:endParaRPr>
          </a:p>
          <a:p>
            <a:r>
              <a:rPr lang="en-US" dirty="0">
                <a:solidFill>
                  <a:schemeClr val="accent1"/>
                </a:solidFill>
              </a:rPr>
              <a:t>Income</a:t>
            </a:r>
            <a:r>
              <a:rPr lang="en-US" dirty="0"/>
              <a:t>: Median real hourly wages have risen substantially for low-wage workers (Autor, Dube, and McGrew 2023).</a:t>
            </a:r>
          </a:p>
          <a:p>
            <a:r>
              <a:rPr lang="en-US" dirty="0">
                <a:solidFill>
                  <a:schemeClr val="accent1"/>
                </a:solidFill>
              </a:rPr>
              <a:t>Wealth</a:t>
            </a:r>
            <a:r>
              <a:rPr lang="en-US" dirty="0"/>
              <a:t>: Household net worth has risen faster for poorer households during the recovery from the pandemic recession. This is rare, historically.</a:t>
            </a:r>
          </a:p>
        </p:txBody>
      </p:sp>
      <p:sp>
        <p:nvSpPr>
          <p:cNvPr id="5" name="TextBox 4">
            <a:extLst>
              <a:ext uri="{FF2B5EF4-FFF2-40B4-BE49-F238E27FC236}">
                <a16:creationId xmlns:a16="http://schemas.microsoft.com/office/drawing/2014/main" id="{E02E3B76-DCD8-BE7C-88AB-FF684CEFEBE6}"/>
              </a:ext>
            </a:extLst>
          </p:cNvPr>
          <p:cNvSpPr txBox="1"/>
          <p:nvPr/>
        </p:nvSpPr>
        <p:spPr>
          <a:xfrm>
            <a:off x="6218714" y="5487162"/>
            <a:ext cx="3036793" cy="369332"/>
          </a:xfrm>
          <a:prstGeom prst="rect">
            <a:avLst/>
          </a:prstGeom>
          <a:noFill/>
        </p:spPr>
        <p:txBody>
          <a:bodyPr wrap="none" rtlCol="0">
            <a:spAutoFit/>
          </a:bodyPr>
          <a:lstStyle/>
          <a:p>
            <a:r>
              <a:rPr lang="en-US" dirty="0"/>
              <a:t>Source: Federal Reserve Board</a:t>
            </a:r>
          </a:p>
        </p:txBody>
      </p:sp>
      <p:graphicFrame>
        <p:nvGraphicFramePr>
          <p:cNvPr id="6" name="Chart 5">
            <a:extLst>
              <a:ext uri="{FF2B5EF4-FFF2-40B4-BE49-F238E27FC236}">
                <a16:creationId xmlns:a16="http://schemas.microsoft.com/office/drawing/2014/main" id="{1B952112-2217-72A0-6ECA-44AE3E4F4532}"/>
              </a:ext>
            </a:extLst>
          </p:cNvPr>
          <p:cNvGraphicFramePr>
            <a:graphicFrameLocks/>
          </p:cNvGraphicFramePr>
          <p:nvPr>
            <p:extLst>
              <p:ext uri="{D42A27DB-BD31-4B8C-83A1-F6EECF244321}">
                <p14:modId xmlns:p14="http://schemas.microsoft.com/office/powerpoint/2010/main" val="2856577558"/>
              </p:ext>
            </p:extLst>
          </p:nvPr>
        </p:nvGraphicFramePr>
        <p:xfrm>
          <a:off x="5973288" y="1151906"/>
          <a:ext cx="5731824" cy="43352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072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2FDDC-9127-F2BD-F213-2C11BD7C48B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C604592C-CCC2-5224-33D5-5678099DE40B}"/>
              </a:ext>
            </a:extLst>
          </p:cNvPr>
          <p:cNvSpPr>
            <a:spLocks noGrp="1"/>
          </p:cNvSpPr>
          <p:nvPr>
            <p:ph idx="1"/>
          </p:nvPr>
        </p:nvSpPr>
        <p:spPr/>
        <p:txBody>
          <a:bodyPr>
            <a:normAutofit fontScale="92500" lnSpcReduction="10000"/>
          </a:bodyPr>
          <a:lstStyle/>
          <a:p>
            <a:r>
              <a:rPr lang="en-US" sz="3200" dirty="0"/>
              <a:t>Distributional effects are complicated, and we need to be careful of “Innocent Bystanders” (</a:t>
            </a:r>
            <a:r>
              <a:rPr lang="en-US" sz="3200" dirty="0" err="1"/>
              <a:t>Coibion</a:t>
            </a:r>
            <a:r>
              <a:rPr lang="en-US" sz="3200" dirty="0"/>
              <a:t> et al., 2017)</a:t>
            </a:r>
          </a:p>
          <a:p>
            <a:r>
              <a:rPr lang="en-US" sz="3200" dirty="0"/>
              <a:t>It’s important to remember that we’ve had an equitable recovery in </a:t>
            </a:r>
            <a:r>
              <a:rPr lang="en-US" sz="3200" i="1" dirty="0"/>
              <a:t>real</a:t>
            </a:r>
            <a:r>
              <a:rPr lang="en-US" sz="3200" dirty="0"/>
              <a:t> terms, meaning accounting for inflation</a:t>
            </a:r>
          </a:p>
          <a:p>
            <a:r>
              <a:rPr lang="en-US" sz="3200" dirty="0"/>
              <a:t>We still need further research on the causes of the recent inflationary episode and on how to assess the broader distributional issues</a:t>
            </a:r>
          </a:p>
          <a:p>
            <a:r>
              <a:rPr lang="en-US" sz="3200" dirty="0"/>
              <a:t>Policy in the face of unequal burdens of inflation is a challenge</a:t>
            </a:r>
          </a:p>
          <a:p>
            <a:pPr lvl="1"/>
            <a:r>
              <a:rPr lang="en-US" sz="2800" dirty="0"/>
              <a:t>For example, redistribution to offset the unequal impacts of inflation might fan the flames of inflation by redistributing toward households with a higher marginal propensity to consume</a:t>
            </a:r>
          </a:p>
        </p:txBody>
      </p:sp>
    </p:spTree>
    <p:extLst>
      <p:ext uri="{BB962C8B-B14F-4D97-AF65-F5344CB8AC3E}">
        <p14:creationId xmlns:p14="http://schemas.microsoft.com/office/powerpoint/2010/main" val="2339466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12467</TotalTime>
  <Words>707</Words>
  <Application>Microsoft Office PowerPoint</Application>
  <PresentationFormat>Widescreen</PresentationFormat>
  <Paragraphs>48</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Georgia</vt:lpstr>
      <vt:lpstr>Symbol</vt:lpstr>
      <vt:lpstr>Office Theme</vt:lpstr>
      <vt:lpstr>The Unequal Burden of Inflation</vt:lpstr>
      <vt:lpstr>Unequal Experience of Inflation</vt:lpstr>
      <vt:lpstr>Inflation in Context</vt:lpstr>
      <vt:lpstr>Equitable Recovery</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 Recovery Programs  Operational Structure</dc:title>
  <dc:creator>Bhowmick, Sourav</dc:creator>
  <cp:lastModifiedBy>Sinclair, Tara (Detailee)</cp:lastModifiedBy>
  <cp:revision>733</cp:revision>
  <cp:lastPrinted>2022-10-31T19:57:26Z</cp:lastPrinted>
  <dcterms:created xsi:type="dcterms:W3CDTF">2021-03-08T00:45:45Z</dcterms:created>
  <dcterms:modified xsi:type="dcterms:W3CDTF">2023-11-13T19:52:11Z</dcterms:modified>
</cp:coreProperties>
</file>