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handoutMasterIdLst>
    <p:handoutMasterId r:id="rId8"/>
  </p:handoutMasterIdLst>
  <p:sldIdLst>
    <p:sldId id="5025" r:id="rId5"/>
    <p:sldId id="5063" r:id="rId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 Stocker" initials="MS" lastIdx="14" clrIdx="0">
    <p:extLst>
      <p:ext uri="{19B8F6BF-5375-455C-9EA6-DF929625EA0E}">
        <p15:presenceInfo xmlns:p15="http://schemas.microsoft.com/office/powerpoint/2012/main" userId="S-1-5-21-88094858-919529-1617787245-454647" providerId="AD"/>
      </p:ext>
    </p:extLst>
  </p:cmAuthor>
  <p:cmAuthor id="2" name="Ayhan Kose" initials="AK" lastIdx="1" clrIdx="1">
    <p:extLst>
      <p:ext uri="{19B8F6BF-5375-455C-9EA6-DF929625EA0E}">
        <p15:presenceInfo xmlns:p15="http://schemas.microsoft.com/office/powerpoint/2012/main" userId="S-1-5-21-88094858-919529-1617787245-571779" providerId="AD"/>
      </p:ext>
    </p:extLst>
  </p:cmAuthor>
  <p:cmAuthor id="3" name="Naotaka Sugawara" initials="NS" lastIdx="1" clrIdx="2">
    <p:extLst>
      <p:ext uri="{19B8F6BF-5375-455C-9EA6-DF929625EA0E}">
        <p15:presenceInfo xmlns:p15="http://schemas.microsoft.com/office/powerpoint/2012/main" userId="S-1-5-21-88094858-919529-1617787245-637466" providerId="AD"/>
      </p:ext>
    </p:extLst>
  </p:cmAuthor>
  <p:cmAuthor id="4" name="Franz Ulrich Ruch" initials="FUR" lastIdx="3" clrIdx="3">
    <p:extLst>
      <p:ext uri="{19B8F6BF-5375-455C-9EA6-DF929625EA0E}">
        <p15:presenceInfo xmlns:p15="http://schemas.microsoft.com/office/powerpoint/2012/main" userId="S-1-5-21-88094858-919529-1617787245-724040" providerId="AD"/>
      </p:ext>
    </p:extLst>
  </p:cmAuthor>
  <p:cmAuthor id="5" name="Franz Ulrich Ruch" initials="FUR [2]" lastIdx="12" clrIdx="4">
    <p:extLst>
      <p:ext uri="{19B8F6BF-5375-455C-9EA6-DF929625EA0E}">
        <p15:presenceInfo xmlns:p15="http://schemas.microsoft.com/office/powerpoint/2012/main" userId="S::fruch@worldbank.org::ef836dd7-eed9-43bd-94cc-28d462bd2336" providerId="AD"/>
      </p:ext>
    </p:extLst>
  </p:cmAuthor>
  <p:cmAuthor id="6" name="Franziska Lieselotte Ohnsorge" initials="FLO" lastIdx="57" clrIdx="5">
    <p:extLst>
      <p:ext uri="{19B8F6BF-5375-455C-9EA6-DF929625EA0E}">
        <p15:presenceInfo xmlns:p15="http://schemas.microsoft.com/office/powerpoint/2012/main" userId="S::fohnsorge@worldbank.org::c5e1cad2-c2cd-474a-be93-4e4d059ef405" providerId="AD"/>
      </p:ext>
    </p:extLst>
  </p:cmAuthor>
  <p:cmAuthor id="7" name="Ayhan Kose" initials="AK [2]" lastIdx="143" clrIdx="6">
    <p:extLst>
      <p:ext uri="{19B8F6BF-5375-455C-9EA6-DF929625EA0E}">
        <p15:presenceInfo xmlns:p15="http://schemas.microsoft.com/office/powerpoint/2012/main" userId="S::akose@worldbank.org::9c31028f-6339-4101-993c-61d0f0df37c8" providerId="AD"/>
      </p:ext>
    </p:extLst>
  </p:cmAuthor>
  <p:cmAuthor id="8" name="Carlos Arteta" initials="CA" lastIdx="47" clrIdx="7">
    <p:extLst>
      <p:ext uri="{19B8F6BF-5375-455C-9EA6-DF929625EA0E}">
        <p15:presenceInfo xmlns:p15="http://schemas.microsoft.com/office/powerpoint/2012/main" userId="S::carteta@worldbank.org::c0c546c5-dd2a-4de0-956e-8e36590ed126" providerId="AD"/>
      </p:ext>
    </p:extLst>
  </p:cmAuthor>
  <p:cmAuthor id="9" name="Sergiy Kasyanenko" initials="SK" lastIdx="1" clrIdx="8">
    <p:extLst>
      <p:ext uri="{19B8F6BF-5375-455C-9EA6-DF929625EA0E}">
        <p15:presenceInfo xmlns:p15="http://schemas.microsoft.com/office/powerpoint/2012/main" userId="S::skasyanenko@worldbank.org::91eb4119-f628-44af-af34-866f05f96f28" providerId="AD"/>
      </p:ext>
    </p:extLst>
  </p:cmAuthor>
  <p:cmAuthor id="10" name="Peter Stephen Oliver Nagle" initials="PSON" lastIdx="2" clrIdx="9">
    <p:extLst>
      <p:ext uri="{19B8F6BF-5375-455C-9EA6-DF929625EA0E}">
        <p15:presenceInfo xmlns:p15="http://schemas.microsoft.com/office/powerpoint/2012/main" userId="S::pnagle@worldbank.org::08e0f97b-981b-45d8-a83a-7dadf03374e9" providerId="AD"/>
      </p:ext>
    </p:extLst>
  </p:cmAuthor>
  <p:cmAuthor id="11" name="Cedric Iltis Finafa Okou" initials="CIFO" lastIdx="8" clrIdx="10">
    <p:extLst>
      <p:ext uri="{19B8F6BF-5375-455C-9EA6-DF929625EA0E}">
        <p15:presenceInfo xmlns:p15="http://schemas.microsoft.com/office/powerpoint/2012/main" userId="S::cokou@worldbank.org::c289359e-f0f6-458c-b778-4f092dfa84ca" providerId="AD"/>
      </p:ext>
    </p:extLst>
  </p:cmAuthor>
  <p:cmAuthor id="12" name="Naotaka Sugawara" initials="NS [2]" lastIdx="42" clrIdx="11">
    <p:extLst>
      <p:ext uri="{19B8F6BF-5375-455C-9EA6-DF929625EA0E}">
        <p15:presenceInfo xmlns:p15="http://schemas.microsoft.com/office/powerpoint/2012/main" userId="S::nsugawara@worldbank.org::8966b752-8a27-418f-b693-4d466ea1bf14" providerId="AD"/>
      </p:ext>
    </p:extLst>
  </p:cmAuthor>
  <p:cmAuthor id="13" name="Shu Yu" initials="SY" lastIdx="6" clrIdx="12">
    <p:extLst>
      <p:ext uri="{19B8F6BF-5375-455C-9EA6-DF929625EA0E}">
        <p15:presenceInfo xmlns:p15="http://schemas.microsoft.com/office/powerpoint/2012/main" userId="S::syu2@worldbank.org::f0eaf102-309b-4407-b663-8b5dac6cc086" providerId="AD"/>
      </p:ext>
    </p:extLst>
  </p:cmAuthor>
  <p:cmAuthor id="14" name="Shijie Shi" initials="SS" lastIdx="4" clrIdx="13">
    <p:extLst>
      <p:ext uri="{19B8F6BF-5375-455C-9EA6-DF929625EA0E}">
        <p15:presenceInfo xmlns:p15="http://schemas.microsoft.com/office/powerpoint/2012/main" userId="S::sshi1@worldbank.org::fb1cf9eb-90a4-462e-8aac-f325ddee9855" providerId="AD"/>
      </p:ext>
    </p:extLst>
  </p:cmAuthor>
  <p:cmAuthor id="15" name="Collette Mari Wheeler" initials="CMW" lastIdx="14" clrIdx="14">
    <p:extLst>
      <p:ext uri="{19B8F6BF-5375-455C-9EA6-DF929625EA0E}">
        <p15:presenceInfo xmlns:p15="http://schemas.microsoft.com/office/powerpoint/2012/main" userId="S::cwheeler@worldbank.org::3aa3edc7-73ce-4561-a465-507973bd5cca" providerId="AD"/>
      </p:ext>
    </p:extLst>
  </p:cmAuthor>
  <p:cmAuthor id="16" name="Justin Damien Guenette" initials="JDG" lastIdx="3" clrIdx="15">
    <p:extLst>
      <p:ext uri="{19B8F6BF-5375-455C-9EA6-DF929625EA0E}">
        <p15:presenceInfo xmlns:p15="http://schemas.microsoft.com/office/powerpoint/2012/main" userId="S::jguenette@worldbank.org::594ddd62-9389-4c43-8a4d-63bbc44d57f4" providerId="AD"/>
      </p:ext>
    </p:extLst>
  </p:cmAuthor>
  <p:cmAuthor id="17" name="Vasiliki Papagianni" initials="VP" lastIdx="6" clrIdx="16">
    <p:extLst>
      <p:ext uri="{19B8F6BF-5375-455C-9EA6-DF929625EA0E}">
        <p15:presenceInfo xmlns:p15="http://schemas.microsoft.com/office/powerpoint/2012/main" userId="S::vpapagianni@worldbank.org::08a3c236-3a84-447b-b0db-42ec4807ea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B0E"/>
    <a:srgbClr val="00AB51"/>
    <a:srgbClr val="FDB714"/>
    <a:srgbClr val="EB1C2D"/>
    <a:srgbClr val="F8AAB0"/>
    <a:srgbClr val="F26872"/>
    <a:srgbClr val="002345"/>
    <a:srgbClr val="001A34"/>
    <a:srgbClr val="F78D28"/>
    <a:srgbClr val="00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9F5445-C034-4A0E-8CC6-9E8CC032DD57}" v="1" dt="2022-05-17T18:05:16.02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0" autoAdjust="0"/>
    <p:restoredTop sz="84958" autoAdjust="0"/>
  </p:normalViewPr>
  <p:slideViewPr>
    <p:cSldViewPr snapToGrid="0">
      <p:cViewPr varScale="1">
        <p:scale>
          <a:sx n="90" d="100"/>
          <a:sy n="90" d="100"/>
        </p:scale>
        <p:origin x="105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WBNTPCIFS\Data\GMT\GEP\GEP22b\Working\SF%20stagflation\Figures\PPT_AK\Figure%205c-I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WBNTPCIFS\Data\Nao\AK_20220517_FRB_CLEV\Outputs\PPT%20slides_N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WBNTPCIFS\Data\Nao\AK_20220517_FRB_CLEV\Outputs\Figure_Debt_Agg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346019247594051E-2"/>
          <c:y val="2.8841088874307377E-2"/>
          <c:w val="0.80925090156413371"/>
          <c:h val="0.87527305075646988"/>
        </c:manualLayout>
      </c:layout>
      <c:barChart>
        <c:barDir val="col"/>
        <c:grouping val="stacked"/>
        <c:varyColors val="0"/>
        <c:ser>
          <c:idx val="0"/>
          <c:order val="0"/>
          <c:tx>
            <c:strRef>
              <c:f>'Slide B'!$B$6</c:f>
              <c:strCache>
                <c:ptCount val="1"/>
                <c:pt idx="0">
                  <c:v>Global</c:v>
                </c:pt>
              </c:strCache>
            </c:strRef>
          </c:tx>
          <c:spPr>
            <a:solidFill>
              <a:schemeClr val="accent1"/>
            </a:solidFill>
            <a:ln>
              <a:noFill/>
            </a:ln>
            <a:effectLst/>
          </c:spPr>
          <c:invertIfNegative val="0"/>
          <c:dPt>
            <c:idx val="1"/>
            <c:invertIfNegative val="0"/>
            <c:bubble3D val="0"/>
            <c:spPr>
              <a:solidFill>
                <a:srgbClr val="EB1C2D"/>
              </a:solidFill>
              <a:ln>
                <a:noFill/>
              </a:ln>
              <a:effectLst/>
            </c:spPr>
            <c:extLst>
              <c:ext xmlns:c16="http://schemas.microsoft.com/office/drawing/2014/chart" uri="{C3380CC4-5D6E-409C-BE32-E72D297353CC}">
                <c16:uniqueId val="{00000001-4921-4017-8CDD-3ABB157BDAEB}"/>
              </c:ext>
            </c:extLst>
          </c:dPt>
          <c:cat>
            <c:strRef>
              <c:f>'Slide B'!$C$2:$D$2</c:f>
              <c:strCache>
                <c:ptCount val="2"/>
                <c:pt idx="0">
                  <c:v>1970-80</c:v>
                </c:pt>
                <c:pt idx="1">
                  <c:v>2010-21</c:v>
                </c:pt>
              </c:strCache>
            </c:strRef>
          </c:cat>
          <c:val>
            <c:numRef>
              <c:f>'Slide B'!$C$6:$D$6</c:f>
              <c:numCache>
                <c:formatCode>General</c:formatCode>
                <c:ptCount val="2"/>
                <c:pt idx="0">
                  <c:v>-0.5</c:v>
                </c:pt>
                <c:pt idx="1">
                  <c:v>-0.5</c:v>
                </c:pt>
              </c:numCache>
            </c:numRef>
          </c:val>
          <c:extLst>
            <c:ext xmlns:c16="http://schemas.microsoft.com/office/drawing/2014/chart" uri="{C3380CC4-5D6E-409C-BE32-E72D297353CC}">
              <c16:uniqueId val="{00000002-4921-4017-8CDD-3ABB157BDAEB}"/>
            </c:ext>
          </c:extLst>
        </c:ser>
        <c:ser>
          <c:idx val="1"/>
          <c:order val="1"/>
          <c:tx>
            <c:strRef>
              <c:f>'Slide B'!$B$7</c:f>
              <c:strCache>
                <c:ptCount val="1"/>
              </c:strCache>
            </c:strRef>
          </c:tx>
          <c:spPr>
            <a:solidFill>
              <a:schemeClr val="accent2"/>
            </a:solidFill>
            <a:ln>
              <a:noFill/>
            </a:ln>
            <a:effectLst/>
          </c:spPr>
          <c:invertIfNegative val="0"/>
          <c:cat>
            <c:strRef>
              <c:f>'Slide B'!$C$2:$D$2</c:f>
              <c:strCache>
                <c:ptCount val="2"/>
                <c:pt idx="0">
                  <c:v>1970-80</c:v>
                </c:pt>
                <c:pt idx="1">
                  <c:v>2010-21</c:v>
                </c:pt>
              </c:strCache>
            </c:strRef>
          </c:cat>
          <c:val>
            <c:numRef>
              <c:f>'Slide B'!$C$7:$D$7</c:f>
              <c:numCache>
                <c:formatCode>General</c:formatCode>
                <c:ptCount val="2"/>
              </c:numCache>
            </c:numRef>
          </c:val>
          <c:extLst>
            <c:ext xmlns:c16="http://schemas.microsoft.com/office/drawing/2014/chart" uri="{C3380CC4-5D6E-409C-BE32-E72D297353CC}">
              <c16:uniqueId val="{00000003-4921-4017-8CDD-3ABB157BDAEB}"/>
            </c:ext>
          </c:extLst>
        </c:ser>
        <c:dLbls>
          <c:showLegendKey val="0"/>
          <c:showVal val="0"/>
          <c:showCatName val="0"/>
          <c:showSerName val="0"/>
          <c:showPercent val="0"/>
          <c:showBubbleSize val="0"/>
        </c:dLbls>
        <c:gapWidth val="150"/>
        <c:overlap val="100"/>
        <c:axId val="1431480559"/>
        <c:axId val="1431479727"/>
      </c:barChart>
      <c:catAx>
        <c:axId val="1431480559"/>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31479727"/>
        <c:crosses val="autoZero"/>
        <c:auto val="1"/>
        <c:lblAlgn val="ctr"/>
        <c:lblOffset val="100"/>
        <c:noMultiLvlLbl val="0"/>
      </c:catAx>
      <c:valAx>
        <c:axId val="1431479727"/>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31480559"/>
        <c:crosses val="autoZero"/>
        <c:crossBetween val="between"/>
        <c:majorUnit val="0.2"/>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346019247594051E-2"/>
          <c:y val="2.9532992510307863E-2"/>
          <c:w val="0.85481217191601044"/>
          <c:h val="0.87527305075646988"/>
        </c:manualLayout>
      </c:layout>
      <c:barChart>
        <c:barDir val="col"/>
        <c:grouping val="stacked"/>
        <c:varyColors val="0"/>
        <c:ser>
          <c:idx val="0"/>
          <c:order val="0"/>
          <c:tx>
            <c:strRef>
              <c:f>'Slide C'!$F$3</c:f>
              <c:strCache>
                <c:ptCount val="1"/>
                <c:pt idx="0">
                  <c:v>Advanced economies</c:v>
                </c:pt>
              </c:strCache>
            </c:strRef>
          </c:tx>
          <c:spPr>
            <a:solidFill>
              <a:srgbClr val="002345"/>
            </a:solidFill>
            <a:ln>
              <a:noFill/>
            </a:ln>
            <a:effectLst/>
          </c:spPr>
          <c:invertIfNegative val="0"/>
          <c:cat>
            <c:numRef>
              <c:f>'Slide C'!$G$2:$H$2</c:f>
              <c:numCache>
                <c:formatCode>General</c:formatCode>
                <c:ptCount val="2"/>
                <c:pt idx="0">
                  <c:v>2000</c:v>
                </c:pt>
                <c:pt idx="1">
                  <c:v>2022</c:v>
                </c:pt>
              </c:numCache>
            </c:numRef>
          </c:cat>
          <c:val>
            <c:numRef>
              <c:f>'Slide C'!$G$3:$H$3</c:f>
              <c:numCache>
                <c:formatCode>General</c:formatCode>
                <c:ptCount val="2"/>
                <c:pt idx="0">
                  <c:v>8</c:v>
                </c:pt>
                <c:pt idx="1">
                  <c:v>31</c:v>
                </c:pt>
              </c:numCache>
            </c:numRef>
          </c:val>
          <c:extLst>
            <c:ext xmlns:c16="http://schemas.microsoft.com/office/drawing/2014/chart" uri="{C3380CC4-5D6E-409C-BE32-E72D297353CC}">
              <c16:uniqueId val="{00000000-06D6-443A-A294-FFEB9254E155}"/>
            </c:ext>
          </c:extLst>
        </c:ser>
        <c:ser>
          <c:idx val="1"/>
          <c:order val="1"/>
          <c:tx>
            <c:strRef>
              <c:f>'Slide C'!$F$4</c:f>
              <c:strCache>
                <c:ptCount val="1"/>
                <c:pt idx="0">
                  <c:v>Developing countries</c:v>
                </c:pt>
              </c:strCache>
            </c:strRef>
          </c:tx>
          <c:spPr>
            <a:solidFill>
              <a:srgbClr val="EB1C2D"/>
            </a:solidFill>
            <a:ln>
              <a:noFill/>
            </a:ln>
            <a:effectLst/>
          </c:spPr>
          <c:invertIfNegative val="0"/>
          <c:cat>
            <c:numRef>
              <c:f>'Slide C'!$G$2:$H$2</c:f>
              <c:numCache>
                <c:formatCode>General</c:formatCode>
                <c:ptCount val="2"/>
                <c:pt idx="0">
                  <c:v>2000</c:v>
                </c:pt>
                <c:pt idx="1">
                  <c:v>2022</c:v>
                </c:pt>
              </c:numCache>
            </c:numRef>
          </c:cat>
          <c:val>
            <c:numRef>
              <c:f>'Slide C'!$G$4:$H$4</c:f>
              <c:numCache>
                <c:formatCode>General</c:formatCode>
                <c:ptCount val="2"/>
                <c:pt idx="0">
                  <c:v>6</c:v>
                </c:pt>
                <c:pt idx="1">
                  <c:v>32</c:v>
                </c:pt>
              </c:numCache>
            </c:numRef>
          </c:val>
          <c:extLst>
            <c:ext xmlns:c16="http://schemas.microsoft.com/office/drawing/2014/chart" uri="{C3380CC4-5D6E-409C-BE32-E72D297353CC}">
              <c16:uniqueId val="{00000001-06D6-443A-A294-FFEB9254E155}"/>
            </c:ext>
          </c:extLst>
        </c:ser>
        <c:dLbls>
          <c:showLegendKey val="0"/>
          <c:showVal val="0"/>
          <c:showCatName val="0"/>
          <c:showSerName val="0"/>
          <c:showPercent val="0"/>
          <c:showBubbleSize val="0"/>
        </c:dLbls>
        <c:gapWidth val="150"/>
        <c:overlap val="100"/>
        <c:axId val="1431480559"/>
        <c:axId val="1431479727"/>
      </c:barChart>
      <c:catAx>
        <c:axId val="143148055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31479727"/>
        <c:crosses val="autoZero"/>
        <c:auto val="1"/>
        <c:lblAlgn val="ctr"/>
        <c:lblOffset val="100"/>
        <c:noMultiLvlLbl val="0"/>
      </c:catAx>
      <c:valAx>
        <c:axId val="1431479727"/>
        <c:scaling>
          <c:orientation val="minMax"/>
          <c:max val="8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31480559"/>
        <c:crosses val="autoZero"/>
        <c:crossBetween val="between"/>
        <c:majorUnit val="20"/>
      </c:valAx>
      <c:spPr>
        <a:noFill/>
        <a:ln>
          <a:solidFill>
            <a:schemeClr val="tx1"/>
          </a:solidFill>
        </a:ln>
        <a:effectLst/>
      </c:spPr>
    </c:plotArea>
    <c:legend>
      <c:legendPos val="r"/>
      <c:layout>
        <c:manualLayout>
          <c:xMode val="edge"/>
          <c:yMode val="edge"/>
          <c:x val="0.15638483451763652"/>
          <c:y val="5.0861220472440953E-2"/>
          <c:w val="0.75611516548236346"/>
          <c:h val="0.14931899788568095"/>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88227252843395"/>
          <c:y val="2.8841088874307377E-2"/>
          <c:w val="0.83050661636045497"/>
          <c:h val="0.87527305075646988"/>
        </c:manualLayout>
      </c:layout>
      <c:barChart>
        <c:barDir val="col"/>
        <c:grouping val="clustered"/>
        <c:varyColors val="0"/>
        <c:ser>
          <c:idx val="0"/>
          <c:order val="0"/>
          <c:tx>
            <c:strRef>
              <c:f>Debt_Aggs!$B$112</c:f>
              <c:strCache>
                <c:ptCount val="1"/>
                <c:pt idx="0">
                  <c:v>Developing economies</c:v>
                </c:pt>
              </c:strCache>
            </c:strRef>
          </c:tx>
          <c:spPr>
            <a:solidFill>
              <a:srgbClr val="002345"/>
            </a:solidFill>
            <a:ln>
              <a:noFill/>
            </a:ln>
            <a:effectLst/>
          </c:spPr>
          <c:invertIfNegative val="0"/>
          <c:dPt>
            <c:idx val="1"/>
            <c:invertIfNegative val="0"/>
            <c:bubble3D val="0"/>
            <c:spPr>
              <a:solidFill>
                <a:srgbClr val="EB1C2D"/>
              </a:solidFill>
              <a:ln>
                <a:noFill/>
              </a:ln>
              <a:effectLst/>
            </c:spPr>
            <c:extLst>
              <c:ext xmlns:c16="http://schemas.microsoft.com/office/drawing/2014/chart" uri="{C3380CC4-5D6E-409C-BE32-E72D297353CC}">
                <c16:uniqueId val="{00000001-F8F3-44F2-8F7D-F096940233FD}"/>
              </c:ext>
            </c:extLst>
          </c:dPt>
          <c:cat>
            <c:numRef>
              <c:f>Debt_Aggs!$A$119:$A$120</c:f>
              <c:numCache>
                <c:formatCode>General</c:formatCode>
                <c:ptCount val="2"/>
                <c:pt idx="0">
                  <c:v>1980</c:v>
                </c:pt>
                <c:pt idx="1">
                  <c:v>2021</c:v>
                </c:pt>
              </c:numCache>
            </c:numRef>
          </c:cat>
          <c:val>
            <c:numRef>
              <c:f>Debt_Aggs!$B$119:$B$120</c:f>
              <c:numCache>
                <c:formatCode>0</c:formatCode>
                <c:ptCount val="2"/>
                <c:pt idx="0">
                  <c:v>61.992945841777825</c:v>
                </c:pt>
                <c:pt idx="1">
                  <c:v>132.46155608509079</c:v>
                </c:pt>
              </c:numCache>
            </c:numRef>
          </c:val>
          <c:extLst>
            <c:ext xmlns:c16="http://schemas.microsoft.com/office/drawing/2014/chart" uri="{C3380CC4-5D6E-409C-BE32-E72D297353CC}">
              <c16:uniqueId val="{00000002-F8F3-44F2-8F7D-F096940233FD}"/>
            </c:ext>
          </c:extLst>
        </c:ser>
        <c:dLbls>
          <c:showLegendKey val="0"/>
          <c:showVal val="0"/>
          <c:showCatName val="0"/>
          <c:showSerName val="0"/>
          <c:showPercent val="0"/>
          <c:showBubbleSize val="0"/>
        </c:dLbls>
        <c:gapWidth val="150"/>
        <c:overlap val="-27"/>
        <c:axId val="2039062896"/>
        <c:axId val="2039045840"/>
      </c:barChart>
      <c:catAx>
        <c:axId val="203906289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039045840"/>
        <c:crosses val="autoZero"/>
        <c:auto val="1"/>
        <c:lblAlgn val="ctr"/>
        <c:lblOffset val="100"/>
        <c:noMultiLvlLbl val="0"/>
      </c:catAx>
      <c:valAx>
        <c:axId val="2039045840"/>
        <c:scaling>
          <c:orientation val="minMax"/>
          <c:max val="15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039062896"/>
        <c:crosses val="autoZero"/>
        <c:crossBetween val="between"/>
        <c:majorUnit val="30"/>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7"/>
          </a:xfrm>
          <a:prstGeom prst="rect">
            <a:avLst/>
          </a:prstGeom>
        </p:spPr>
        <p:txBody>
          <a:bodyPr vert="horz" lIns="97983" tIns="48992" rIns="97983" bIns="48992" rtlCol="0"/>
          <a:lstStyle>
            <a:lvl1pPr algn="l">
              <a:defRPr sz="1300"/>
            </a:lvl1pPr>
          </a:lstStyle>
          <a:p>
            <a:endParaRPr lang="en-US" dirty="0"/>
          </a:p>
        </p:txBody>
      </p:sp>
      <p:sp>
        <p:nvSpPr>
          <p:cNvPr id="3" name="Date Placeholder 2"/>
          <p:cNvSpPr>
            <a:spLocks noGrp="1"/>
          </p:cNvSpPr>
          <p:nvPr>
            <p:ph type="dt" sz="quarter" idx="1"/>
          </p:nvPr>
        </p:nvSpPr>
        <p:spPr>
          <a:xfrm>
            <a:off x="4143587" y="2"/>
            <a:ext cx="3169920" cy="481727"/>
          </a:xfrm>
          <a:prstGeom prst="rect">
            <a:avLst/>
          </a:prstGeom>
        </p:spPr>
        <p:txBody>
          <a:bodyPr vert="horz" lIns="97983" tIns="48992" rIns="97983" bIns="48992" rtlCol="0"/>
          <a:lstStyle>
            <a:lvl1pPr algn="r">
              <a:defRPr sz="1300"/>
            </a:lvl1pPr>
          </a:lstStyle>
          <a:p>
            <a:fld id="{B371262F-3C21-4E1B-A4ED-DADFA18AF5FC}" type="datetimeFigureOut">
              <a:rPr lang="en-US" smtClean="0"/>
              <a:t>5/17/2022</a:t>
            </a:fld>
            <a:endParaRPr lang="en-US" dirty="0"/>
          </a:p>
        </p:txBody>
      </p:sp>
      <p:sp>
        <p:nvSpPr>
          <p:cNvPr id="4" name="Footer Placeholder 3"/>
          <p:cNvSpPr>
            <a:spLocks noGrp="1"/>
          </p:cNvSpPr>
          <p:nvPr>
            <p:ph type="ftr" sz="quarter" idx="2"/>
          </p:nvPr>
        </p:nvSpPr>
        <p:spPr>
          <a:xfrm>
            <a:off x="0" y="9119511"/>
            <a:ext cx="3169920" cy="481726"/>
          </a:xfrm>
          <a:prstGeom prst="rect">
            <a:avLst/>
          </a:prstGeom>
        </p:spPr>
        <p:txBody>
          <a:bodyPr vert="horz" lIns="97983" tIns="48992" rIns="97983" bIns="48992"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511"/>
            <a:ext cx="3169920" cy="481726"/>
          </a:xfrm>
          <a:prstGeom prst="rect">
            <a:avLst/>
          </a:prstGeom>
        </p:spPr>
        <p:txBody>
          <a:bodyPr vert="horz" lIns="97983" tIns="48992" rIns="97983" bIns="48992" rtlCol="0" anchor="b"/>
          <a:lstStyle>
            <a:lvl1pPr algn="r">
              <a:defRPr sz="1300"/>
            </a:lvl1pPr>
          </a:lstStyle>
          <a:p>
            <a:fld id="{77FED47E-C291-46F3-A475-9026EE73C4CA}" type="slidenum">
              <a:rPr lang="en-US" smtClean="0"/>
              <a:t>‹#›</a:t>
            </a:fld>
            <a:endParaRPr lang="en-US" dirty="0"/>
          </a:p>
        </p:txBody>
      </p:sp>
    </p:spTree>
    <p:extLst>
      <p:ext uri="{BB962C8B-B14F-4D97-AF65-F5344CB8AC3E}">
        <p14:creationId xmlns:p14="http://schemas.microsoft.com/office/powerpoint/2010/main" val="98667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7"/>
          </a:xfrm>
          <a:prstGeom prst="rect">
            <a:avLst/>
          </a:prstGeom>
        </p:spPr>
        <p:txBody>
          <a:bodyPr vert="horz" lIns="97983" tIns="48992" rIns="97983" bIns="48992" rtlCol="0"/>
          <a:lstStyle>
            <a:lvl1pPr algn="l">
              <a:defRPr sz="1300"/>
            </a:lvl1pPr>
          </a:lstStyle>
          <a:p>
            <a:endParaRPr lang="en-US" dirty="0"/>
          </a:p>
        </p:txBody>
      </p:sp>
      <p:sp>
        <p:nvSpPr>
          <p:cNvPr id="3" name="Date Placeholder 2"/>
          <p:cNvSpPr>
            <a:spLocks noGrp="1"/>
          </p:cNvSpPr>
          <p:nvPr>
            <p:ph type="dt" idx="1"/>
          </p:nvPr>
        </p:nvSpPr>
        <p:spPr>
          <a:xfrm>
            <a:off x="4143587" y="2"/>
            <a:ext cx="3169920" cy="481727"/>
          </a:xfrm>
          <a:prstGeom prst="rect">
            <a:avLst/>
          </a:prstGeom>
        </p:spPr>
        <p:txBody>
          <a:bodyPr vert="horz" lIns="97983" tIns="48992" rIns="97983" bIns="48992" rtlCol="0"/>
          <a:lstStyle>
            <a:lvl1pPr algn="r">
              <a:defRPr sz="1300"/>
            </a:lvl1pPr>
          </a:lstStyle>
          <a:p>
            <a:fld id="{886D8EB4-8CEA-4419-BADF-2CCF26E0940C}" type="datetimeFigureOut">
              <a:rPr lang="en-US" smtClean="0"/>
              <a:t>5/17/2022</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7983" tIns="48992" rIns="97983" bIns="48992"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7983" tIns="48992" rIns="97983" bIns="489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511"/>
            <a:ext cx="3169920" cy="481726"/>
          </a:xfrm>
          <a:prstGeom prst="rect">
            <a:avLst/>
          </a:prstGeom>
        </p:spPr>
        <p:txBody>
          <a:bodyPr vert="horz" lIns="97983" tIns="48992" rIns="97983" bIns="48992"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511"/>
            <a:ext cx="3169920" cy="481726"/>
          </a:xfrm>
          <a:prstGeom prst="rect">
            <a:avLst/>
          </a:prstGeom>
        </p:spPr>
        <p:txBody>
          <a:bodyPr vert="horz" lIns="97983" tIns="48992" rIns="97983" bIns="48992" rtlCol="0" anchor="b"/>
          <a:lstStyle>
            <a:lvl1pPr algn="r">
              <a:defRPr sz="1300"/>
            </a:lvl1pPr>
          </a:lstStyle>
          <a:p>
            <a:fld id="{13C54E31-2312-4C2B-ABBE-056E225B95DA}" type="slidenum">
              <a:rPr lang="en-US" smtClean="0"/>
              <a:t>‹#›</a:t>
            </a:fld>
            <a:endParaRPr lang="en-US" dirty="0"/>
          </a:p>
        </p:txBody>
      </p:sp>
    </p:spTree>
    <p:extLst>
      <p:ext uri="{BB962C8B-B14F-4D97-AF65-F5344CB8AC3E}">
        <p14:creationId xmlns:p14="http://schemas.microsoft.com/office/powerpoint/2010/main" val="190608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3C54E31-2312-4C2B-ABBE-056E225B95DA}" type="slidenum">
              <a:rPr lang="en-US" smtClean="0"/>
              <a:t>1</a:t>
            </a:fld>
            <a:endParaRPr lang="en-US" dirty="0"/>
          </a:p>
        </p:txBody>
      </p:sp>
    </p:spTree>
    <p:extLst>
      <p:ext uri="{BB962C8B-B14F-4D97-AF65-F5344CB8AC3E}">
        <p14:creationId xmlns:p14="http://schemas.microsoft.com/office/powerpoint/2010/main" val="3911998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C54E31-2312-4C2B-ABBE-056E225B95DA}" type="slidenum">
              <a:rPr lang="en-US" smtClean="0"/>
              <a:t>2</a:t>
            </a:fld>
            <a:endParaRPr lang="en-US" dirty="0"/>
          </a:p>
        </p:txBody>
      </p:sp>
    </p:spTree>
    <p:extLst>
      <p:ext uri="{BB962C8B-B14F-4D97-AF65-F5344CB8AC3E}">
        <p14:creationId xmlns:p14="http://schemas.microsoft.com/office/powerpoint/2010/main" val="2866969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108430"/>
          </a:xfrm>
        </p:spPr>
        <p:txBody>
          <a:bodyPr>
            <a:normAutofit/>
          </a:bodyPr>
          <a:lstStyle>
            <a:lvl1pPr>
              <a:defRPr sz="4000" b="1">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899445"/>
          </a:xfrm>
        </p:spPr>
        <p:txBody>
          <a:bodyPr>
            <a:normAutofit/>
          </a:bodyPr>
          <a:lstStyle>
            <a:lvl1pPr marL="0" indent="0" algn="ctr">
              <a:buNone/>
              <a:defRPr sz="3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8909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371601"/>
            <a:ext cx="2743200" cy="4754563"/>
          </a:xfrm>
        </p:spPr>
        <p:txBody>
          <a:bodyPr vert="eaVert"/>
          <a:lstStyle>
            <a:lvl1pPr>
              <a:defRPr>
                <a:solidFill>
                  <a:schemeClr val="tx1"/>
                </a:solidFill>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p:cNvSpPr>
            <a:spLocks noGrp="1"/>
          </p:cNvSpPr>
          <p:nvPr>
            <p:ph type="body" orient="vert" idx="1"/>
          </p:nvPr>
        </p:nvSpPr>
        <p:spPr>
          <a:xfrm>
            <a:off x="609600" y="1371601"/>
            <a:ext cx="8026400" cy="4754563"/>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7A674064-2A9D-4A62-B51A-F58AC57FCB1C}"/>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descr="A screenshot of a cell phone&#10;&#10;Description generated with high confidence">
            <a:extLst>
              <a:ext uri="{FF2B5EF4-FFF2-40B4-BE49-F238E27FC236}">
                <a16:creationId xmlns:a16="http://schemas.microsoft.com/office/drawing/2014/main" id="{247049C2-5F22-478A-B0F1-D33C6876A0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354069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3">
            <a:extLst>
              <a:ext uri="{FF2B5EF4-FFF2-40B4-BE49-F238E27FC236}">
                <a16:creationId xmlns:a16="http://schemas.microsoft.com/office/drawing/2014/main" id="{71852D50-8609-462F-B93A-C7E07ADB7DBD}"/>
              </a:ext>
            </a:extLst>
          </p:cNvPr>
          <p:cNvSpPr>
            <a:spLocks noGrp="1"/>
          </p:cNvSpPr>
          <p:nvPr>
            <p:ph type="body" sz="quarter" idx="13"/>
          </p:nvPr>
        </p:nvSpPr>
        <p:spPr>
          <a:xfrm>
            <a:off x="609600" y="6272741"/>
            <a:ext cx="9132606"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4" name="Slide Number Placeholder 5">
            <a:extLst>
              <a:ext uri="{FF2B5EF4-FFF2-40B4-BE49-F238E27FC236}">
                <a16:creationId xmlns:a16="http://schemas.microsoft.com/office/drawing/2014/main" id="{FF4AFDC8-7B21-478A-AB78-BB9A0C1AD2AC}"/>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3" name="Picture 2" descr="A screenshot of a cell phone&#10;&#10;Description generated with high confidence">
            <a:extLst>
              <a:ext uri="{FF2B5EF4-FFF2-40B4-BE49-F238E27FC236}">
                <a16:creationId xmlns:a16="http://schemas.microsoft.com/office/drawing/2014/main" id="{0EE82DD2-2AB7-4BC9-9127-FC30DB1C4A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661347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a:extLst>
              <a:ext uri="{FF2B5EF4-FFF2-40B4-BE49-F238E27FC236}">
                <a16:creationId xmlns:a16="http://schemas.microsoft.com/office/drawing/2014/main" id="{84D084E7-1ECF-4524-B22C-7B6DA770178E}"/>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
        <p:nvSpPr>
          <p:cNvPr id="4" name="Text Placeholder 3">
            <a:extLst>
              <a:ext uri="{FF2B5EF4-FFF2-40B4-BE49-F238E27FC236}">
                <a16:creationId xmlns:a16="http://schemas.microsoft.com/office/drawing/2014/main" id="{CD4A8E3A-EDEC-4FA7-8532-E6CEC88D18B9}"/>
              </a:ext>
            </a:extLst>
          </p:cNvPr>
          <p:cNvSpPr>
            <a:spLocks noGrp="1"/>
          </p:cNvSpPr>
          <p:nvPr>
            <p:ph type="body" sz="quarter" idx="13"/>
          </p:nvPr>
        </p:nvSpPr>
        <p:spPr>
          <a:xfrm>
            <a:off x="609600" y="6272741"/>
            <a:ext cx="9132606"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2" name="Text Placeholder 11">
            <a:extLst>
              <a:ext uri="{FF2B5EF4-FFF2-40B4-BE49-F238E27FC236}">
                <a16:creationId xmlns:a16="http://schemas.microsoft.com/office/drawing/2014/main" id="{11B3FB1B-B0BD-4B06-BFC5-0DAD78AF4321}"/>
              </a:ext>
            </a:extLst>
          </p:cNvPr>
          <p:cNvSpPr>
            <a:spLocks noGrp="1"/>
          </p:cNvSpPr>
          <p:nvPr>
            <p:ph type="body" sz="quarter" idx="14"/>
          </p:nvPr>
        </p:nvSpPr>
        <p:spPr>
          <a:xfrm>
            <a:off x="609600" y="1371600"/>
            <a:ext cx="4569151"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13" name="Text Placeholder 11">
            <a:extLst>
              <a:ext uri="{FF2B5EF4-FFF2-40B4-BE49-F238E27FC236}">
                <a16:creationId xmlns:a16="http://schemas.microsoft.com/office/drawing/2014/main" id="{CAF80A27-8138-4BC8-80DE-CE073873D919}"/>
              </a:ext>
            </a:extLst>
          </p:cNvPr>
          <p:cNvSpPr>
            <a:spLocks noGrp="1"/>
          </p:cNvSpPr>
          <p:nvPr>
            <p:ph type="body" sz="quarter" idx="15"/>
          </p:nvPr>
        </p:nvSpPr>
        <p:spPr>
          <a:xfrm>
            <a:off x="7013249" y="1371600"/>
            <a:ext cx="4569151"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pic>
        <p:nvPicPr>
          <p:cNvPr id="10" name="Picture 9" descr="A screenshot of a cell phone&#10;&#10;Description generated with high confidence">
            <a:extLst>
              <a:ext uri="{FF2B5EF4-FFF2-40B4-BE49-F238E27FC236}">
                <a16:creationId xmlns:a16="http://schemas.microsoft.com/office/drawing/2014/main" id="{3A934495-46D0-4CC3-91F0-010524F9A9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875928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a:extLst>
              <a:ext uri="{FF2B5EF4-FFF2-40B4-BE49-F238E27FC236}">
                <a16:creationId xmlns:a16="http://schemas.microsoft.com/office/drawing/2014/main" id="{84D084E7-1ECF-4524-B22C-7B6DA770178E}"/>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
        <p:nvSpPr>
          <p:cNvPr id="4" name="Text Placeholder 3">
            <a:extLst>
              <a:ext uri="{FF2B5EF4-FFF2-40B4-BE49-F238E27FC236}">
                <a16:creationId xmlns:a16="http://schemas.microsoft.com/office/drawing/2014/main" id="{CD4A8E3A-EDEC-4FA7-8532-E6CEC88D18B9}"/>
              </a:ext>
            </a:extLst>
          </p:cNvPr>
          <p:cNvSpPr>
            <a:spLocks noGrp="1"/>
          </p:cNvSpPr>
          <p:nvPr>
            <p:ph type="body" sz="quarter" idx="13"/>
          </p:nvPr>
        </p:nvSpPr>
        <p:spPr>
          <a:xfrm>
            <a:off x="609600" y="6272741"/>
            <a:ext cx="9132606"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2" name="Text Placeholder 11">
            <a:extLst>
              <a:ext uri="{FF2B5EF4-FFF2-40B4-BE49-F238E27FC236}">
                <a16:creationId xmlns:a16="http://schemas.microsoft.com/office/drawing/2014/main" id="{11B3FB1B-B0BD-4B06-BFC5-0DAD78AF4321}"/>
              </a:ext>
            </a:extLst>
          </p:cNvPr>
          <p:cNvSpPr>
            <a:spLocks noGrp="1"/>
          </p:cNvSpPr>
          <p:nvPr>
            <p:ph type="body" sz="quarter" idx="14"/>
          </p:nvPr>
        </p:nvSpPr>
        <p:spPr>
          <a:xfrm>
            <a:off x="609601" y="1371600"/>
            <a:ext cx="3291840" cy="369332"/>
          </a:xfrm>
        </p:spPr>
        <p:txBody>
          <a:bodyPr wrap="square">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13" name="Text Placeholder 11">
            <a:extLst>
              <a:ext uri="{FF2B5EF4-FFF2-40B4-BE49-F238E27FC236}">
                <a16:creationId xmlns:a16="http://schemas.microsoft.com/office/drawing/2014/main" id="{CAF80A27-8138-4BC8-80DE-CE073873D919}"/>
              </a:ext>
            </a:extLst>
          </p:cNvPr>
          <p:cNvSpPr>
            <a:spLocks noGrp="1"/>
          </p:cNvSpPr>
          <p:nvPr>
            <p:ph type="body" sz="quarter" idx="15"/>
          </p:nvPr>
        </p:nvSpPr>
        <p:spPr>
          <a:xfrm>
            <a:off x="8296925" y="1371600"/>
            <a:ext cx="3291840"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9" name="Text Placeholder 11">
            <a:extLst>
              <a:ext uri="{FF2B5EF4-FFF2-40B4-BE49-F238E27FC236}">
                <a16:creationId xmlns:a16="http://schemas.microsoft.com/office/drawing/2014/main" id="{BD728A5A-41A7-4675-93BA-AC085FBAC215}"/>
              </a:ext>
            </a:extLst>
          </p:cNvPr>
          <p:cNvSpPr>
            <a:spLocks noGrp="1"/>
          </p:cNvSpPr>
          <p:nvPr>
            <p:ph type="body" sz="quarter" idx="16"/>
          </p:nvPr>
        </p:nvSpPr>
        <p:spPr>
          <a:xfrm>
            <a:off x="4454766" y="1371600"/>
            <a:ext cx="3291840"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pic>
        <p:nvPicPr>
          <p:cNvPr id="11" name="Picture 10" descr="A screenshot of a cell phone&#10;&#10;Description generated with high confidence">
            <a:extLst>
              <a:ext uri="{FF2B5EF4-FFF2-40B4-BE49-F238E27FC236}">
                <a16:creationId xmlns:a16="http://schemas.microsoft.com/office/drawing/2014/main" id="{C4DEE3B4-8C82-4798-AC93-AF499C6BC2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50628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3">
            <a:extLst>
              <a:ext uri="{FF2B5EF4-FFF2-40B4-BE49-F238E27FC236}">
                <a16:creationId xmlns:a16="http://schemas.microsoft.com/office/drawing/2014/main" id="{71852D50-8609-462F-B93A-C7E07ADB7DBD}"/>
              </a:ext>
            </a:extLst>
          </p:cNvPr>
          <p:cNvSpPr>
            <a:spLocks noGrp="1"/>
          </p:cNvSpPr>
          <p:nvPr>
            <p:ph type="body" sz="quarter" idx="13"/>
          </p:nvPr>
        </p:nvSpPr>
        <p:spPr>
          <a:xfrm>
            <a:off x="609600" y="6272741"/>
            <a:ext cx="9132606"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4" name="Slide Number Placeholder 5">
            <a:extLst>
              <a:ext uri="{FF2B5EF4-FFF2-40B4-BE49-F238E27FC236}">
                <a16:creationId xmlns:a16="http://schemas.microsoft.com/office/drawing/2014/main" id="{FF4AFDC8-7B21-478A-AB78-BB9A0C1AD2AC}"/>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05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_PG_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5493"/>
            <a:ext cx="10363200" cy="1470025"/>
          </a:xfrm>
        </p:spPr>
        <p:txBody>
          <a:bodyPr>
            <a:normAutofit/>
          </a:bodyPr>
          <a:lstStyle>
            <a:lvl1pPr>
              <a:defRPr sz="4000" b="1">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445931"/>
            <a:ext cx="8534400" cy="762000"/>
          </a:xfrm>
        </p:spPr>
        <p:txBody>
          <a:bodyPr>
            <a:normAutofit/>
          </a:bodyPr>
          <a:lstStyle>
            <a:lvl1pPr marL="0" indent="0" algn="ctr">
              <a:buNone/>
              <a:defRPr sz="3000" b="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5" name="Picture 4">
            <a:extLst>
              <a:ext uri="{FF2B5EF4-FFF2-40B4-BE49-F238E27FC236}">
                <a16:creationId xmlns:a16="http://schemas.microsoft.com/office/drawing/2014/main" id="{083C250F-0C3F-4E86-9044-56C36D049B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1235080"/>
          </a:xfrm>
          <a:prstGeom prst="rect">
            <a:avLst/>
          </a:prstGeom>
          <a:solidFill>
            <a:srgbClr val="A51222"/>
          </a:solidFill>
        </p:spPr>
      </p:pic>
      <p:pic>
        <p:nvPicPr>
          <p:cNvPr id="9" name="Picture 8" descr="A screenshot of a cell phone&#10;&#10;Description generated with high confidence">
            <a:extLst>
              <a:ext uri="{FF2B5EF4-FFF2-40B4-BE49-F238E27FC236}">
                <a16:creationId xmlns:a16="http://schemas.microsoft.com/office/drawing/2014/main" id="{6DFF5E62-FAB9-4CD4-B95C-99C1FE08913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3833" y="4985170"/>
            <a:ext cx="4846320" cy="1496658"/>
          </a:xfrm>
          <a:prstGeom prst="rect">
            <a:avLst/>
          </a:prstGeom>
        </p:spPr>
      </p:pic>
    </p:spTree>
    <p:extLst>
      <p:ext uri="{BB962C8B-B14F-4D97-AF65-F5344CB8AC3E}">
        <p14:creationId xmlns:p14="http://schemas.microsoft.com/office/powerpoint/2010/main" val="311575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normAutofit/>
          </a:bodyPr>
          <a:lstStyle>
            <a:lvl1pPr algn="l">
              <a:defRPr sz="3600" b="1" cap="all">
                <a:solidFill>
                  <a:schemeClr val="tx1"/>
                </a:solidFill>
                <a:latin typeface="Arial Narrow" panose="020B0606020202030204" pitchFamily="34" charset="0"/>
              </a:defRPr>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latin typeface="Arial Narrow" panose="020B0606020202030204" pitchFamily="34"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6" name="Picture 5" descr="A screenshot of a cell phone&#10;&#10;Description generated with high confidence">
            <a:extLst>
              <a:ext uri="{FF2B5EF4-FFF2-40B4-BE49-F238E27FC236}">
                <a16:creationId xmlns:a16="http://schemas.microsoft.com/office/drawing/2014/main" id="{733433FA-02EF-4944-B14D-C191A83F19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75426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atin typeface="Arial Narrow" panose="020B0606020202030204" pitchFamily="34" charset="0"/>
                <a:cs typeface="Times New Roman" panose="02020603050405020304" pitchFamily="18" charset="0"/>
              </a:defRPr>
            </a:lvl1pPr>
            <a:lvl2pPr>
              <a:defRPr sz="2400">
                <a:latin typeface="Arial Narrow" panose="020B0606020202030204" pitchFamily="34" charset="0"/>
                <a:cs typeface="Times New Roman" panose="02020603050405020304" pitchFamily="18" charset="0"/>
              </a:defRPr>
            </a:lvl2pPr>
            <a:lvl3pPr>
              <a:defRPr sz="2000">
                <a:latin typeface="Arial Narrow" panose="020B0606020202030204" pitchFamily="34" charset="0"/>
                <a:cs typeface="Times New Roman" panose="02020603050405020304" pitchFamily="18" charset="0"/>
              </a:defRPr>
            </a:lvl3pPr>
            <a:lvl4pPr>
              <a:defRPr sz="1800">
                <a:latin typeface="Arial Narrow" panose="020B0606020202030204" pitchFamily="34" charset="0"/>
                <a:cs typeface="Times New Roman" panose="02020603050405020304" pitchFamily="18" charset="0"/>
              </a:defRPr>
            </a:lvl4pPr>
            <a:lvl5pPr>
              <a:defRPr sz="1800">
                <a:latin typeface="Arial Narrow" panose="020B0606020202030204" pitchFamily="34" charset="0"/>
                <a:cs typeface="Times New Roman" panose="020206030504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atin typeface="Arial Narrow" panose="020B0606020202030204" pitchFamily="34" charset="0"/>
                <a:cs typeface="Times New Roman" panose="02020603050405020304" pitchFamily="18" charset="0"/>
              </a:defRPr>
            </a:lvl1pPr>
            <a:lvl2pPr>
              <a:defRPr sz="2400">
                <a:latin typeface="Arial Narrow" panose="020B0606020202030204" pitchFamily="34" charset="0"/>
                <a:cs typeface="Times New Roman" panose="02020603050405020304" pitchFamily="18" charset="0"/>
              </a:defRPr>
            </a:lvl2pPr>
            <a:lvl3pPr>
              <a:defRPr sz="2000">
                <a:latin typeface="Arial Narrow" panose="020B0606020202030204" pitchFamily="34" charset="0"/>
                <a:cs typeface="Times New Roman" panose="02020603050405020304" pitchFamily="18" charset="0"/>
              </a:defRPr>
            </a:lvl3pPr>
            <a:lvl4pPr>
              <a:defRPr sz="1800">
                <a:latin typeface="Arial Narrow" panose="020B0606020202030204" pitchFamily="34" charset="0"/>
                <a:cs typeface="Times New Roman" panose="02020603050405020304" pitchFamily="18" charset="0"/>
              </a:defRPr>
            </a:lvl4pPr>
            <a:lvl5pPr>
              <a:defRPr sz="1800">
                <a:latin typeface="Arial Narrow" panose="020B0606020202030204" pitchFamily="34" charset="0"/>
                <a:cs typeface="Times New Roman" panose="020206030504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2" name="Slide Number Placeholder 5">
            <a:extLst>
              <a:ext uri="{FF2B5EF4-FFF2-40B4-BE49-F238E27FC236}">
                <a16:creationId xmlns:a16="http://schemas.microsoft.com/office/drawing/2014/main" id="{B78F8D55-8F92-4785-8E63-6E5C3FAA898E}"/>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F852AD56-F471-4F62-B2A6-278726F600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77803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noAutofit/>
          </a:bodyPr>
          <a:lstStyle>
            <a:lvl1pPr marL="0" indent="0">
              <a:buNone/>
              <a:defRPr sz="2400" b="1">
                <a:latin typeface="Arial Narrow" panose="020B0606020202030204" pitchFamily="34"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Narrow" panose="020B0606020202030204" pitchFamily="34" charset="0"/>
                <a:cs typeface="Times New Roman" panose="02020603050405020304" pitchFamily="18" charset="0"/>
              </a:defRPr>
            </a:lvl1pPr>
            <a:lvl2pPr>
              <a:defRPr sz="2000">
                <a:latin typeface="Arial Narrow" panose="020B0606020202030204" pitchFamily="34" charset="0"/>
                <a:cs typeface="Times New Roman" panose="02020603050405020304" pitchFamily="18" charset="0"/>
              </a:defRPr>
            </a:lvl2pPr>
            <a:lvl3pPr>
              <a:defRPr sz="1800">
                <a:latin typeface="Arial Narrow" panose="020B0606020202030204" pitchFamily="34" charset="0"/>
                <a:cs typeface="Times New Roman" panose="02020603050405020304" pitchFamily="18" charset="0"/>
              </a:defRPr>
            </a:lvl3pPr>
            <a:lvl4pPr>
              <a:defRPr sz="1600">
                <a:latin typeface="Arial Narrow" panose="020B0606020202030204" pitchFamily="34" charset="0"/>
                <a:cs typeface="Times New Roman" panose="02020603050405020304" pitchFamily="18" charset="0"/>
              </a:defRPr>
            </a:lvl4pPr>
            <a:lvl5pPr>
              <a:defRPr sz="1600">
                <a:latin typeface="Arial Narrow" panose="020B0606020202030204" pitchFamily="34" charset="0"/>
                <a:cs typeface="Times New Roman" panose="02020603050405020304" pitchFamily="18"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Narrow" panose="020B0606020202030204" pitchFamily="34"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Narrow" panose="020B0606020202030204" pitchFamily="34" charset="0"/>
                <a:cs typeface="Times New Roman" panose="02020603050405020304" pitchFamily="18" charset="0"/>
              </a:defRPr>
            </a:lvl1pPr>
            <a:lvl2pPr>
              <a:defRPr sz="2000">
                <a:latin typeface="Arial Narrow" panose="020B0606020202030204" pitchFamily="34" charset="0"/>
                <a:cs typeface="Times New Roman" panose="02020603050405020304" pitchFamily="18" charset="0"/>
              </a:defRPr>
            </a:lvl2pPr>
            <a:lvl3pPr>
              <a:defRPr sz="1800">
                <a:latin typeface="Arial Narrow" panose="020B0606020202030204" pitchFamily="34" charset="0"/>
                <a:cs typeface="Times New Roman" panose="02020603050405020304" pitchFamily="18" charset="0"/>
              </a:defRPr>
            </a:lvl3pPr>
            <a:lvl4pPr>
              <a:defRPr sz="1600">
                <a:latin typeface="Arial Narrow" panose="020B0606020202030204" pitchFamily="34" charset="0"/>
                <a:cs typeface="Times New Roman" panose="02020603050405020304" pitchFamily="18" charset="0"/>
              </a:defRPr>
            </a:lvl4pPr>
            <a:lvl5pPr>
              <a:defRPr sz="1600">
                <a:latin typeface="Arial Narrow" panose="020B0606020202030204" pitchFamily="34" charset="0"/>
                <a:cs typeface="Times New Roman" panose="02020603050405020304" pitchFamily="18"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4" name="Slide Number Placeholder 5">
            <a:extLst>
              <a:ext uri="{FF2B5EF4-FFF2-40B4-BE49-F238E27FC236}">
                <a16:creationId xmlns:a16="http://schemas.microsoft.com/office/drawing/2014/main" id="{C1B8464F-73A8-4A67-9E06-39C80ABA31BC}"/>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10" name="Picture 9" descr="A screenshot of a cell phone&#10;&#10;Description generated with high confidence">
            <a:extLst>
              <a:ext uri="{FF2B5EF4-FFF2-40B4-BE49-F238E27FC236}">
                <a16:creationId xmlns:a16="http://schemas.microsoft.com/office/drawing/2014/main" id="{B833D831-CB6F-4EF4-AD40-FDE65D422C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1570624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274A297-7914-4732-A988-54705EA9229D}"/>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5" name="Picture 4" descr="A screenshot of a cell phone&#10;&#10;Description generated with high confidence">
            <a:extLst>
              <a:ext uri="{FF2B5EF4-FFF2-40B4-BE49-F238E27FC236}">
                <a16:creationId xmlns:a16="http://schemas.microsoft.com/office/drawing/2014/main" id="{618208EA-B15E-4462-A45C-33B4B80F88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44806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435101"/>
            <a:ext cx="6815667" cy="4691063"/>
          </a:xfrm>
        </p:spPr>
        <p:txBody>
          <a:bodyPr/>
          <a:lstStyle>
            <a:lvl1pPr>
              <a:defRPr sz="3200">
                <a:latin typeface="Arial Narrow" panose="020B0606020202030204" pitchFamily="34" charset="0"/>
              </a:defRPr>
            </a:lvl1pPr>
            <a:lvl2pPr>
              <a:defRPr sz="2800">
                <a:latin typeface="Arial Narrow" panose="020B0606020202030204" pitchFamily="34" charset="0"/>
              </a:defRPr>
            </a:lvl2pPr>
            <a:lvl3pPr>
              <a:defRPr sz="2400">
                <a:latin typeface="Arial Narrow" panose="020B0606020202030204" pitchFamily="34" charset="0"/>
              </a:defRPr>
            </a:lvl3pPr>
            <a:lvl4pPr>
              <a:defRPr sz="2000">
                <a:latin typeface="Arial Narrow" panose="020B0606020202030204" pitchFamily="34" charset="0"/>
              </a:defRPr>
            </a:lvl4pPr>
            <a:lvl5pPr>
              <a:defRPr sz="2000">
                <a:latin typeface="Arial Narrow" panose="020B0606020202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2" name="Slide Number Placeholder 5">
            <a:extLst>
              <a:ext uri="{FF2B5EF4-FFF2-40B4-BE49-F238E27FC236}">
                <a16:creationId xmlns:a16="http://schemas.microsoft.com/office/drawing/2014/main" id="{A7A7B564-D21D-49E6-9D5E-40943B8077D8}"/>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F7D1A5A7-4CDF-4B65-BF8F-DAC2A4D10D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317837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Narrow" panose="020B0606020202030204" pitchFamily="34" charset="0"/>
              </a:defRPr>
            </a:lvl1pPr>
          </a:lstStyle>
          <a:p>
            <a:r>
              <a:rPr lang="en-US"/>
              <a:t>Click to edit Master title style</a:t>
            </a:r>
          </a:p>
        </p:txBody>
      </p:sp>
      <p:sp>
        <p:nvSpPr>
          <p:cNvPr id="3" name="Picture Placeholder 2"/>
          <p:cNvSpPr>
            <a:spLocks noGrp="1"/>
          </p:cNvSpPr>
          <p:nvPr>
            <p:ph type="pic" idx="1"/>
          </p:nvPr>
        </p:nvSpPr>
        <p:spPr>
          <a:xfrm>
            <a:off x="2389717" y="1388225"/>
            <a:ext cx="7315200" cy="33393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Narrow" panose="020B0606020202030204" pitchFamily="34"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Slide Number Placeholder 5">
            <a:extLst>
              <a:ext uri="{FF2B5EF4-FFF2-40B4-BE49-F238E27FC236}">
                <a16:creationId xmlns:a16="http://schemas.microsoft.com/office/drawing/2014/main" id="{58C4FC1D-25FC-42D1-BFB9-7563F024DE9D}"/>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0019BA10-3247-4CEE-A70B-10C857905D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08200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lvl1pPr>
              <a:defRPr>
                <a:latin typeface="Arial Narrow" panose="020B0606020202030204" pitchFamily="34" charset="0"/>
                <a:cs typeface="Times New Roman" panose="02020603050405020304" pitchFamily="18" charset="0"/>
              </a:defRPr>
            </a:lvl1pPr>
            <a:lvl2pPr>
              <a:defRPr>
                <a:latin typeface="Arial Narrow" panose="020B0606020202030204" pitchFamily="34" charset="0"/>
                <a:cs typeface="Times New Roman" panose="02020603050405020304" pitchFamily="18" charset="0"/>
              </a:defRPr>
            </a:lvl2pPr>
            <a:lvl3pPr>
              <a:defRPr>
                <a:latin typeface="Arial Narrow" panose="020B0606020202030204" pitchFamily="34" charset="0"/>
                <a:cs typeface="Times New Roman" panose="02020603050405020304" pitchFamily="18" charset="0"/>
              </a:defRPr>
            </a:lvl3pPr>
            <a:lvl4pPr>
              <a:defRPr>
                <a:latin typeface="Arial Narrow" panose="020B0606020202030204" pitchFamily="34" charset="0"/>
                <a:cs typeface="Times New Roman" panose="02020603050405020304" pitchFamily="18" charset="0"/>
              </a:defRPr>
            </a:lvl4pPr>
            <a:lvl5pPr>
              <a:defRPr>
                <a:latin typeface="Arial Narrow" panose="020B060602020203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p:cNvSpPr>
            <a:spLocks noGrp="1"/>
          </p:cNvSpPr>
          <p:nvPr>
            <p:ph type="title"/>
          </p:nvPr>
        </p:nvSpPr>
        <p:spPr>
          <a:xfrm>
            <a:off x="609600" y="18663"/>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1" name="Slide Number Placeholder 5">
            <a:extLst>
              <a:ext uri="{FF2B5EF4-FFF2-40B4-BE49-F238E27FC236}">
                <a16:creationId xmlns:a16="http://schemas.microsoft.com/office/drawing/2014/main" id="{0208CEE3-7127-4DDD-AEBB-C4A8342F2B74}"/>
              </a:ext>
            </a:extLst>
          </p:cNvPr>
          <p:cNvSpPr>
            <a:spLocks noGrp="1"/>
          </p:cNvSpPr>
          <p:nvPr>
            <p:ph type="sldNum" sz="quarter" idx="12"/>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descr="A screenshot of a cell phone&#10;&#10;Description generated with high confidence">
            <a:extLst>
              <a:ext uri="{FF2B5EF4-FFF2-40B4-BE49-F238E27FC236}">
                <a16:creationId xmlns:a16="http://schemas.microsoft.com/office/drawing/2014/main" id="{CA2DFC6F-224D-469A-A10A-065DA231A7C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0" y="6077639"/>
            <a:ext cx="2377440" cy="734209"/>
          </a:xfrm>
          <a:prstGeom prst="rect">
            <a:avLst/>
          </a:prstGeom>
        </p:spPr>
      </p:pic>
    </p:spTree>
    <p:extLst>
      <p:ext uri="{BB962C8B-B14F-4D97-AF65-F5344CB8AC3E}">
        <p14:creationId xmlns:p14="http://schemas.microsoft.com/office/powerpoint/2010/main" val="2404219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1185333"/>
            <a:ext cx="12192000" cy="103860"/>
          </a:xfrm>
          <a:prstGeom prst="rect">
            <a:avLst/>
          </a:prstGeom>
          <a:solidFill>
            <a:srgbClr val="A51222"/>
          </a:solidFill>
        </p:spPr>
      </p:pic>
      <p:sp>
        <p:nvSpPr>
          <p:cNvPr id="2" name="Title Placeholder 1"/>
          <p:cNvSpPr>
            <a:spLocks noGrp="1"/>
          </p:cNvSpPr>
          <p:nvPr>
            <p:ph type="title"/>
          </p:nvPr>
        </p:nvSpPr>
        <p:spPr>
          <a:xfrm>
            <a:off x="609600" y="27994"/>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a:extLst>
              <a:ext uri="{FF2B5EF4-FFF2-40B4-BE49-F238E27FC236}">
                <a16:creationId xmlns:a16="http://schemas.microsoft.com/office/drawing/2014/main" id="{1E1764FA-922B-406F-B95E-515C8D58FD00}"/>
              </a:ext>
            </a:extLst>
          </p:cNvPr>
          <p:cNvSpPr>
            <a:spLocks noGrp="1"/>
          </p:cNvSpPr>
          <p:nvPr>
            <p:ph type="sldNum" sz="quarter" idx="4"/>
          </p:nvPr>
        </p:nvSpPr>
        <p:spPr>
          <a:xfrm>
            <a:off x="16020" y="6356351"/>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4245879"/>
      </p:ext>
    </p:extLst>
  </p:cSld>
  <p:clrMap bg1="lt1" tx1="dk1" bg2="lt2" tx2="dk2" accent1="accent1" accent2="accent2" accent3="accent3" accent4="accent4" accent5="accent5" accent6="accent6" hlink="hlink" folHlink="folHlink"/>
  <p:sldLayoutIdLst>
    <p:sldLayoutId id="2147483673" r:id="rId1"/>
    <p:sldLayoutId id="2147483712"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11" r:id="rId12"/>
    <p:sldLayoutId id="2147483713" r:id="rId13"/>
    <p:sldLayoutId id="2147483714" r:id="rId14"/>
  </p:sldLayoutIdLst>
  <p:hf hdr="0" ftr="0" dt="0"/>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E317-F0C6-43AF-B86E-BDA672B8E910}"/>
              </a:ext>
            </a:extLst>
          </p:cNvPr>
          <p:cNvSpPr>
            <a:spLocks noGrp="1"/>
          </p:cNvSpPr>
          <p:nvPr>
            <p:ph type="ctrTitle"/>
          </p:nvPr>
        </p:nvSpPr>
        <p:spPr>
          <a:xfrm>
            <a:off x="0" y="1326309"/>
            <a:ext cx="12192000" cy="4298313"/>
          </a:xfrm>
        </p:spPr>
        <p:txBody>
          <a:bodyPr>
            <a:normAutofit/>
          </a:bodyPr>
          <a:lstStyle/>
          <a:p>
            <a:br>
              <a:rPr lang="en-US" sz="3000" i="0" dirty="0">
                <a:effectLst/>
              </a:rPr>
            </a:br>
            <a:r>
              <a:rPr lang="en-US" sz="3000" i="0" dirty="0">
                <a:effectLst/>
              </a:rPr>
              <a:t>Inflation and Monetary Policy: </a:t>
            </a:r>
            <a:br>
              <a:rPr lang="en-US" sz="3000" i="0" dirty="0">
                <a:effectLst/>
              </a:rPr>
            </a:br>
            <a:r>
              <a:rPr lang="en-US" sz="3000" i="0" dirty="0">
                <a:effectLst/>
              </a:rPr>
              <a:t>Parallels to and Differences from the 1970s</a:t>
            </a:r>
            <a:br>
              <a:rPr lang="en-US" sz="3000" dirty="0"/>
            </a:br>
            <a:br>
              <a:rPr lang="en-US" sz="4400" dirty="0"/>
            </a:br>
            <a:r>
              <a:rPr lang="en-US" sz="2800" dirty="0"/>
              <a:t>M. Ayhan Kose</a:t>
            </a:r>
            <a:br>
              <a:rPr lang="en-US" sz="3400" dirty="0"/>
            </a:br>
            <a:br>
              <a:rPr lang="en-US" sz="3400" dirty="0"/>
            </a:br>
            <a:br>
              <a:rPr lang="en-US" sz="3400" dirty="0"/>
            </a:br>
            <a:r>
              <a:rPr lang="en-US" sz="2000" i="1" dirty="0"/>
              <a:t>Cleveland Fed Conservations on Central Banking</a:t>
            </a:r>
            <a:br>
              <a:rPr lang="en-US" sz="2000" i="1" dirty="0"/>
            </a:br>
            <a:r>
              <a:rPr lang="en-US" sz="2000" i="1" dirty="0"/>
              <a:t>May 17, 2022</a:t>
            </a:r>
          </a:p>
        </p:txBody>
      </p:sp>
    </p:spTree>
    <p:extLst>
      <p:ext uri="{BB962C8B-B14F-4D97-AF65-F5344CB8AC3E}">
        <p14:creationId xmlns:p14="http://schemas.microsoft.com/office/powerpoint/2010/main" val="145256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17929-C32C-475B-B9B3-E3F576CAEFB6}"/>
              </a:ext>
            </a:extLst>
          </p:cNvPr>
          <p:cNvSpPr>
            <a:spLocks noGrp="1"/>
          </p:cNvSpPr>
          <p:nvPr>
            <p:ph type="title"/>
          </p:nvPr>
        </p:nvSpPr>
        <p:spPr>
          <a:xfrm>
            <a:off x="0" y="18663"/>
            <a:ext cx="12192000" cy="1217891"/>
          </a:xfrm>
        </p:spPr>
        <p:txBody>
          <a:bodyPr/>
          <a:lstStyle/>
          <a:p>
            <a:r>
              <a:rPr kumimoji="0" lang="en-US" sz="3600" b="1" i="0"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1970s and Now</a:t>
            </a:r>
            <a:r>
              <a:rPr kumimoji="0" lang="en-US" sz="3600" b="1" i="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 </a:t>
            </a:r>
            <a:r>
              <a:rPr kumimoji="0" lang="en-US" sz="3000" b="1" i="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Similar </a:t>
            </a:r>
            <a:r>
              <a:rPr kumimoji="0" lang="en-US" sz="3000" b="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because of accommodative monetary policies </a:t>
            </a:r>
            <a:br>
              <a:rPr kumimoji="0" lang="en-US" sz="3000" b="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br>
            <a:r>
              <a:rPr kumimoji="0" lang="en-US" sz="3000" b="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and rapid debt accumulation</a:t>
            </a:r>
            <a:r>
              <a:rPr kumimoji="0" lang="en-US" sz="3000" b="0" i="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 </a:t>
            </a:r>
            <a:r>
              <a:rPr kumimoji="0" lang="en-US" sz="3000" b="1" i="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Different</a:t>
            </a:r>
            <a:r>
              <a:rPr kumimoji="0" lang="en-US" sz="3000" b="0" i="0" u="none" strike="noStrike" kern="1200" cap="none" spc="0" normalizeH="0" baseline="0" noProof="0" dirty="0">
                <a:ln>
                  <a:noFill/>
                </a:ln>
                <a:solidFill>
                  <a:prstClr val="black"/>
                </a:solidFill>
                <a:effectLst/>
                <a:uLnTx/>
                <a:uFillTx/>
                <a:latin typeface="Arial Narrow" panose="020B0606020202030204" pitchFamily="34" charset="0"/>
                <a:ea typeface="+mj-ea"/>
                <a:cs typeface="Times New Roman" panose="02020603050405020304" pitchFamily="18" charset="0"/>
              </a:rPr>
              <a:t> because of policy frameworks</a:t>
            </a:r>
            <a:endParaRPr lang="en-US" sz="3000" dirty="0"/>
          </a:p>
        </p:txBody>
      </p:sp>
      <p:sp>
        <p:nvSpPr>
          <p:cNvPr id="4" name="Text Placeholder 3">
            <a:extLst>
              <a:ext uri="{FF2B5EF4-FFF2-40B4-BE49-F238E27FC236}">
                <a16:creationId xmlns:a16="http://schemas.microsoft.com/office/drawing/2014/main" id="{FFE1DFB0-0D53-4D5E-A55A-DCDCA14E3A0F}"/>
              </a:ext>
            </a:extLst>
          </p:cNvPr>
          <p:cNvSpPr>
            <a:spLocks noGrp="1"/>
          </p:cNvSpPr>
          <p:nvPr>
            <p:ph type="body" sz="quarter" idx="13"/>
          </p:nvPr>
        </p:nvSpPr>
        <p:spPr>
          <a:xfrm>
            <a:off x="503701" y="6115091"/>
            <a:ext cx="9238505" cy="692497"/>
          </a:xfrm>
        </p:spPr>
        <p:txBody>
          <a:bodyPr/>
          <a:lstStyle/>
          <a:p>
            <a:r>
              <a:rPr lang="en-US" dirty="0"/>
              <a:t>Sources:</a:t>
            </a:r>
            <a:r>
              <a:rPr lang="en-US" dirty="0">
                <a:latin typeface="Times New Roman"/>
                <a:cs typeface="Times New Roman"/>
              </a:rPr>
              <a:t> </a:t>
            </a:r>
            <a:r>
              <a:rPr lang="nb-NO" dirty="0">
                <a:latin typeface="Times New Roman"/>
                <a:cs typeface="Times New Roman"/>
              </a:rPr>
              <a:t>Ha, Kose, and Ohnsorge (2021); </a:t>
            </a:r>
            <a:r>
              <a:rPr lang="en-US" dirty="0">
                <a:latin typeface="Times New Roman"/>
                <a:cs typeface="Times New Roman"/>
              </a:rPr>
              <a:t>Havers Analytics; International Monetary Fund; Kose et al. (2021); World Bank.</a:t>
            </a:r>
            <a:endParaRPr lang="nb-NO" dirty="0">
              <a:latin typeface="Times New Roman"/>
              <a:cs typeface="Times New Roman"/>
            </a:endParaRPr>
          </a:p>
          <a:p>
            <a:r>
              <a:rPr lang="en-US" dirty="0">
                <a:latin typeface="Times New Roman"/>
                <a:cs typeface="Times New Roman"/>
              </a:rPr>
              <a:t>Left Panel. Figure shows real (CPI-adjusted) short-term interest rates (Treasury bill rates or money market rates, with the maturity of three months or less), over the denoted periods. Aggregates are weighted by GDP in U.S. dollars. Sample includes 113 countries, though the sample size varies by year. Center Panel. </a:t>
            </a:r>
            <a:r>
              <a:rPr lang="en-US" dirty="0"/>
              <a:t>Total debt (including government and private debt) in percent of GDP in denoted years. Developing countries refer to all emerging market and developing economies excluding China.</a:t>
            </a:r>
            <a:r>
              <a:rPr lang="en-US" dirty="0">
                <a:latin typeface="Times New Roman"/>
                <a:cs typeface="Times New Roman"/>
              </a:rPr>
              <a:t> Right Panel. Based on the clarification of IMF Annual Report on Exchange Arrangements and Exchange Restrictions and other country sources.</a:t>
            </a:r>
            <a:endParaRPr lang="en-US" dirty="0"/>
          </a:p>
        </p:txBody>
      </p:sp>
      <p:sp>
        <p:nvSpPr>
          <p:cNvPr id="5" name="Text Placeholder 4">
            <a:extLst>
              <a:ext uri="{FF2B5EF4-FFF2-40B4-BE49-F238E27FC236}">
                <a16:creationId xmlns:a16="http://schemas.microsoft.com/office/drawing/2014/main" id="{7807321F-6F2B-40D1-9E10-8CA0AFC2092E}"/>
              </a:ext>
            </a:extLst>
          </p:cNvPr>
          <p:cNvSpPr>
            <a:spLocks noGrp="1"/>
          </p:cNvSpPr>
          <p:nvPr>
            <p:ph type="body" sz="quarter" idx="14"/>
          </p:nvPr>
        </p:nvSpPr>
        <p:spPr>
          <a:xfrm>
            <a:off x="725214" y="1371599"/>
            <a:ext cx="3134650" cy="615553"/>
          </a:xfrm>
        </p:spPr>
        <p:txBody>
          <a:bodyPr/>
          <a:lstStyle/>
          <a:p>
            <a:r>
              <a:rPr lang="en-US" dirty="0"/>
              <a:t>Global real interest rates</a:t>
            </a:r>
          </a:p>
          <a:p>
            <a:r>
              <a:rPr lang="en-US" sz="1600" i="1" dirty="0"/>
              <a:t>(Percent, average)</a:t>
            </a:r>
          </a:p>
        </p:txBody>
      </p:sp>
      <p:sp>
        <p:nvSpPr>
          <p:cNvPr id="6" name="Text Placeholder 5">
            <a:extLst>
              <a:ext uri="{FF2B5EF4-FFF2-40B4-BE49-F238E27FC236}">
                <a16:creationId xmlns:a16="http://schemas.microsoft.com/office/drawing/2014/main" id="{8A72B583-8CEF-4008-901A-3914F35AE371}"/>
              </a:ext>
            </a:extLst>
          </p:cNvPr>
          <p:cNvSpPr>
            <a:spLocks noGrp="1"/>
          </p:cNvSpPr>
          <p:nvPr>
            <p:ph type="body" sz="quarter" idx="15"/>
          </p:nvPr>
        </p:nvSpPr>
        <p:spPr>
          <a:xfrm>
            <a:off x="8463748" y="1371600"/>
            <a:ext cx="3499824" cy="615553"/>
          </a:xfrm>
        </p:spPr>
        <p:txBody>
          <a:bodyPr/>
          <a:lstStyle/>
          <a:p>
            <a:r>
              <a:rPr lang="en-US" dirty="0"/>
              <a:t>Countries with inflation targeting</a:t>
            </a:r>
          </a:p>
          <a:p>
            <a:r>
              <a:rPr lang="en-US" sz="1600" i="1" dirty="0"/>
              <a:t>(Number of countries)</a:t>
            </a:r>
          </a:p>
        </p:txBody>
      </p:sp>
      <p:sp>
        <p:nvSpPr>
          <p:cNvPr id="7" name="Text Placeholder 6">
            <a:extLst>
              <a:ext uri="{FF2B5EF4-FFF2-40B4-BE49-F238E27FC236}">
                <a16:creationId xmlns:a16="http://schemas.microsoft.com/office/drawing/2014/main" id="{D30C38F3-FDF7-4270-AF84-5A0D6AF092CB}"/>
              </a:ext>
            </a:extLst>
          </p:cNvPr>
          <p:cNvSpPr>
            <a:spLocks noGrp="1"/>
          </p:cNvSpPr>
          <p:nvPr>
            <p:ph type="body" sz="quarter" idx="16"/>
          </p:nvPr>
        </p:nvSpPr>
        <p:spPr>
          <a:xfrm>
            <a:off x="4587654" y="1371599"/>
            <a:ext cx="3499824" cy="615553"/>
          </a:xfrm>
        </p:spPr>
        <p:txBody>
          <a:bodyPr/>
          <a:lstStyle/>
          <a:p>
            <a:r>
              <a:rPr lang="en-US" dirty="0"/>
              <a:t>Total debt in developing countries</a:t>
            </a:r>
          </a:p>
          <a:p>
            <a:r>
              <a:rPr lang="en-US" sz="1600" i="1" dirty="0"/>
              <a:t>(Percent of GDP)</a:t>
            </a:r>
          </a:p>
        </p:txBody>
      </p:sp>
      <p:graphicFrame>
        <p:nvGraphicFramePr>
          <p:cNvPr id="8" name="Chart 7">
            <a:extLst>
              <a:ext uri="{FF2B5EF4-FFF2-40B4-BE49-F238E27FC236}">
                <a16:creationId xmlns:a16="http://schemas.microsoft.com/office/drawing/2014/main" id="{6B32464D-A242-4C87-ADB1-F1436AE98EB4}"/>
              </a:ext>
            </a:extLst>
          </p:cNvPr>
          <p:cNvGraphicFramePr>
            <a:graphicFrameLocks/>
          </p:cNvGraphicFramePr>
          <p:nvPr/>
        </p:nvGraphicFramePr>
        <p:xfrm>
          <a:off x="182880" y="1828800"/>
          <a:ext cx="3749040" cy="42862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193A944F-BEA9-483C-A49B-ADB43B563530}"/>
              </a:ext>
            </a:extLst>
          </p:cNvPr>
          <p:cNvGraphicFramePr>
            <a:graphicFrameLocks/>
          </p:cNvGraphicFramePr>
          <p:nvPr>
            <p:extLst>
              <p:ext uri="{D42A27DB-BD31-4B8C-83A1-F6EECF244321}">
                <p14:modId xmlns:p14="http://schemas.microsoft.com/office/powerpoint/2010/main" val="118683186"/>
              </p:ext>
            </p:extLst>
          </p:nvPr>
        </p:nvGraphicFramePr>
        <p:xfrm>
          <a:off x="8229600" y="1828800"/>
          <a:ext cx="3657600" cy="42862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9441E002-08A6-446E-BC85-F9D929175196}"/>
              </a:ext>
            </a:extLst>
          </p:cNvPr>
          <p:cNvGraphicFramePr>
            <a:graphicFrameLocks/>
          </p:cNvGraphicFramePr>
          <p:nvPr>
            <p:extLst>
              <p:ext uri="{D42A27DB-BD31-4B8C-83A1-F6EECF244321}">
                <p14:modId xmlns:p14="http://schemas.microsoft.com/office/powerpoint/2010/main" val="2047013821"/>
              </p:ext>
            </p:extLst>
          </p:nvPr>
        </p:nvGraphicFramePr>
        <p:xfrm>
          <a:off x="4206240" y="1828800"/>
          <a:ext cx="3749040" cy="428629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7538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p:bldP spid="7" grpId="0" uiExpand="1" build="p"/>
      <p:bldGraphic spid="8" grpId="0">
        <p:bldAsOne/>
      </p:bldGraphic>
      <p:bldGraphic spid="12" grpId="0">
        <p:bldAsOne/>
      </p:bldGraphic>
      <p:bldGraphic spid="10" grpId="0">
        <p:bldAsOne/>
      </p:bldGraphic>
    </p:bldLst>
  </p:timing>
</p:sld>
</file>

<file path=ppt/theme/theme1.xml><?xml version="1.0" encoding="utf-8"?>
<a:theme xmlns:a="http://schemas.openxmlformats.org/drawingml/2006/main" name="GEP">
  <a:themeElements>
    <a:clrScheme name="Custom 1">
      <a:dk1>
        <a:sysClr val="windowText" lastClr="000000"/>
      </a:dk1>
      <a:lt1>
        <a:sysClr val="window" lastClr="FFFFFF"/>
      </a:lt1>
      <a:dk2>
        <a:srgbClr val="002345"/>
      </a:dk2>
      <a:lt2>
        <a:srgbClr val="FFFFFF"/>
      </a:lt2>
      <a:accent1>
        <a:srgbClr val="002345"/>
      </a:accent1>
      <a:accent2>
        <a:srgbClr val="EB1C2D"/>
      </a:accent2>
      <a:accent3>
        <a:srgbClr val="F78D28"/>
      </a:accent3>
      <a:accent4>
        <a:srgbClr val="FDB714"/>
      </a:accent4>
      <a:accent5>
        <a:srgbClr val="00AB51"/>
      </a:accent5>
      <a:accent6>
        <a:srgbClr val="00ADE4"/>
      </a:accent6>
      <a:hlink>
        <a:srgbClr val="872B90"/>
      </a:hlink>
      <a:folHlink>
        <a:srgbClr val="00A9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7690fb366720f1ee5d17075dba72f1f2">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45f812a850811c083f5c0d013b79e23c"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E67379-B821-4FF0-874D-C613EFADDFDA}">
  <ds:schemaRefs>
    <ds:schemaRef ds:uri="0c867391-8214-4b58-86b3-de07547409f9"/>
    <ds:schemaRef ds:uri="fddef6a8-5936-4909-96e0-2ad7a6b1720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D738F4A-99D4-43B2-AB66-FB21B84E2D77}">
  <ds:schemaRefs>
    <ds:schemaRef ds:uri="http://schemas.microsoft.com/sharepoint/v3/contenttype/forms"/>
  </ds:schemaRefs>
</ds:datastoreItem>
</file>

<file path=customXml/itemProps3.xml><?xml version="1.0" encoding="utf-8"?>
<ds:datastoreItem xmlns:ds="http://schemas.openxmlformats.org/officeDocument/2006/customXml" ds:itemID="{F8D06E7F-C21C-4B8A-88AC-05490FFB19EE}">
  <ds:schemaRefs>
    <ds:schemaRef ds:uri="http://www.w3.org/XML/1998/namespace"/>
    <ds:schemaRef ds:uri="http://schemas.microsoft.com/office/2006/documentManagement/types"/>
    <ds:schemaRef ds:uri="http://schemas.microsoft.com/office/2006/metadata/properties"/>
    <ds:schemaRef ds:uri="0c867391-8214-4b58-86b3-de07547409f9"/>
    <ds:schemaRef ds:uri="fddef6a8-5936-4909-96e0-2ad7a6b1720b"/>
    <ds:schemaRef ds:uri="http://purl.org/dc/dcmitype/"/>
    <ds:schemaRef ds:uri="http://purl.org/dc/term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7158</TotalTime>
  <Words>228</Words>
  <Application>Microsoft Office PowerPoint</Application>
  <PresentationFormat>Widescreen</PresentationFormat>
  <Paragraphs>12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Narrow</vt:lpstr>
      <vt:lpstr>Calibri</vt:lpstr>
      <vt:lpstr>Times New Roman</vt:lpstr>
      <vt:lpstr>GEP</vt:lpstr>
      <vt:lpstr> Inflation and Monetary Policy:  Parallels to and Differences from the 1970s  M. Ayhan Kose   Cleveland Fed Conservations on Central Banking May 17, 2022</vt:lpstr>
      <vt:lpstr>1970s and Now: Similar because of accommodative monetary policies  and rapid debt accumulation; Different because of policy frameworks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Naotaka Sugawara</dc:creator>
  <cp:lastModifiedBy>Ayhan Kose</cp:lastModifiedBy>
  <cp:revision>249</cp:revision>
  <cp:lastPrinted>2022-02-08T03:50:11Z</cp:lastPrinted>
  <dcterms:created xsi:type="dcterms:W3CDTF">2016-05-18T00:30:28Z</dcterms:created>
  <dcterms:modified xsi:type="dcterms:W3CDTF">2022-05-17T18:10:01Z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