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5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1" r:id="rId1"/>
    <p:sldMasterId id="2147483660" r:id="rId2"/>
    <p:sldMasterId id="2147483715" r:id="rId3"/>
    <p:sldMasterId id="2147483720" r:id="rId4"/>
    <p:sldMasterId id="2147483725" r:id="rId5"/>
    <p:sldMasterId id="2147483730" r:id="rId6"/>
  </p:sldMasterIdLst>
  <p:notesMasterIdLst>
    <p:notesMasterId r:id="rId14"/>
  </p:notesMasterIdLst>
  <p:sldIdLst>
    <p:sldId id="1587" r:id="rId7"/>
    <p:sldId id="2119" r:id="rId8"/>
    <p:sldId id="2127" r:id="rId9"/>
    <p:sldId id="2124" r:id="rId10"/>
    <p:sldId id="2122" r:id="rId11"/>
    <p:sldId id="2128" r:id="rId12"/>
    <p:sldId id="212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8DFE209-CA57-E6D1-033E-AAA38F1AE5E9}" name="Willie Powell" initials="WP" userId="Willie Powell" providerId="None"/>
  <p188:author id="{DDCBA6BA-4BD0-7D55-BD84-6BFF544E499C}" name="Jason Furman" initials="JF" userId="3eaaa3808a235de1" providerId="Windows Liv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son Furman" initials="JF" lastIdx="583" clrIdx="0"/>
  <p:cmAuthor id="2" name="Jason Furman" initials="JF [2]" lastIdx="1" clrIdx="1"/>
  <p:cmAuthor id="3" name="Jason Furman" initials="JF [2] [2]" lastIdx="1" clrIdx="2"/>
  <p:cmAuthor id="4" name="Jason Furman" initials="JF [3]" lastIdx="1" clrIdx="3"/>
  <p:cmAuthor id="5" name="Jason Furman" initials="JF [3] [2]" lastIdx="1" clrIdx="4"/>
  <p:cmAuthor id="6" name="Jason Furman" initials="JF [3] [3]" lastIdx="1" clrIdx="5"/>
  <p:cmAuthor id="7" name="Jason Furman" initials="JF [3] [3] [2]" lastIdx="1" clrIdx="6"/>
  <p:cmAuthor id="8" name="Jason Furman" initials="JF [3] [3] [3]" lastIdx="1" clrIdx="7"/>
  <p:cmAuthor id="9" name="Jason Furman" initials="JF [4]" lastIdx="1" clrIdx="8"/>
  <p:cmAuthor id="10" name="Jason Furman" initials="JF [4] [2]" lastIdx="1" clrIdx="9"/>
  <p:cmAuthor id="11" name="Jason Furman" initials="JF [5]" lastIdx="1" clrIdx="10"/>
  <p:cmAuthor id="12" name="Jason Furman" initials="JF [6]" lastIdx="0" clrIdx="11"/>
  <p:cmAuthor id="13" name="Jason Furman" initials="JF [7]" lastIdx="1" clrIdx="12"/>
  <p:cmAuthor id="14" name="Jason Furman" initials="JF [8]" lastIdx="1" clrIdx="13"/>
  <p:cmAuthor id="15" name="Jason Furman" initials="JF [9]" lastIdx="1" clrIdx="14"/>
  <p:cmAuthor id="16" name="Jason Furman" initials="JF [10]" lastIdx="1" clrIdx="15"/>
  <p:cmAuthor id="17" name="Jason Furman" initials="JF [5] [2]" lastIdx="1" clrIdx="16"/>
  <p:cmAuthor id="18" name="Jason Furman" initials="JF [10] [2]" lastIdx="1" clrIdx="17"/>
  <p:cmAuthor id="19" name="Jason Furman" initials="JF [11]" lastIdx="1" clrIdx="18"/>
  <p:cmAuthor id="20" name="Jason Furman" initials="JF [5] [3]" lastIdx="1" clrIdx="19"/>
  <p:cmAuthor id="21" name="Jason Furman" initials="JF [10] [3]" lastIdx="1" clrIdx="20"/>
  <p:cmAuthor id="22" name="Jason Furman" initials="JF [12]" lastIdx="1" clrIdx="21"/>
  <p:cmAuthor id="23" name="Jason Furman" initials="JF [3] [3] [4]" lastIdx="1" clrIdx="22"/>
  <p:cmAuthor id="24" name="Jason Furman" initials="JF [12] [2]" lastIdx="1" clrIdx="23"/>
  <p:cmAuthor id="25" name="Harris Eppsteiner" initials="HE" lastIdx="8" clrIdx="24"/>
  <p:cmAuthor id="26" name="Harris Eppsteiner" initials="HE [2]" lastIdx="1" clrIdx="25"/>
  <p:cmAuthor id="27" name="Harris Eppsteiner" initials="HE [3]" lastIdx="1" clrIdx="26"/>
  <p:cmAuthor id="28" name="Harris Eppsteiner" initials="HE [4]" lastIdx="1" clrIdx="27"/>
  <p:cmAuthor id="29" name="Harris Eppsteiner" initials="HE [5]" lastIdx="1" clrIdx="28"/>
  <p:cmAuthor id="30" name="Harris Eppsteiner" initials="HE [6]" lastIdx="1" clrIdx="29"/>
  <p:cmAuthor id="31" name="Harris Eppsteiner" initials="HE [7]" lastIdx="1" clrIdx="30"/>
  <p:cmAuthor id="32" name="Harris Eppsteiner" initials="HE [8]" lastIdx="1" clrIdx="31"/>
  <p:cmAuthor id="33" name="Harris Eppsteiner" initials="HE [9]" lastIdx="1" clrIdx="32"/>
  <p:cmAuthor id="34" name="Harris Eppsteiner" initials="HE [10]" lastIdx="1" clrIdx="33"/>
  <p:cmAuthor id="35" name="Harris Eppsteiner" initials="HE [11]" lastIdx="1" clrIdx="34"/>
  <p:cmAuthor id="36" name="Harris Eppsteiner" initials="HE [11] [2]" lastIdx="1" clrIdx="35"/>
  <p:cmAuthor id="37" name="Wilson Powell" initials="WP" lastIdx="17" clrIdx="36"/>
  <p:cmAuthor id="38" name="Willie Powell" initials="WP" lastIdx="125" clrIdx="37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9BD5"/>
    <a:srgbClr val="ED7D31"/>
    <a:srgbClr val="F0F0F0"/>
    <a:srgbClr val="66C2A4"/>
    <a:srgbClr val="CC3333"/>
    <a:srgbClr val="B50938"/>
    <a:srgbClr val="A04A62"/>
    <a:srgbClr val="DB293A"/>
    <a:srgbClr val="094C94"/>
    <a:srgbClr val="6290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761"/>
  </p:normalViewPr>
  <p:slideViewPr>
    <p:cSldViewPr snapToGrid="0" snapToObjects="1">
      <p:cViewPr varScale="1">
        <p:scale>
          <a:sx n="90" d="100"/>
          <a:sy n="90" d="100"/>
        </p:scale>
        <p:origin x="1648" y="1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20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05FD6D-2938-D54C-A5C3-F87645F8E35D}" type="datetimeFigureOut">
              <a:rPr lang="en-US" smtClean="0"/>
              <a:t>2/28/22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434F0F-A36F-C847-96B4-E0F5922D8C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45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13F312-5DBD-5E47-99B0-D22D9CB546A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198538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434F0F-A36F-C847-96B4-E0F5922D8CD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9312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434F0F-A36F-C847-96B4-E0F5922D8CD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1112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434F0F-A36F-C847-96B4-E0F5922D8CD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6395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434F0F-A36F-C847-96B4-E0F5922D8CD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0475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434F0F-A36F-C847-96B4-E0F5922D8CD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9045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13F312-5DBD-5E47-99B0-D22D9CB546A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0542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6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pening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3"/>
            <a:ext cx="7772400" cy="1981199"/>
          </a:xfrm>
        </p:spPr>
        <p:txBody>
          <a:bodyPr/>
          <a:lstStyle>
            <a:lvl1pPr>
              <a:defRPr b="1">
                <a:solidFill>
                  <a:srgbClr val="172A3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581400"/>
            <a:ext cx="6400800" cy="24384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add Author(s)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9200" y="6356352"/>
            <a:ext cx="685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172A3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11" name="Date Placeholder 3" hidden="1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i="1">
                <a:solidFill>
                  <a:srgbClr val="172A3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B88C5883-4629-E740-9E43-13D8F78DD425}" type="datetime1">
              <a:rPr lang="en-US" smtClean="0"/>
              <a:t>2/28/22</a:t>
            </a:fld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172A3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778DCDDD-39C2-4E65-B7C4-6894F02AC3B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D32739B3-7DF2-4F1B-9E06-C42630FD32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37160"/>
            <a:ext cx="3015107" cy="1005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3573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i="1">
                <a:solidFill>
                  <a:srgbClr val="1B487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CD735FF-C322-FF4A-88A6-7D5695D033EA}" type="datetime1">
              <a:rPr lang="en-US" smtClean="0"/>
              <a:t>2/28/22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1B487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1B487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3698329-7E74-489C-977A-F404E138E5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601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457200"/>
            <a:ext cx="3008313" cy="9779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457200"/>
            <a:ext cx="4806950" cy="57912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524000"/>
            <a:ext cx="3008313" cy="47244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i="1">
                <a:solidFill>
                  <a:srgbClr val="1B487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A4FFCF02-ECFA-EA4A-B917-CEAF90769CD8}" type="datetime1">
              <a:rPr lang="en-US" smtClean="0"/>
              <a:t>2/28/22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1B487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1B487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3698329-7E74-489C-977A-F404E138E5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1914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410200"/>
            <a:ext cx="5486400" cy="8382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i="1">
                <a:solidFill>
                  <a:srgbClr val="1B487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7B360721-8A94-0945-9AA3-558F4504A8C9}" type="datetime1">
              <a:rPr lang="en-US" smtClean="0"/>
              <a:t>2/28/22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1B487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1B487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3698329-7E74-489C-977A-F404E138E5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7815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pening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3"/>
            <a:ext cx="7772400" cy="1981199"/>
          </a:xfrm>
        </p:spPr>
        <p:txBody>
          <a:bodyPr/>
          <a:lstStyle>
            <a:lvl1pPr>
              <a:defRPr b="1">
                <a:solidFill>
                  <a:srgbClr val="172A3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581400"/>
            <a:ext cx="6400800" cy="2438400"/>
          </a:xfrm>
        </p:spPr>
        <p:txBody>
          <a:bodyPr/>
          <a:lstStyle>
            <a:lvl1pPr marL="0" indent="0" algn="ctr">
              <a:buNone/>
              <a:defRPr baseline="0">
                <a:solidFill>
                  <a:srgbClr val="36719F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add Author(s)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9200" y="6356352"/>
            <a:ext cx="685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172A3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11" name="Date Placeholder 3" hidden="1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i="1">
                <a:solidFill>
                  <a:srgbClr val="172A3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B88C5883-4629-E740-9E43-13D8F78DD425}" type="datetime1">
              <a:rPr lang="en-US" smtClean="0"/>
              <a:t>2/28/22</a:t>
            </a:fld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172A3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778DCDDD-39C2-4E65-B7C4-6894F02AC3B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/>
          <a:srcRect t="5263" r="2686" b="24561"/>
          <a:stretch/>
        </p:blipFill>
        <p:spPr>
          <a:xfrm>
            <a:off x="152402" y="228600"/>
            <a:ext cx="4724399" cy="613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5063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Bullet Li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B50938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i="1">
                <a:solidFill>
                  <a:srgbClr val="1B487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A725CFD4-B53A-D444-84B1-D2F68B62B35A}" type="datetime1">
              <a:rPr lang="en-US" smtClean="0"/>
              <a:t>2/28/22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1B487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1B487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3698329-7E74-489C-977A-F404E138E57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rgbClr val="B711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0553495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Bullet Li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rgbClr val="B711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1558100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8A84DB32-1374-BE40-83DD-C8AF9911A452}" type="datetime1">
              <a:rPr lang="en-US" smtClean="0"/>
              <a:t>2/28/22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DCDDD-39C2-4E65-B7C4-6894F02AC3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3938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pening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3"/>
            <a:ext cx="7772400" cy="1981199"/>
          </a:xfrm>
        </p:spPr>
        <p:txBody>
          <a:bodyPr/>
          <a:lstStyle>
            <a:lvl1pPr>
              <a:defRPr b="1">
                <a:solidFill>
                  <a:srgbClr val="172A3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581400"/>
            <a:ext cx="6400800" cy="24384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add Author(s)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9200" y="6356352"/>
            <a:ext cx="685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172A3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11" name="Date Placeholder 3" hidden="1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i="1">
                <a:solidFill>
                  <a:srgbClr val="172A3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B88C5883-4629-E740-9E43-13D8F78DD425}" type="datetime1">
              <a:rPr lang="en-US" smtClean="0"/>
              <a:t>2/28/22</a:t>
            </a:fld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172A3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778DCDDD-39C2-4E65-B7C4-6894F02AC3B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D32739B3-7DF2-4F1B-9E06-C42630FD32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37160"/>
            <a:ext cx="3015107" cy="1005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61590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Bullet Li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rgbClr val="B711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8365250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8A84DB32-1374-BE40-83DD-C8AF9911A452}" type="datetime1">
              <a:rPr lang="en-US" smtClean="0"/>
              <a:t>2/28/22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DCDDD-39C2-4E65-B7C4-6894F02AC3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920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Bullet Li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rgbClr val="B711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4477478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pening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3"/>
            <a:ext cx="7772400" cy="1981199"/>
          </a:xfrm>
        </p:spPr>
        <p:txBody>
          <a:bodyPr/>
          <a:lstStyle>
            <a:lvl1pPr>
              <a:defRPr b="1">
                <a:solidFill>
                  <a:srgbClr val="172A3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581400"/>
            <a:ext cx="6400800" cy="24384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add Author(s)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9200" y="6356352"/>
            <a:ext cx="685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172A3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11" name="Date Placeholder 3" hidden="1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i="1">
                <a:solidFill>
                  <a:srgbClr val="172A3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B88C5883-4629-E740-9E43-13D8F78DD425}" type="datetime1">
              <a:rPr lang="en-US" smtClean="0"/>
              <a:t>2/28/22</a:t>
            </a:fld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172A3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778DCDDD-39C2-4E65-B7C4-6894F02AC3B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D32739B3-7DF2-4F1B-9E06-C42630FD32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37160"/>
            <a:ext cx="3015107" cy="1005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91114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Bullet Li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rgbClr val="B711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601646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8A84DB32-1374-BE40-83DD-C8AF9911A452}" type="datetime1">
              <a:rPr lang="en-US" smtClean="0"/>
              <a:t>2/28/22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DCDDD-39C2-4E65-B7C4-6894F02AC3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7499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pening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3"/>
            <a:ext cx="7772400" cy="1981199"/>
          </a:xfrm>
        </p:spPr>
        <p:txBody>
          <a:bodyPr/>
          <a:lstStyle>
            <a:lvl1pPr>
              <a:defRPr b="1">
                <a:solidFill>
                  <a:srgbClr val="172A3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581400"/>
            <a:ext cx="6400800" cy="2438400"/>
          </a:xfrm>
        </p:spPr>
        <p:txBody>
          <a:bodyPr/>
          <a:lstStyle>
            <a:lvl1pPr marL="0" indent="0" algn="ctr">
              <a:buNone/>
              <a:defRPr baseline="0">
                <a:solidFill>
                  <a:srgbClr val="36719F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add Author(s)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9200" y="6356352"/>
            <a:ext cx="685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172A3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11" name="Date Placeholder 3" hidden="1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i="1">
                <a:solidFill>
                  <a:srgbClr val="172A3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172A3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778DCDDD-39C2-4E65-B7C4-6894F02AC3B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5263" r="2686" b="24561"/>
          <a:stretch/>
        </p:blipFill>
        <p:spPr>
          <a:xfrm>
            <a:off x="152402" y="228600"/>
            <a:ext cx="4724399" cy="613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77923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Bullet Li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rgbClr val="B711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8054879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538174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Bullet Li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B50938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i="1">
                <a:solidFill>
                  <a:srgbClr val="1B487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A725CFD4-B53A-D444-84B1-D2F68B62B35A}" type="datetime1">
              <a:rPr lang="en-US" smtClean="0"/>
              <a:t>2/28/22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1B487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1B487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3698329-7E74-489C-977A-F404E138E57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rgbClr val="B711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261977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8A84DB32-1374-BE40-83DD-C8AF9911A452}" type="datetime1">
              <a:rPr lang="en-US" smtClean="0"/>
              <a:t>2/28/22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DCDDD-39C2-4E65-B7C4-6894F02AC3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659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Bullet Li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868" y="457200"/>
            <a:ext cx="8970264" cy="1143000"/>
          </a:xfrm>
        </p:spPr>
        <p:txBody>
          <a:bodyPr>
            <a:normAutofit/>
          </a:bodyPr>
          <a:lstStyle>
            <a:lvl1pPr>
              <a:defRPr sz="3000">
                <a:solidFill>
                  <a:srgbClr val="B50938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" y="1737360"/>
            <a:ext cx="8595360" cy="45259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rgbClr val="B711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950633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Bullet Li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B50938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i="1">
                <a:solidFill>
                  <a:srgbClr val="1B487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D69731B1-A48B-AD4B-B5CB-096AC46D1CEE}" type="datetime1">
              <a:rPr lang="en-US" smtClean="0"/>
              <a:t>2/28/22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1B487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1B487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3698329-7E74-489C-977A-F404E138E57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82000" y="533401"/>
            <a:ext cx="655768" cy="733425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rgbClr val="B711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323945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i="1">
                <a:solidFill>
                  <a:srgbClr val="1B487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7156150A-BFED-6B45-9670-CFA19EF598FF}" type="datetime1">
              <a:rPr lang="en-US" smtClean="0"/>
              <a:t>2/28/22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1B487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1B487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3698329-7E74-489C-977A-F404E138E5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497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i="1">
                <a:solidFill>
                  <a:srgbClr val="1B487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ABB819F2-8873-274A-A779-4E95392035D9}" type="datetime1">
              <a:rPr lang="en-US" smtClean="0"/>
              <a:t>2/28/22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1B487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1B487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3698329-7E74-489C-977A-F404E138E5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38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28800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1B487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68562"/>
            <a:ext cx="4040188" cy="37798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828800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1B487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468562"/>
            <a:ext cx="4041775" cy="37798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FA42142-75D9-8C47-B856-E5FB3BF2665B}" type="datetime1">
              <a:rPr lang="en-US" smtClean="0"/>
              <a:t>2/28/22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216A28F-CE26-4394-8788-19F9F7A35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398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i="1">
                <a:solidFill>
                  <a:srgbClr val="1B487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2440F42D-961B-7C40-9276-31238841F1BF}" type="datetime1">
              <a:rPr lang="en-US" smtClean="0"/>
              <a:t>2/28/22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1B487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1B487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3698329-7E74-489C-977A-F404E138E5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06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5" Type="http://schemas.openxmlformats.org/officeDocument/2006/relationships/slideLayout" Target="../slideLayouts/slideLayout9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8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6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2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5" Type="http://schemas.openxmlformats.org/officeDocument/2006/relationships/theme" Target="../theme/theme6.xml"/><Relationship Id="rId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9200" y="6356352"/>
            <a:ext cx="685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172A3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i="1">
                <a:solidFill>
                  <a:srgbClr val="172A3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20B249EC-751D-8E4C-A373-23691FD964F3}" type="datetime1">
              <a:rPr lang="en-US" smtClean="0"/>
              <a:t>2/28/22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172A3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778DCDDD-39C2-4E65-B7C4-6894F02AC3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491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82" r:id="rId2"/>
    <p:sldLayoutId id="2147483681" r:id="rId3"/>
    <p:sldLayoutId id="2147483735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172A3A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36719F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36719F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36719F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36719F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36719F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79438"/>
            <a:ext cx="7848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28801"/>
            <a:ext cx="82296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i="1">
                <a:solidFill>
                  <a:srgbClr val="172A3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68D09977-0556-5740-B610-44A9BDB7EDBE}" type="datetime1">
              <a:rPr lang="en-US" smtClean="0"/>
              <a:t>2/28/22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172A3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172A3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3698329-7E74-489C-977A-F404E138E57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2"/>
            <a:ext cx="9144000" cy="366713"/>
          </a:xfrm>
          <a:prstGeom prst="rect">
            <a:avLst/>
          </a:prstGeom>
          <a:solidFill>
            <a:srgbClr val="3671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601" y="616439"/>
            <a:ext cx="391161" cy="526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4067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73" r:id="rId2"/>
    <p:sldLayoutId id="2147483664" r:id="rId3"/>
    <p:sldLayoutId id="2147483679" r:id="rId4"/>
    <p:sldLayoutId id="2147483666" r:id="rId5"/>
    <p:sldLayoutId id="2147483667" r:id="rId6"/>
    <p:sldLayoutId id="2147483668" r:id="rId7"/>
    <p:sldLayoutId id="2147483669" r:id="rId8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100" b="1" kern="1200">
          <a:solidFill>
            <a:srgbClr val="36719F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172A3A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172A3A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172A3A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172A3A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172A3A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9200" y="6356352"/>
            <a:ext cx="685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172A3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i="1">
                <a:solidFill>
                  <a:srgbClr val="172A3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20B249EC-751D-8E4C-A373-23691FD964F3}" type="datetime1">
              <a:rPr lang="en-US" smtClean="0"/>
              <a:t>2/28/22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172A3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778DCDDD-39C2-4E65-B7C4-6894F02AC3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416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172A3A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36719F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36719F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36719F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36719F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36719F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9200" y="6356352"/>
            <a:ext cx="685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172A3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i="1">
                <a:solidFill>
                  <a:srgbClr val="172A3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20B249EC-751D-8E4C-A373-23691FD964F3}" type="datetime1">
              <a:rPr lang="en-US" smtClean="0"/>
              <a:t>2/28/22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172A3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778DCDDD-39C2-4E65-B7C4-6894F02AC3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003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3" r:id="rId2"/>
    <p:sldLayoutId id="2147483724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172A3A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36719F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36719F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36719F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36719F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36719F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9200" y="6356352"/>
            <a:ext cx="685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172A3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i="1">
                <a:solidFill>
                  <a:srgbClr val="172A3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20B249EC-751D-8E4C-A373-23691FD964F3}" type="datetime1">
              <a:rPr lang="en-US" smtClean="0"/>
              <a:t>2/28/22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172A3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778DCDDD-39C2-4E65-B7C4-6894F02AC3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305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8" r:id="rId2"/>
    <p:sldLayoutId id="2147483729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172A3A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36719F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36719F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36719F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36719F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36719F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9200" y="6356352"/>
            <a:ext cx="685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172A3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i="1">
                <a:solidFill>
                  <a:srgbClr val="172A3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172A3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778DCDDD-39C2-4E65-B7C4-6894F02AC3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121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172A3A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36719F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36719F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36719F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36719F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36719F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0" y="1447801"/>
            <a:ext cx="9144000" cy="1981199"/>
          </a:xfrm>
        </p:spPr>
        <p:txBody>
          <a:bodyPr>
            <a:normAutofit/>
          </a:bodyPr>
          <a:lstStyle/>
          <a:p>
            <a:r>
              <a:rPr lang="en-US" dirty="0"/>
              <a:t>Why a Normalizing Supply May Not Do Much to Lower Inflation</a:t>
            </a:r>
            <a:endParaRPr lang="en-US" sz="2700" dirty="0">
              <a:solidFill>
                <a:srgbClr val="FF0000"/>
              </a:solidFill>
            </a:endParaRPr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1143001"/>
          </a:xfrm>
        </p:spPr>
        <p:txBody>
          <a:bodyPr>
            <a:noAutofit/>
          </a:bodyPr>
          <a:lstStyle/>
          <a:p>
            <a:r>
              <a:rPr lang="en-US" sz="4400" b="1">
                <a:solidFill>
                  <a:srgbClr val="A71930"/>
                </a:solidFill>
              </a:rPr>
              <a:t>Jason Furman</a:t>
            </a:r>
          </a:p>
          <a:p>
            <a:r>
              <a:rPr lang="en-US" sz="2800" b="1"/>
              <a:t>Harvard University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0" y="5531592"/>
            <a:ext cx="9144000" cy="13264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 baseline="0">
                <a:solidFill>
                  <a:srgbClr val="36719F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r>
              <a:rPr lang="en-US" sz="2100" b="1" dirty="0">
                <a:solidFill>
                  <a:prstClr val="black"/>
                </a:solidFill>
              </a:rPr>
              <a:t>Federal Reserve Bank of Cleveland</a:t>
            </a:r>
          </a:p>
          <a:p>
            <a:pPr lvl="0">
              <a:defRPr/>
            </a:pPr>
            <a:r>
              <a:rPr lang="en-US" sz="2100" b="1" dirty="0">
                <a:solidFill>
                  <a:prstClr val="black"/>
                </a:solidFill>
              </a:rPr>
              <a:t>March 1, 2022</a:t>
            </a:r>
          </a:p>
        </p:txBody>
      </p:sp>
    </p:spTree>
    <p:extLst>
      <p:ext uri="{BB962C8B-B14F-4D97-AF65-F5344CB8AC3E}">
        <p14:creationId xmlns:p14="http://schemas.microsoft.com/office/powerpoint/2010/main" val="1776541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868" y="457200"/>
            <a:ext cx="8970264" cy="1143000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rgbClr val="A71930"/>
                </a:solidFill>
              </a:rPr>
              <a:t>Some c</a:t>
            </a:r>
            <a:r>
              <a:rPr lang="en-US" sz="3000" dirty="0">
                <a:solidFill>
                  <a:srgbClr val="A71930"/>
                </a:solidFill>
              </a:rPr>
              <a:t>ommon arguments for inflation to ease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27B168-DFE3-4CA1-B1F2-1BC87906E58E}"/>
              </a:ext>
            </a:extLst>
          </p:cNvPr>
          <p:cNvSpPr txBox="1"/>
          <p:nvPr/>
        </p:nvSpPr>
        <p:spPr>
          <a:xfrm>
            <a:off x="86868" y="1680447"/>
            <a:ext cx="8970263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800" dirty="0"/>
              <a:t>Workers will return to the labor force</a:t>
            </a:r>
          </a:p>
          <a:p>
            <a:pPr marL="457200" indent="-457200">
              <a:buFont typeface="+mj-lt"/>
              <a:buAutoNum type="arabicPeriod"/>
            </a:pPr>
            <a:endParaRPr lang="en-US" sz="2800" dirty="0"/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Consumers will shift from buying goods to services</a:t>
            </a:r>
          </a:p>
          <a:p>
            <a:pPr marL="457200" indent="-457200">
              <a:buFont typeface="+mj-lt"/>
              <a:buAutoNum type="arabicPeriod"/>
            </a:pPr>
            <a:endParaRPr lang="en-US" sz="2800" dirty="0"/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The pandemic will become a manageable endemic</a:t>
            </a:r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i="1" dirty="0">
                <a:solidFill>
                  <a:srgbClr val="FF0000"/>
                </a:solidFill>
              </a:rPr>
              <a:t>All of these have some truth. But all of these unleash countervailing forces too in the form of extra demand. The net effect may not be a large reduction in inflation—and in some cases could increase it.</a:t>
            </a:r>
          </a:p>
        </p:txBody>
      </p:sp>
    </p:spTree>
    <p:extLst>
      <p:ext uri="{BB962C8B-B14F-4D97-AF65-F5344CB8AC3E}">
        <p14:creationId xmlns:p14="http://schemas.microsoft.com/office/powerpoint/2010/main" val="2968434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868" y="457200"/>
            <a:ext cx="8970264" cy="1143000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rgbClr val="A71930"/>
                </a:solidFill>
              </a:rPr>
              <a:t>Labor force participation is still about 2½  million below pre-COVID rates</a:t>
            </a:r>
            <a:endParaRPr lang="en-US" sz="3000" dirty="0">
              <a:solidFill>
                <a:srgbClr val="A7193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F43D1D1-493C-4697-B875-8B63B5ABF6CA}"/>
              </a:ext>
            </a:extLst>
          </p:cNvPr>
          <p:cNvSpPr txBox="1"/>
          <p:nvPr/>
        </p:nvSpPr>
        <p:spPr>
          <a:xfrm>
            <a:off x="0" y="662990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Source: Bureau of Economic Analysis; Macrobond; author's calculations.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8437D37-2E36-44A1-844A-E7D0EE21F4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2080" y="1600200"/>
            <a:ext cx="6339840" cy="4749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5115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868" y="457200"/>
            <a:ext cx="8970264" cy="1143000"/>
          </a:xfrm>
        </p:spPr>
        <p:txBody>
          <a:bodyPr>
            <a:noAutofit/>
          </a:bodyPr>
          <a:lstStyle/>
          <a:p>
            <a:r>
              <a:rPr lang="en-US" sz="3000" dirty="0">
                <a:solidFill>
                  <a:srgbClr val="A71930"/>
                </a:solidFill>
              </a:rPr>
              <a:t>But which of these is more inflationary?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61FBB83-869F-4FD7-90F3-86CF722C01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2080" y="1600200"/>
            <a:ext cx="6339840" cy="4755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6013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868" y="457200"/>
            <a:ext cx="8970264" cy="1143000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rgbClr val="A71930"/>
                </a:solidFill>
              </a:rPr>
              <a:t>How much would a shift from goods to services lower inflation?</a:t>
            </a:r>
            <a:endParaRPr lang="en-US" sz="3000" dirty="0">
              <a:solidFill>
                <a:srgbClr val="A7193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EEC57EF-054A-44B9-B98A-2CEE21C57514}"/>
              </a:ext>
            </a:extLst>
          </p:cNvPr>
          <p:cNvSpPr txBox="1"/>
          <p:nvPr/>
        </p:nvSpPr>
        <p:spPr>
          <a:xfrm>
            <a:off x="0" y="662990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Source: Bureau of Economic Analysis; Macrobond; author's calculations.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8680DA8-56B1-4944-AB5D-C89F2D575A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2080" y="1600200"/>
            <a:ext cx="6339840" cy="4755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078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868" y="457200"/>
            <a:ext cx="8970264" cy="1143000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rgbClr val="A71930"/>
                </a:solidFill>
              </a:rPr>
              <a:t>If the pandemic reduced inflation, why should ending it also reduce inflation?</a:t>
            </a:r>
            <a:endParaRPr lang="en-US" sz="3000" dirty="0">
              <a:solidFill>
                <a:srgbClr val="A7193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27B168-DFE3-4CA1-B1F2-1BC87906E58E}"/>
              </a:ext>
            </a:extLst>
          </p:cNvPr>
          <p:cNvSpPr txBox="1"/>
          <p:nvPr/>
        </p:nvSpPr>
        <p:spPr>
          <a:xfrm>
            <a:off x="86868" y="1680447"/>
            <a:ext cx="8970263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u="sng" dirty="0"/>
              <a:t>The view in 2020</a:t>
            </a:r>
            <a:r>
              <a:rPr lang="en-US" sz="2500" dirty="0"/>
              <a:t>: The </a:t>
            </a:r>
            <a:r>
              <a:rPr lang="en-US" sz="2500" i="1" dirty="0">
                <a:solidFill>
                  <a:srgbClr val="00B050"/>
                </a:solidFill>
              </a:rPr>
              <a:t>shutdown</a:t>
            </a:r>
            <a:r>
              <a:rPr lang="en-US" sz="2500" dirty="0"/>
              <a:t> of the economy is decreasing inflation (even with enormous support for demand).</a:t>
            </a:r>
          </a:p>
          <a:p>
            <a:endParaRPr lang="en-US" sz="2500" dirty="0"/>
          </a:p>
          <a:p>
            <a:r>
              <a:rPr lang="en-US" sz="2500" u="sng" dirty="0"/>
              <a:t>The view in June 2021</a:t>
            </a:r>
            <a:r>
              <a:rPr lang="en-US" sz="2500" dirty="0"/>
              <a:t>: The </a:t>
            </a:r>
            <a:r>
              <a:rPr lang="en-US" sz="2500" i="1" dirty="0">
                <a:solidFill>
                  <a:srgbClr val="00B050"/>
                </a:solidFill>
              </a:rPr>
              <a:t>rapid reopening </a:t>
            </a:r>
            <a:r>
              <a:rPr lang="en-US" sz="2500" dirty="0"/>
              <a:t>of the economy is causing higher inflation.</a:t>
            </a:r>
          </a:p>
          <a:p>
            <a:endParaRPr lang="en-US" sz="2500" dirty="0"/>
          </a:p>
          <a:p>
            <a:r>
              <a:rPr lang="en-US" sz="2500" u="sng" dirty="0"/>
              <a:t>The view in December 2021</a:t>
            </a:r>
            <a:r>
              <a:rPr lang="en-US" sz="2500" dirty="0"/>
              <a:t>: The </a:t>
            </a:r>
            <a:r>
              <a:rPr lang="en-US" sz="2500" i="1" dirty="0">
                <a:solidFill>
                  <a:srgbClr val="00B050"/>
                </a:solidFill>
              </a:rPr>
              <a:t>slowdown in the reopening </a:t>
            </a:r>
            <a:r>
              <a:rPr lang="en-US" sz="2500" dirty="0"/>
              <a:t>of the economy is causing higher inflation???</a:t>
            </a:r>
          </a:p>
          <a:p>
            <a:endParaRPr lang="en-US" sz="2500" i="1" dirty="0"/>
          </a:p>
          <a:p>
            <a:r>
              <a:rPr lang="en-US" sz="2500" i="1" dirty="0">
                <a:solidFill>
                  <a:srgbClr val="FF0000"/>
                </a:solidFill>
              </a:rPr>
              <a:t>Easing the pandemic will cause both demand and supply to increase. It could cause higher service prices, and lower goods prices. </a:t>
            </a:r>
            <a:r>
              <a:rPr lang="en-US" sz="2500" b="1" i="1" dirty="0">
                <a:solidFill>
                  <a:srgbClr val="FF0000"/>
                </a:solidFill>
              </a:rPr>
              <a:t>The net effect on inflation is unclear.</a:t>
            </a:r>
          </a:p>
        </p:txBody>
      </p:sp>
    </p:spTree>
    <p:extLst>
      <p:ext uri="{BB962C8B-B14F-4D97-AF65-F5344CB8AC3E}">
        <p14:creationId xmlns:p14="http://schemas.microsoft.com/office/powerpoint/2010/main" val="2314806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0" y="1447801"/>
            <a:ext cx="9144000" cy="1981199"/>
          </a:xfrm>
        </p:spPr>
        <p:txBody>
          <a:bodyPr>
            <a:normAutofit/>
          </a:bodyPr>
          <a:lstStyle/>
          <a:p>
            <a:r>
              <a:rPr lang="en-US" dirty="0"/>
              <a:t>Why a Normalizing Supply May Not Do Much to Lower Inflation</a:t>
            </a:r>
            <a:endParaRPr lang="en-US" sz="2700" dirty="0">
              <a:solidFill>
                <a:srgbClr val="FF0000"/>
              </a:solidFill>
            </a:endParaRPr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1143001"/>
          </a:xfrm>
        </p:spPr>
        <p:txBody>
          <a:bodyPr>
            <a:noAutofit/>
          </a:bodyPr>
          <a:lstStyle/>
          <a:p>
            <a:r>
              <a:rPr lang="en-US" sz="4400" b="1">
                <a:solidFill>
                  <a:srgbClr val="A71930"/>
                </a:solidFill>
              </a:rPr>
              <a:t>Jason Furman</a:t>
            </a:r>
          </a:p>
          <a:p>
            <a:r>
              <a:rPr lang="en-US" sz="2800" b="1"/>
              <a:t>Harvard University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0" y="5531592"/>
            <a:ext cx="9144000" cy="13264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 baseline="0">
                <a:solidFill>
                  <a:srgbClr val="36719F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r>
              <a:rPr lang="en-US" sz="2100" b="1" dirty="0">
                <a:solidFill>
                  <a:prstClr val="black"/>
                </a:solidFill>
              </a:rPr>
              <a:t>Federal Reserve Bank of Cleveland</a:t>
            </a:r>
          </a:p>
          <a:p>
            <a:pPr lvl="0">
              <a:defRPr/>
            </a:pPr>
            <a:r>
              <a:rPr lang="en-US" sz="2100" b="1" dirty="0">
                <a:solidFill>
                  <a:prstClr val="black"/>
                </a:solidFill>
              </a:rPr>
              <a:t>March 1, 2022</a:t>
            </a:r>
          </a:p>
        </p:txBody>
      </p:sp>
    </p:spTree>
    <p:extLst>
      <p:ext uri="{BB962C8B-B14F-4D97-AF65-F5344CB8AC3E}">
        <p14:creationId xmlns:p14="http://schemas.microsoft.com/office/powerpoint/2010/main" val="2423501297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itle and Bullet list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4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1457</TotalTime>
  <Words>285</Words>
  <Application>Microsoft Macintosh PowerPoint</Application>
  <PresentationFormat>On-screen Show (4:3)</PresentationFormat>
  <Paragraphs>39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Custom Design</vt:lpstr>
      <vt:lpstr>Title and Bullet lists</vt:lpstr>
      <vt:lpstr>1_Custom Design</vt:lpstr>
      <vt:lpstr>2_Custom Design</vt:lpstr>
      <vt:lpstr>3_Custom Design</vt:lpstr>
      <vt:lpstr>4_Custom Design</vt:lpstr>
      <vt:lpstr>Why a Normalizing Supply May Not Do Much to Lower Inflation</vt:lpstr>
      <vt:lpstr>Some common arguments for inflation to ease</vt:lpstr>
      <vt:lpstr>Labor force participation is still about 2½  million below pre-COVID rates</vt:lpstr>
      <vt:lpstr>But which of these is more inflationary?</vt:lpstr>
      <vt:lpstr>How much would a shift from goods to services lower inflation?</vt:lpstr>
      <vt:lpstr>If the pandemic reduced inflation, why should ending it also reduce inflation?</vt:lpstr>
      <vt:lpstr>Why a Normalizing Supply May Not Do Much to Lower Inflation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Jason Furman</cp:lastModifiedBy>
  <cp:revision>9</cp:revision>
  <cp:lastPrinted>2018-02-06T04:33:18Z</cp:lastPrinted>
  <dcterms:created xsi:type="dcterms:W3CDTF">2013-04-02T14:03:18Z</dcterms:created>
  <dcterms:modified xsi:type="dcterms:W3CDTF">2022-03-01T01:08:07Z</dcterms:modified>
</cp:coreProperties>
</file>