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60" r:id="rId2"/>
    <p:sldMasterId id="2147483715" r:id="rId3"/>
    <p:sldMasterId id="2147483720" r:id="rId4"/>
    <p:sldMasterId id="2147483725" r:id="rId5"/>
    <p:sldMasterId id="2147483730" r:id="rId6"/>
  </p:sldMasterIdLst>
  <p:notesMasterIdLst>
    <p:notesMasterId r:id="rId14"/>
  </p:notesMasterIdLst>
  <p:sldIdLst>
    <p:sldId id="1587" r:id="rId7"/>
    <p:sldId id="2119" r:id="rId8"/>
    <p:sldId id="2127" r:id="rId9"/>
    <p:sldId id="2124" r:id="rId10"/>
    <p:sldId id="2122" r:id="rId11"/>
    <p:sldId id="2128" r:id="rId12"/>
    <p:sldId id="212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DFE209-CA57-E6D1-033E-AAA38F1AE5E9}" name="Willie Powell" initials="WP" userId="Willie Powell" providerId="None"/>
  <p188:author id="{DDCBA6BA-4BD0-7D55-BD84-6BFF544E499C}" name="Jason Furman" initials="JF" userId="3eaaa3808a235de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Furman" initials="JF" lastIdx="583" clrIdx="0"/>
  <p:cmAuthor id="2" name="Jason Furman" initials="JF [2]" lastIdx="1" clrIdx="1"/>
  <p:cmAuthor id="3" name="Jason Furman" initials="JF [2] [2]" lastIdx="1" clrIdx="2"/>
  <p:cmAuthor id="4" name="Jason Furman" initials="JF [3]" lastIdx="1" clrIdx="3"/>
  <p:cmAuthor id="5" name="Jason Furman" initials="JF [3] [2]" lastIdx="1" clrIdx="4"/>
  <p:cmAuthor id="6" name="Jason Furman" initials="JF [3] [3]" lastIdx="1" clrIdx="5"/>
  <p:cmAuthor id="7" name="Jason Furman" initials="JF [3] [3] [2]" lastIdx="1" clrIdx="6"/>
  <p:cmAuthor id="8" name="Jason Furman" initials="JF [3] [3] [3]" lastIdx="1" clrIdx="7"/>
  <p:cmAuthor id="9" name="Jason Furman" initials="JF [4]" lastIdx="1" clrIdx="8"/>
  <p:cmAuthor id="10" name="Jason Furman" initials="JF [4] [2]" lastIdx="1" clrIdx="9"/>
  <p:cmAuthor id="11" name="Jason Furman" initials="JF [5]" lastIdx="1" clrIdx="10"/>
  <p:cmAuthor id="12" name="Jason Furman" initials="JF [6]" lastIdx="0" clrIdx="11"/>
  <p:cmAuthor id="13" name="Jason Furman" initials="JF [7]" lastIdx="1" clrIdx="12"/>
  <p:cmAuthor id="14" name="Jason Furman" initials="JF [8]" lastIdx="1" clrIdx="13"/>
  <p:cmAuthor id="15" name="Jason Furman" initials="JF [9]" lastIdx="1" clrIdx="14"/>
  <p:cmAuthor id="16" name="Jason Furman" initials="JF [10]" lastIdx="1" clrIdx="15"/>
  <p:cmAuthor id="17" name="Jason Furman" initials="JF [5] [2]" lastIdx="1" clrIdx="16"/>
  <p:cmAuthor id="18" name="Jason Furman" initials="JF [10] [2]" lastIdx="1" clrIdx="17"/>
  <p:cmAuthor id="19" name="Jason Furman" initials="JF [11]" lastIdx="1" clrIdx="18"/>
  <p:cmAuthor id="20" name="Jason Furman" initials="JF [5] [3]" lastIdx="1" clrIdx="19"/>
  <p:cmAuthor id="21" name="Jason Furman" initials="JF [10] [3]" lastIdx="1" clrIdx="20"/>
  <p:cmAuthor id="22" name="Jason Furman" initials="JF [12]" lastIdx="1" clrIdx="21"/>
  <p:cmAuthor id="23" name="Jason Furman" initials="JF [3] [3] [4]" lastIdx="1" clrIdx="22"/>
  <p:cmAuthor id="24" name="Jason Furman" initials="JF [12] [2]" lastIdx="1" clrIdx="23"/>
  <p:cmAuthor id="25" name="Harris Eppsteiner" initials="HE" lastIdx="8" clrIdx="24"/>
  <p:cmAuthor id="26" name="Harris Eppsteiner" initials="HE [2]" lastIdx="1" clrIdx="25"/>
  <p:cmAuthor id="27" name="Harris Eppsteiner" initials="HE [3]" lastIdx="1" clrIdx="26"/>
  <p:cmAuthor id="28" name="Harris Eppsteiner" initials="HE [4]" lastIdx="1" clrIdx="27"/>
  <p:cmAuthor id="29" name="Harris Eppsteiner" initials="HE [5]" lastIdx="1" clrIdx="28"/>
  <p:cmAuthor id="30" name="Harris Eppsteiner" initials="HE [6]" lastIdx="1" clrIdx="29"/>
  <p:cmAuthor id="31" name="Harris Eppsteiner" initials="HE [7]" lastIdx="1" clrIdx="30"/>
  <p:cmAuthor id="32" name="Harris Eppsteiner" initials="HE [8]" lastIdx="1" clrIdx="31"/>
  <p:cmAuthor id="33" name="Harris Eppsteiner" initials="HE [9]" lastIdx="1" clrIdx="32"/>
  <p:cmAuthor id="34" name="Harris Eppsteiner" initials="HE [10]" lastIdx="1" clrIdx="33"/>
  <p:cmAuthor id="35" name="Harris Eppsteiner" initials="HE [11]" lastIdx="1" clrIdx="34"/>
  <p:cmAuthor id="36" name="Harris Eppsteiner" initials="HE [11] [2]" lastIdx="1" clrIdx="35"/>
  <p:cmAuthor id="37" name="Wilson Powell" initials="WP" lastIdx="17" clrIdx="36"/>
  <p:cmAuthor id="38" name="Willie Powell" initials="WP" lastIdx="125" clrIdx="3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F0F0F0"/>
    <a:srgbClr val="66C2A4"/>
    <a:srgbClr val="CC3333"/>
    <a:srgbClr val="B50938"/>
    <a:srgbClr val="A04A62"/>
    <a:srgbClr val="DB293A"/>
    <a:srgbClr val="094C94"/>
    <a:srgbClr val="629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61"/>
  </p:normalViewPr>
  <p:slideViewPr>
    <p:cSldViewPr snapToGrid="0" snapToObjects="1">
      <p:cViewPr varScale="1">
        <p:scale>
          <a:sx n="90" d="100"/>
          <a:sy n="90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5FD6D-2938-D54C-A5C3-F87645F8E35D}" type="datetimeFigureOut">
              <a:rPr lang="en-US" smtClean="0"/>
              <a:t>2/28/22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34F0F-A36F-C847-96B4-E0F5922D8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13F312-5DBD-5E47-99B0-D22D9CB546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4F0F-A36F-C847-96B4-E0F5922D8C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3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4F0F-A36F-C847-96B4-E0F5922D8C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4F0F-A36F-C847-96B4-E0F5922D8C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39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4F0F-A36F-C847-96B4-E0F5922D8C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47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4F0F-A36F-C847-96B4-E0F5922D8C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04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13F312-5DBD-5E47-99B0-D22D9CB546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54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8C5883-4629-E740-9E43-13D8F78DD425}" type="datetime1">
              <a:rPr lang="en-US" smtClean="0"/>
              <a:t>2/28/22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2739B3-7DF2-4F1B-9E06-C42630FD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"/>
            <a:ext cx="3015107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7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D735FF-C322-FF4A-88A6-7D5695D033EA}" type="datetime1">
              <a:rPr lang="en-US" smtClean="0"/>
              <a:t>2/28/22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7200"/>
            <a:ext cx="3008313" cy="977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806950" cy="5791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4000"/>
            <a:ext cx="30083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FFCF02-ECFA-EA4A-B917-CEAF90769CD8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10200"/>
            <a:ext cx="5486400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360721-8A94-0945-9AA3-558F4504A8C9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1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36719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8C5883-4629-E740-9E43-13D8F78DD425}" type="datetime1">
              <a:rPr lang="en-US" smtClean="0"/>
              <a:t>2/28/22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t="5263" r="2686" b="24561"/>
          <a:stretch/>
        </p:blipFill>
        <p:spPr>
          <a:xfrm>
            <a:off x="152402" y="228600"/>
            <a:ext cx="4724399" cy="61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0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5093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25CFD4-B53A-D444-84B1-D2F68B62B35A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55349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5581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84DB32-1374-BE40-83DD-C8AF9911A452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3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8C5883-4629-E740-9E43-13D8F78DD425}" type="datetime1">
              <a:rPr lang="en-US" smtClean="0"/>
              <a:t>2/28/22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2739B3-7DF2-4F1B-9E06-C42630FD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"/>
            <a:ext cx="3015107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59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36525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84DB32-1374-BE40-83DD-C8AF9911A452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2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47747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88C5883-4629-E740-9E43-13D8F78DD425}" type="datetime1">
              <a:rPr lang="en-US" smtClean="0"/>
              <a:t>2/28/22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2739B3-7DF2-4F1B-9E06-C42630FD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"/>
            <a:ext cx="3015107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1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60164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84DB32-1374-BE40-83DD-C8AF9911A452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49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772400" cy="1981199"/>
          </a:xfrm>
        </p:spPr>
        <p:txBody>
          <a:bodyPr/>
          <a:lstStyle>
            <a:lvl1pPr>
              <a:defRPr b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81400"/>
            <a:ext cx="6400800" cy="2438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36719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Author(s)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263" r="2686" b="24561"/>
          <a:stretch/>
        </p:blipFill>
        <p:spPr>
          <a:xfrm>
            <a:off x="152402" y="228600"/>
            <a:ext cx="4724399" cy="61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79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05487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381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5093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25CFD4-B53A-D444-84B1-D2F68B62B35A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619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84DB32-1374-BE40-83DD-C8AF9911A452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B5093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737360"/>
            <a:ext cx="859536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506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5093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9731B1-A48B-AD4B-B5CB-096AC46D1CEE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0" y="533401"/>
            <a:ext cx="655768" cy="7334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B71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394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156150A-BFED-6B45-9670-CFA19EF598FF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B819F2-8873-274A-A779-4E95392035D9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B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8562"/>
            <a:ext cx="4040188" cy="3779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B4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68562"/>
            <a:ext cx="4041775" cy="3779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FA42142-75D9-8C47-B856-E5FB3BF2665B}" type="datetime1">
              <a:rPr lang="en-US" smtClean="0"/>
              <a:t>2/28/22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216A28F-CE26-4394-8788-19F9F7A35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40F42D-961B-7C40-9276-31238841F1BF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B4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B249EC-751D-8E4C-A373-23691FD964F3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2" r:id="rId2"/>
    <p:sldLayoutId id="2147483681" r:id="rId3"/>
    <p:sldLayoutId id="214748373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D09977-0556-5740-B610-44A9BDB7EDBE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698329-7E74-489C-977A-F404E138E5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366713"/>
          </a:xfrm>
          <a:prstGeom prst="rect">
            <a:avLst/>
          </a:prstGeom>
          <a:solidFill>
            <a:srgbClr val="367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1" y="616439"/>
            <a:ext cx="391161" cy="52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4" r:id="rId3"/>
    <p:sldLayoutId id="2147483679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100" b="1" kern="1200">
          <a:solidFill>
            <a:srgbClr val="36719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72A3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B249EC-751D-8E4C-A373-23691FD964F3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B249EC-751D-8E4C-A373-23691FD964F3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0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3" r:id="rId2"/>
    <p:sldLayoutId id="214748372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B249EC-751D-8E4C-A373-23691FD964F3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0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2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1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172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78DCDDD-39C2-4E65-B7C4-6894F02AC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172A3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719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447801"/>
            <a:ext cx="9144000" cy="1981199"/>
          </a:xfrm>
        </p:spPr>
        <p:txBody>
          <a:bodyPr>
            <a:normAutofit/>
          </a:bodyPr>
          <a:lstStyle/>
          <a:p>
            <a:r>
              <a:rPr lang="en-US" dirty="0"/>
              <a:t>Why a Normalizing Supply May Not Do Much to Lower Inflation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143001"/>
          </a:xfrm>
        </p:spPr>
        <p:txBody>
          <a:bodyPr>
            <a:noAutofit/>
          </a:bodyPr>
          <a:lstStyle/>
          <a:p>
            <a:r>
              <a:rPr lang="en-US" sz="4400" b="1">
                <a:solidFill>
                  <a:srgbClr val="A71930"/>
                </a:solidFill>
              </a:rPr>
              <a:t>Jason Furman</a:t>
            </a:r>
          </a:p>
          <a:p>
            <a:r>
              <a:rPr lang="en-US" sz="2800" b="1"/>
              <a:t>Harvard University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531592"/>
            <a:ext cx="9144000" cy="1326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rgbClr val="36719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2100" b="1" dirty="0">
                <a:solidFill>
                  <a:prstClr val="black"/>
                </a:solidFill>
              </a:rPr>
              <a:t>Federal Reserve Bank of Cleveland</a:t>
            </a:r>
          </a:p>
          <a:p>
            <a:pPr lvl="0">
              <a:defRPr/>
            </a:pPr>
            <a:r>
              <a:rPr lang="en-US" sz="2100" b="1" dirty="0">
                <a:solidFill>
                  <a:prstClr val="black"/>
                </a:solidFill>
              </a:rPr>
              <a:t>March 1, 2022</a:t>
            </a:r>
          </a:p>
        </p:txBody>
      </p:sp>
    </p:spTree>
    <p:extLst>
      <p:ext uri="{BB962C8B-B14F-4D97-AF65-F5344CB8AC3E}">
        <p14:creationId xmlns:p14="http://schemas.microsoft.com/office/powerpoint/2010/main" val="177654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A71930"/>
                </a:solidFill>
              </a:rPr>
              <a:t>Some c</a:t>
            </a:r>
            <a:r>
              <a:rPr lang="en-US" sz="3000" dirty="0">
                <a:solidFill>
                  <a:srgbClr val="A71930"/>
                </a:solidFill>
              </a:rPr>
              <a:t>ommon arguments for inflation to ease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7B168-DFE3-4CA1-B1F2-1BC87906E58E}"/>
              </a:ext>
            </a:extLst>
          </p:cNvPr>
          <p:cNvSpPr txBox="1"/>
          <p:nvPr/>
        </p:nvSpPr>
        <p:spPr>
          <a:xfrm>
            <a:off x="86868" y="1680447"/>
            <a:ext cx="89702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Workers will return to the labor force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Consumers will shift from buying goods to services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pandemic will become a manageable endemic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i="1" dirty="0">
                <a:solidFill>
                  <a:srgbClr val="FF0000"/>
                </a:solidFill>
              </a:rPr>
              <a:t>All of these have some truth. But all of these unleash countervailing forces too in the form of extra demand. The net effect may not be a large reduction in inflation—and in some cases could increase it.</a:t>
            </a:r>
          </a:p>
        </p:txBody>
      </p:sp>
    </p:spTree>
    <p:extLst>
      <p:ext uri="{BB962C8B-B14F-4D97-AF65-F5344CB8AC3E}">
        <p14:creationId xmlns:p14="http://schemas.microsoft.com/office/powerpoint/2010/main" val="29684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A71930"/>
                </a:solidFill>
              </a:rPr>
              <a:t>Labor force participation is still about 2½  million below pre-COVID rates</a:t>
            </a:r>
            <a:endParaRPr lang="en-US" sz="3000" dirty="0">
              <a:solidFill>
                <a:srgbClr val="A7193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3D1D1-493C-4697-B875-8B63B5ABF6CA}"/>
              </a:ext>
            </a:extLst>
          </p:cNvPr>
          <p:cNvSpPr txBox="1"/>
          <p:nvPr/>
        </p:nvSpPr>
        <p:spPr>
          <a:xfrm>
            <a:off x="0" y="662990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Source: Bureau of Economic Analysis; Macrobond; author's calculations.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437D37-2E36-44A1-844A-E7D0EE21F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0" y="1600200"/>
            <a:ext cx="6339840" cy="47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1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A71930"/>
                </a:solidFill>
              </a:rPr>
              <a:t>But which of these is more inflationary?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1FBB83-869F-4FD7-90F3-86CF722C0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0" y="1600200"/>
            <a:ext cx="6339840" cy="475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1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A71930"/>
                </a:solidFill>
              </a:rPr>
              <a:t>How much would a shift from goods to services lower inflation?</a:t>
            </a:r>
            <a:endParaRPr lang="en-US" sz="3000" dirty="0">
              <a:solidFill>
                <a:srgbClr val="A7193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EC57EF-054A-44B9-B98A-2CEE21C57514}"/>
              </a:ext>
            </a:extLst>
          </p:cNvPr>
          <p:cNvSpPr txBox="1"/>
          <p:nvPr/>
        </p:nvSpPr>
        <p:spPr>
          <a:xfrm>
            <a:off x="0" y="662990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Source: Bureau of Economic Analysis; Macrobond; author's calculations.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680DA8-56B1-4944-AB5D-C89F2D575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0" y="1600200"/>
            <a:ext cx="6339840" cy="475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" y="457200"/>
            <a:ext cx="8970264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A71930"/>
                </a:solidFill>
              </a:rPr>
              <a:t>If the pandemic reduced inflation, why should ending it also reduce inflation?</a:t>
            </a:r>
            <a:endParaRPr lang="en-US" sz="3000" dirty="0">
              <a:solidFill>
                <a:srgbClr val="A7193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7B168-DFE3-4CA1-B1F2-1BC87906E58E}"/>
              </a:ext>
            </a:extLst>
          </p:cNvPr>
          <p:cNvSpPr txBox="1"/>
          <p:nvPr/>
        </p:nvSpPr>
        <p:spPr>
          <a:xfrm>
            <a:off x="86868" y="1680447"/>
            <a:ext cx="89702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/>
              <a:t>The view in 2020</a:t>
            </a:r>
            <a:r>
              <a:rPr lang="en-US" sz="2500" dirty="0"/>
              <a:t>: The </a:t>
            </a:r>
            <a:r>
              <a:rPr lang="en-US" sz="2500" i="1" dirty="0">
                <a:solidFill>
                  <a:srgbClr val="00B050"/>
                </a:solidFill>
              </a:rPr>
              <a:t>shutdown</a:t>
            </a:r>
            <a:r>
              <a:rPr lang="en-US" sz="2500" dirty="0"/>
              <a:t> of the economy is decreasing inflation (even with enormous support for demand).</a:t>
            </a:r>
          </a:p>
          <a:p>
            <a:endParaRPr lang="en-US" sz="2500" dirty="0"/>
          </a:p>
          <a:p>
            <a:r>
              <a:rPr lang="en-US" sz="2500" u="sng" dirty="0"/>
              <a:t>The view in June 2021</a:t>
            </a:r>
            <a:r>
              <a:rPr lang="en-US" sz="2500" dirty="0"/>
              <a:t>: The </a:t>
            </a:r>
            <a:r>
              <a:rPr lang="en-US" sz="2500" i="1" dirty="0">
                <a:solidFill>
                  <a:srgbClr val="00B050"/>
                </a:solidFill>
              </a:rPr>
              <a:t>rapid reopening </a:t>
            </a:r>
            <a:r>
              <a:rPr lang="en-US" sz="2500" dirty="0"/>
              <a:t>of the economy is causing higher inflation.</a:t>
            </a:r>
          </a:p>
          <a:p>
            <a:endParaRPr lang="en-US" sz="2500" dirty="0"/>
          </a:p>
          <a:p>
            <a:r>
              <a:rPr lang="en-US" sz="2500" u="sng" dirty="0"/>
              <a:t>The view in December 2021</a:t>
            </a:r>
            <a:r>
              <a:rPr lang="en-US" sz="2500" dirty="0"/>
              <a:t>: The </a:t>
            </a:r>
            <a:r>
              <a:rPr lang="en-US" sz="2500" i="1" dirty="0">
                <a:solidFill>
                  <a:srgbClr val="00B050"/>
                </a:solidFill>
              </a:rPr>
              <a:t>slowdown in the reopening </a:t>
            </a:r>
            <a:r>
              <a:rPr lang="en-US" sz="2500" dirty="0"/>
              <a:t>of the economy is causing higher inflation???</a:t>
            </a:r>
          </a:p>
          <a:p>
            <a:endParaRPr lang="en-US" sz="2500" i="1" dirty="0"/>
          </a:p>
          <a:p>
            <a:r>
              <a:rPr lang="en-US" sz="2500" i="1" dirty="0">
                <a:solidFill>
                  <a:srgbClr val="FF0000"/>
                </a:solidFill>
              </a:rPr>
              <a:t>Easing the pandemic will cause both demand and supply to increase. It could cause higher service prices, and lower goods prices. </a:t>
            </a:r>
            <a:r>
              <a:rPr lang="en-US" sz="2500" b="1" i="1" dirty="0">
                <a:solidFill>
                  <a:srgbClr val="FF0000"/>
                </a:solidFill>
              </a:rPr>
              <a:t>The net effect on inflation is unclear.</a:t>
            </a:r>
          </a:p>
        </p:txBody>
      </p:sp>
    </p:spTree>
    <p:extLst>
      <p:ext uri="{BB962C8B-B14F-4D97-AF65-F5344CB8AC3E}">
        <p14:creationId xmlns:p14="http://schemas.microsoft.com/office/powerpoint/2010/main" val="231480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447801"/>
            <a:ext cx="9144000" cy="1981199"/>
          </a:xfrm>
        </p:spPr>
        <p:txBody>
          <a:bodyPr>
            <a:normAutofit/>
          </a:bodyPr>
          <a:lstStyle/>
          <a:p>
            <a:r>
              <a:rPr lang="en-US" dirty="0"/>
              <a:t>Why a Normalizing Supply May Not Do Much to Lower Inflation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143001"/>
          </a:xfrm>
        </p:spPr>
        <p:txBody>
          <a:bodyPr>
            <a:noAutofit/>
          </a:bodyPr>
          <a:lstStyle/>
          <a:p>
            <a:r>
              <a:rPr lang="en-US" sz="4400" b="1">
                <a:solidFill>
                  <a:srgbClr val="A71930"/>
                </a:solidFill>
              </a:rPr>
              <a:t>Jason Furman</a:t>
            </a:r>
          </a:p>
          <a:p>
            <a:r>
              <a:rPr lang="en-US" sz="2800" b="1"/>
              <a:t>Harvard University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531592"/>
            <a:ext cx="9144000" cy="1326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rgbClr val="36719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2100" b="1" dirty="0">
                <a:solidFill>
                  <a:prstClr val="black"/>
                </a:solidFill>
              </a:rPr>
              <a:t>Federal Reserve Bank of Cleveland</a:t>
            </a:r>
          </a:p>
          <a:p>
            <a:pPr lvl="0">
              <a:defRPr/>
            </a:pPr>
            <a:r>
              <a:rPr lang="en-US" sz="2100" b="1" dirty="0">
                <a:solidFill>
                  <a:prstClr val="black"/>
                </a:solidFill>
              </a:rPr>
              <a:t>March 1, 2022</a:t>
            </a:r>
          </a:p>
        </p:txBody>
      </p:sp>
    </p:spTree>
    <p:extLst>
      <p:ext uri="{BB962C8B-B14F-4D97-AF65-F5344CB8AC3E}">
        <p14:creationId xmlns:p14="http://schemas.microsoft.com/office/powerpoint/2010/main" val="24235012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and Bullet lis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285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Custom Design</vt:lpstr>
      <vt:lpstr>Title and Bullet lists</vt:lpstr>
      <vt:lpstr>1_Custom Design</vt:lpstr>
      <vt:lpstr>2_Custom Design</vt:lpstr>
      <vt:lpstr>3_Custom Design</vt:lpstr>
      <vt:lpstr>4_Custom Design</vt:lpstr>
      <vt:lpstr>Why a Normalizing Supply May Not Do Much to Lower Inflation</vt:lpstr>
      <vt:lpstr>Some common arguments for inflation to ease</vt:lpstr>
      <vt:lpstr>Labor force participation is still about 2½  million below pre-COVID rates</vt:lpstr>
      <vt:lpstr>But which of these is more inflationary?</vt:lpstr>
      <vt:lpstr>How much would a shift from goods to services lower inflation?</vt:lpstr>
      <vt:lpstr>If the pandemic reduced inflation, why should ending it also reduce inflation?</vt:lpstr>
      <vt:lpstr>Why a Normalizing Supply May Not Do Much to Lower Inflation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Jason Furman</cp:lastModifiedBy>
  <cp:revision>9</cp:revision>
  <cp:lastPrinted>2018-02-06T04:33:18Z</cp:lastPrinted>
  <dcterms:created xsi:type="dcterms:W3CDTF">2013-04-02T14:03:18Z</dcterms:created>
  <dcterms:modified xsi:type="dcterms:W3CDTF">2022-03-01T01:08:07Z</dcterms:modified>
</cp:coreProperties>
</file>