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67" r:id="rId3"/>
    <p:sldId id="361" r:id="rId4"/>
    <p:sldId id="368" r:id="rId5"/>
    <p:sldId id="364" r:id="rId6"/>
    <p:sldId id="370" r:id="rId7"/>
    <p:sldId id="3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22"/>
  </p:normalViewPr>
  <p:slideViewPr>
    <p:cSldViewPr>
      <p:cViewPr varScale="1">
        <p:scale>
          <a:sx n="98" d="100"/>
          <a:sy n="98" d="100"/>
        </p:scale>
        <p:origin x="289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8B1969C-CA79-4BB8-993E-6CBCE2302128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EAAEE1A-A6FB-447A-A7F5-08524CF1C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153400" cy="2590801"/>
          </a:xfrm>
        </p:spPr>
        <p:txBody>
          <a:bodyPr/>
          <a:lstStyle/>
          <a:p>
            <a:r>
              <a:rPr lang="en-US" sz="4400" b="1" dirty="0" smtClean="0"/>
              <a:t>Newly discovered risks in financial markets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2400" cap="none" dirty="0" smtClean="0">
                <a:latin typeface="Helvetica" panose="020B0604020202020204" pitchFamily="34" charset="0"/>
                <a:ea typeface="Times New Roman" panose="02020603050405020304" pitchFamily="18" charset="0"/>
              </a:rPr>
              <a:t>2021 </a:t>
            </a:r>
            <a:r>
              <a:rPr lang="en-US" sz="2400" cap="none" dirty="0">
                <a:latin typeface="Helvetica" panose="020B0604020202020204" pitchFamily="34" charset="0"/>
                <a:ea typeface="Times New Roman" panose="02020603050405020304" pitchFamily="18" charset="0"/>
              </a:rPr>
              <a:t>Financial Stability Conference: Planning for Surprises, Learning from </a:t>
            </a:r>
            <a:r>
              <a:rPr lang="en-US" sz="2400" cap="none" dirty="0" smtClean="0">
                <a:latin typeface="Helvetica" panose="020B0604020202020204" pitchFamily="34" charset="0"/>
                <a:ea typeface="Times New Roman" panose="02020603050405020304" pitchFamily="18" charset="0"/>
              </a:rPr>
              <a:t>Crises</a:t>
            </a:r>
            <a:endParaRPr lang="en-US" sz="2400" cap="none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52800"/>
            <a:ext cx="8229600" cy="2057400"/>
          </a:xfrm>
        </p:spPr>
        <p:txBody>
          <a:bodyPr>
            <a:normAutofit/>
          </a:bodyPr>
          <a:lstStyle/>
          <a:p>
            <a:r>
              <a:rPr lang="en-US" sz="2200" dirty="0"/>
              <a:t>Zhiguo He (</a:t>
            </a:r>
            <a:r>
              <a:rPr lang="zh-CN" altLang="en-US" sz="2200" dirty="0"/>
              <a:t>何治国</a:t>
            </a:r>
            <a:r>
              <a:rPr lang="en-US" sz="2200" dirty="0"/>
              <a:t>)</a:t>
            </a:r>
          </a:p>
          <a:p>
            <a:pPr>
              <a:spcAft>
                <a:spcPts val="0"/>
              </a:spcAft>
            </a:pPr>
            <a:r>
              <a:rPr lang="en-US" dirty="0"/>
              <a:t>Fuji bank and heller Professor of Finance</a:t>
            </a:r>
          </a:p>
          <a:p>
            <a:pPr>
              <a:spcAft>
                <a:spcPts val="0"/>
              </a:spcAft>
            </a:pPr>
            <a:r>
              <a:rPr lang="en-US" dirty="0"/>
              <a:t>Director of Becker Friedman Institute China</a:t>
            </a:r>
          </a:p>
          <a:p>
            <a:pPr>
              <a:spcAft>
                <a:spcPts val="0"/>
              </a:spcAft>
            </a:pPr>
            <a:r>
              <a:rPr lang="en-US" dirty="0"/>
              <a:t>University of Chicago, Booth School of Business; and NBER</a:t>
            </a:r>
            <a:endParaRPr lang="en-US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Whitney\Documents\CHICAGO GSB\PPT-Large-Logo-with-Tag-P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638800"/>
            <a:ext cx="3985392" cy="8808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638800"/>
            <a:ext cx="3252285" cy="88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1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163464" y="762000"/>
            <a:ext cx="8610600" cy="5638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Liquidity </a:t>
            </a:r>
            <a:r>
              <a:rPr lang="en-US" sz="2800" dirty="0">
                <a:solidFill>
                  <a:schemeClr val="tx1"/>
                </a:solidFill>
              </a:rPr>
              <a:t>Provision and Co-insurance in </a:t>
            </a:r>
            <a:r>
              <a:rPr lang="en-US" sz="2800" dirty="0" smtClean="0">
                <a:solidFill>
                  <a:schemeClr val="tx1"/>
                </a:solidFill>
              </a:rPr>
              <a:t>Bank Syndicates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Kevin Kiernan, </a:t>
            </a:r>
            <a:r>
              <a:rPr lang="en-US" sz="2600" dirty="0">
                <a:solidFill>
                  <a:schemeClr val="tx1"/>
                </a:solidFill>
              </a:rPr>
              <a:t>Vladimir </a:t>
            </a:r>
            <a:r>
              <a:rPr lang="en-US" sz="2600" dirty="0" err="1" smtClean="0">
                <a:solidFill>
                  <a:schemeClr val="tx1"/>
                </a:solidFill>
              </a:rPr>
              <a:t>Yankov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>
                <a:solidFill>
                  <a:schemeClr val="tx1"/>
                </a:solidFill>
              </a:rPr>
              <a:t>Filip </a:t>
            </a:r>
            <a:r>
              <a:rPr lang="en-US" sz="2600" dirty="0" err="1" smtClean="0">
                <a:solidFill>
                  <a:schemeClr val="tx1"/>
                </a:solidFill>
              </a:rPr>
              <a:t>Zikes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Network structure in syndicated loan market, linking to banks’ liquidity holdings and LCR regulation. </a:t>
            </a:r>
            <a:r>
              <a:rPr lang="en-US" sz="2600" dirty="0" err="1" smtClean="0">
                <a:solidFill>
                  <a:schemeClr val="tx1"/>
                </a:solidFill>
              </a:rPr>
              <a:t>Dealscan</a:t>
            </a:r>
            <a:r>
              <a:rPr lang="en-US" sz="2600" dirty="0" smtClean="0">
                <a:solidFill>
                  <a:schemeClr val="tx1"/>
                </a:solidFill>
              </a:rPr>
              <a:t> data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000" i="1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700" dirty="0" smtClean="0">
                <a:solidFill>
                  <a:schemeClr val="tx1"/>
                </a:solidFill>
              </a:rPr>
              <a:t>(In)</a:t>
            </a:r>
            <a:r>
              <a:rPr lang="en-US" sz="2700" dirty="0" err="1" smtClean="0">
                <a:solidFill>
                  <a:schemeClr val="tx1"/>
                </a:solidFill>
              </a:rPr>
              <a:t>ecient</a:t>
            </a:r>
            <a:r>
              <a:rPr lang="en-US" sz="2700" dirty="0" smtClean="0">
                <a:solidFill>
                  <a:schemeClr val="tx1"/>
                </a:solidFill>
              </a:rPr>
              <a:t> repo markets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Tobias </a:t>
            </a:r>
            <a:r>
              <a:rPr lang="en-US" sz="2600" dirty="0" err="1">
                <a:solidFill>
                  <a:schemeClr val="tx1"/>
                </a:solidFill>
              </a:rPr>
              <a:t>Dieler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Loriano</a:t>
            </a:r>
            <a:r>
              <a:rPr lang="en-US" sz="2600" dirty="0">
                <a:solidFill>
                  <a:schemeClr val="tx1"/>
                </a:solidFill>
              </a:rPr>
              <a:t> Mancini, Norman </a:t>
            </a:r>
            <a:r>
              <a:rPr lang="en-US" sz="2600" dirty="0" err="1">
                <a:solidFill>
                  <a:schemeClr val="tx1"/>
                </a:solidFill>
              </a:rPr>
              <a:t>Schurhoff</a:t>
            </a:r>
            <a:endParaRPr lang="en-US" sz="2600" dirty="0">
              <a:solidFill>
                <a:schemeClr val="tx1"/>
              </a:solidFill>
            </a:endParaRP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Theory on interbank market trading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The interaction between anonymity </a:t>
            </a:r>
            <a:r>
              <a:rPr lang="en-US" sz="2600" dirty="0" smtClean="0">
                <a:solidFill>
                  <a:schemeClr val="tx1"/>
                </a:solidFill>
              </a:rPr>
              <a:t>and </a:t>
            </a:r>
            <a:r>
              <a:rPr lang="en-US" sz="2600" dirty="0">
                <a:solidFill>
                  <a:schemeClr val="tx1"/>
                </a:solidFill>
              </a:rPr>
              <a:t>clearing scheme 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700" dirty="0" smtClean="0">
                <a:solidFill>
                  <a:schemeClr val="tx1"/>
                </a:solidFill>
              </a:rPr>
              <a:t>Hedge </a:t>
            </a:r>
            <a:r>
              <a:rPr lang="en-US" sz="2700" dirty="0">
                <a:solidFill>
                  <a:schemeClr val="tx1"/>
                </a:solidFill>
              </a:rPr>
              <a:t>Funds and the Treasury Cash-Futures </a:t>
            </a:r>
            <a:r>
              <a:rPr lang="en-US" sz="2700" dirty="0" smtClean="0">
                <a:solidFill>
                  <a:schemeClr val="tx1"/>
                </a:solidFill>
              </a:rPr>
              <a:t>Disconnect </a:t>
            </a:r>
            <a:endParaRPr lang="en-US" sz="2700" dirty="0">
              <a:solidFill>
                <a:schemeClr val="tx1"/>
              </a:solidFill>
            </a:endParaRP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Daniel Barth and Jay </a:t>
            </a:r>
            <a:r>
              <a:rPr lang="en-US" sz="2600" dirty="0" err="1">
                <a:solidFill>
                  <a:schemeClr val="tx1"/>
                </a:solidFill>
              </a:rPr>
              <a:t>Karn</a:t>
            </a:r>
            <a:endParaRPr lang="en-US" sz="2600" dirty="0">
              <a:solidFill>
                <a:schemeClr val="tx1"/>
              </a:solidFill>
            </a:endParaRP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Broader financial market where financial constraints limits the arbitrage opportunity</a:t>
            </a:r>
          </a:p>
          <a:p>
            <a:pPr marL="800100" lvl="1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1"/>
                </a:solidFill>
              </a:rPr>
              <a:t>Hedge funds </a:t>
            </a:r>
            <a:r>
              <a:rPr lang="en-US" sz="2600" dirty="0" smtClean="0">
                <a:solidFill>
                  <a:schemeClr val="tx1"/>
                </a:solidFill>
              </a:rPr>
              <a:t>during </a:t>
            </a:r>
            <a:r>
              <a:rPr lang="en-US" sz="2600" dirty="0">
                <a:solidFill>
                  <a:schemeClr val="tx1"/>
                </a:solidFill>
              </a:rPr>
              <a:t>T</a:t>
            </a:r>
            <a:r>
              <a:rPr lang="en-US" sz="2600" dirty="0" smtClean="0">
                <a:solidFill>
                  <a:schemeClr val="tx1"/>
                </a:solidFill>
              </a:rPr>
              <a:t>reasury </a:t>
            </a:r>
            <a:r>
              <a:rPr lang="en-US" sz="2600" dirty="0">
                <a:solidFill>
                  <a:schemeClr val="tx1"/>
                </a:solidFill>
              </a:rPr>
              <a:t>market </a:t>
            </a:r>
            <a:r>
              <a:rPr lang="en-US" sz="2600" dirty="0" smtClean="0">
                <a:solidFill>
                  <a:schemeClr val="tx1"/>
                </a:solidFill>
              </a:rPr>
              <a:t>disruption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Whitney\Documents\CHICAGO GSB\PPT-Large-Logo-with-Tag-P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216402"/>
            <a:ext cx="2601864" cy="49988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6259" y="228600"/>
            <a:ext cx="831686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b="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u="sng" dirty="0" smtClean="0"/>
              <a:t>Three excellent papers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86118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hitney\Documents\CHICAGO GSB\PPT-Large-Logo-with-Tag-P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216402"/>
            <a:ext cx="2601864" cy="49988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6259" y="152400"/>
            <a:ext cx="831686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b="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u="sng" dirty="0" smtClean="0"/>
              <a:t>Liquidity banking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38505"/>
            <a:ext cx="7159988" cy="472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49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hitney\Documents\CHICAGO GSB\PPT-Large-Logo-with-Tag-P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216402"/>
            <a:ext cx="2601864" cy="49988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6259" y="76200"/>
            <a:ext cx="831686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b="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u="sng" dirty="0" smtClean="0"/>
              <a:t>Repo markets</a:t>
            </a:r>
            <a:endParaRPr lang="en-US" sz="3600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838200"/>
            <a:ext cx="7709754" cy="42229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595" y="5266015"/>
            <a:ext cx="84721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model, firms with Good/Bad project quality rolling over their interim debt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Non-anonymity, no information asymmetry during trading (not necessarily good as ex post risk sharing is useful)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Central clearing helps weed out bad firms in clearing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Propose a solution to achieve the efficient allocation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6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70" y="838200"/>
            <a:ext cx="5904149" cy="5543721"/>
          </a:xfrm>
          <a:prstGeom prst="rect">
            <a:avLst/>
          </a:prstGeom>
        </p:spPr>
      </p:pic>
      <p:pic>
        <p:nvPicPr>
          <p:cNvPr id="5" name="Picture 2" descr="C:\Users\Whitney\Documents\CHICAGO GSB\PPT-Large-Logo-with-Tag-P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216402"/>
            <a:ext cx="2601864" cy="49988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13568" y="152400"/>
            <a:ext cx="8316864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b="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u="sng" dirty="0"/>
              <a:t> </a:t>
            </a:r>
            <a:r>
              <a:rPr lang="en-US" sz="3600" u="sng" dirty="0" smtClean="0"/>
              <a:t>Treasury cash-future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690919" y="2743200"/>
            <a:ext cx="23006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does foreign repo pool work? Eventually needs to park in some US-related bank accounts?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5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hitney\Documents\CHICAGO GSB\PPT-Large-Logo-with-Tag-P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216402"/>
            <a:ext cx="2601864" cy="49988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13568" y="152400"/>
            <a:ext cx="8316864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b="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u="sng" dirty="0"/>
              <a:t> </a:t>
            </a:r>
            <a:r>
              <a:rPr lang="en-US" sz="3600" u="sng" dirty="0" smtClean="0"/>
              <a:t>Treasury cash-future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25146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Egemen</a:t>
            </a:r>
            <a:r>
              <a:rPr lang="en-US" dirty="0"/>
              <a:t> </a:t>
            </a:r>
            <a:r>
              <a:rPr lang="en-US" dirty="0" err="1"/>
              <a:t>Eren</a:t>
            </a:r>
            <a:r>
              <a:rPr lang="en-US" dirty="0"/>
              <a:t> and Philip </a:t>
            </a:r>
            <a:r>
              <a:rPr lang="en-US" dirty="0" smtClean="0"/>
              <a:t>Wooldridge, BIS report,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Emphasizing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Treasury turmoil </a:t>
            </a:r>
            <a:r>
              <a:rPr lang="en-US" dirty="0" smtClean="0"/>
              <a:t>was not only US phenomenon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The rol</a:t>
            </a:r>
            <a:r>
              <a:rPr lang="en-US" dirty="0" smtClean="0"/>
              <a:t>e of NBFIs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914400"/>
            <a:ext cx="2874138" cy="567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0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386259" y="1600200"/>
            <a:ext cx="8610600" cy="3657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New risk in the old financial system is always young and vibrant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700" dirty="0" smtClean="0">
                <a:solidFill>
                  <a:schemeClr val="tx1"/>
                </a:solidFill>
              </a:rPr>
              <a:t>As we still knows little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7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700" dirty="0" smtClean="0">
                <a:solidFill>
                  <a:schemeClr val="tx1"/>
                </a:solidFill>
              </a:rPr>
              <a:t>New financial system?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Whitney\Documents\CHICAGO GSB\PPT-Large-Logo-with-Tag-P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216402"/>
            <a:ext cx="2601864" cy="49988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6259" y="228600"/>
            <a:ext cx="831686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b="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u="sng" dirty="0" smtClean="0"/>
              <a:t>Conclusion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838478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17699</TotalTime>
  <Words>262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黑体</vt:lpstr>
      <vt:lpstr>Arial</vt:lpstr>
      <vt:lpstr>Arial Black</vt:lpstr>
      <vt:lpstr>Courier New</vt:lpstr>
      <vt:lpstr>Helvetica</vt:lpstr>
      <vt:lpstr>Times New Roman</vt:lpstr>
      <vt:lpstr>Wingdings</vt:lpstr>
      <vt:lpstr>Essential</vt:lpstr>
      <vt:lpstr>Newly discovered risks in financial markets  2021 Financial Stability Conference: Planning for Surprises, Learning from Crises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Chicago Booth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He, Zhiguo</dc:creator>
  <cp:lastModifiedBy>He, Zhiguo</cp:lastModifiedBy>
  <cp:revision>727</cp:revision>
  <dcterms:created xsi:type="dcterms:W3CDTF">2014-05-09T15:11:05Z</dcterms:created>
  <dcterms:modified xsi:type="dcterms:W3CDTF">2021-11-18T15:26:13Z</dcterms:modified>
</cp:coreProperties>
</file>