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0" r:id="rId3"/>
    <p:sldId id="266" r:id="rId4"/>
    <p:sldId id="268" r:id="rId5"/>
    <p:sldId id="267" r:id="rId6"/>
    <p:sldId id="264" r:id="rId7"/>
    <p:sldId id="269" r:id="rId8"/>
    <p:sldId id="261" r:id="rId9"/>
    <p:sldId id="265" r:id="rId10"/>
    <p:sldId id="270"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018"/>
  </p:normalViewPr>
  <p:slideViewPr>
    <p:cSldViewPr snapToGrid="0" snapToObjects="1">
      <p:cViewPr varScale="1">
        <p:scale>
          <a:sx n="88" d="100"/>
          <a:sy n="88" d="100"/>
        </p:scale>
        <p:origin x="184" y="7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E0188-B907-8C49-B7E6-3EF0DDBB5BE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28FDD94-E542-1846-96BA-2588C2CB54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265DCB6E-F03E-804D-AD49-8E40C5CCED86}"/>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5" name="Footer Placeholder 4">
            <a:extLst>
              <a:ext uri="{FF2B5EF4-FFF2-40B4-BE49-F238E27FC236}">
                <a16:creationId xmlns:a16="http://schemas.microsoft.com/office/drawing/2014/main" id="{0F19B33A-CB7B-E747-9B85-20C26A181C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763372-3AFE-934C-BA2F-9705C2DB56F4}"/>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147326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CC026-3D5F-034E-8F15-0BED6BDB651A}"/>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8936BE8-EC16-2C4C-B70E-16AE15E94E3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35124B9-03EB-B543-943C-4D02D44AC829}"/>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5" name="Footer Placeholder 4">
            <a:extLst>
              <a:ext uri="{FF2B5EF4-FFF2-40B4-BE49-F238E27FC236}">
                <a16:creationId xmlns:a16="http://schemas.microsoft.com/office/drawing/2014/main" id="{188FA687-39C9-AC44-A29E-BCB64DC726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13BC75-B791-4D47-9FFE-E1C6A5F5F276}"/>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2400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F3209D-77E2-1F43-A3F8-66686C2B091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EF8543C-01D7-954E-88E8-B4C53017DC7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7F31F02-BAA5-4E4A-AB3B-4649E31EB60C}"/>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5" name="Footer Placeholder 4">
            <a:extLst>
              <a:ext uri="{FF2B5EF4-FFF2-40B4-BE49-F238E27FC236}">
                <a16:creationId xmlns:a16="http://schemas.microsoft.com/office/drawing/2014/main" id="{CD911EF3-73F1-1549-BEBE-B1E7047DDE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8E84A7-F156-C04A-BED6-79935025031C}"/>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3902149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9" name="Title 1"/>
          <p:cNvSpPr txBox="1">
            <a:spLocks/>
          </p:cNvSpPr>
          <p:nvPr userDrawn="1"/>
        </p:nvSpPr>
        <p:spPr>
          <a:xfrm>
            <a:off x="430576" y="982768"/>
            <a:ext cx="11330849" cy="1143000"/>
          </a:xfrm>
          <a:prstGeom prst="rect">
            <a:avLst/>
          </a:prstGeom>
        </p:spPr>
        <p:txBody>
          <a:bodyPr vert="horz" lIns="91440" tIns="45720" rIns="91440" bIns="45720" rtlCol="0" anchor="ctr">
            <a:normAutofit/>
          </a:bodyPr>
          <a:lstStyle>
            <a:lvl1pPr algn="ctr" defTabSz="257162" rtl="0" eaLnBrk="1" latinLnBrk="0" hangingPunct="1">
              <a:spcBef>
                <a:spcPct val="0"/>
              </a:spcBef>
              <a:buNone/>
              <a:defRPr sz="2475" kern="1200">
                <a:solidFill>
                  <a:schemeClr val="tx1"/>
                </a:solidFill>
                <a:latin typeface="+mj-lt"/>
                <a:ea typeface="+mj-ea"/>
                <a:cs typeface="+mj-cs"/>
              </a:defRPr>
            </a:lvl1pPr>
          </a:lstStyle>
          <a:p>
            <a:pPr marL="0" marR="0" lvl="0" indent="0" algn="ctr" defTabSz="257162" rtl="0" eaLnBrk="1" fontAlgn="auto" latinLnBrk="0" hangingPunct="1">
              <a:lnSpc>
                <a:spcPct val="100000"/>
              </a:lnSpc>
              <a:spcBef>
                <a:spcPct val="0"/>
              </a:spcBef>
              <a:spcAft>
                <a:spcPts val="0"/>
              </a:spcAft>
              <a:buClrTx/>
              <a:buSzTx/>
              <a:buFontTx/>
              <a:buNone/>
              <a:tabLst/>
              <a:defRPr/>
            </a:pPr>
            <a:r>
              <a:rPr kumimoji="0" lang="en-US" sz="2475" b="0" i="0" u="none" strike="noStrike" kern="1200" cap="none" spc="0" normalizeH="0" baseline="0" noProof="0" dirty="0">
                <a:ln>
                  <a:noFill/>
                </a:ln>
                <a:solidFill>
                  <a:srgbClr val="001A4B"/>
                </a:solidFill>
                <a:effectLst/>
                <a:uLnTx/>
                <a:uFillTx/>
                <a:latin typeface="Calibri"/>
                <a:ea typeface="+mj-ea"/>
                <a:cs typeface="+mj-cs"/>
              </a:rPr>
              <a:t>Click to edit Master title style</a:t>
            </a:r>
          </a:p>
        </p:txBody>
      </p:sp>
      <p:sp>
        <p:nvSpPr>
          <p:cNvPr id="10" name="Content Placeholder 2"/>
          <p:cNvSpPr txBox="1">
            <a:spLocks/>
          </p:cNvSpPr>
          <p:nvPr userDrawn="1"/>
        </p:nvSpPr>
        <p:spPr>
          <a:xfrm>
            <a:off x="430576" y="2228193"/>
            <a:ext cx="11330848" cy="3544646"/>
          </a:xfrm>
          <a:prstGeom prst="rect">
            <a:avLst/>
          </a:prstGeom>
        </p:spPr>
        <p:txBody>
          <a:bodyPr vert="horz" lIns="91440" tIns="45720" rIns="91440" bIns="45720" rtlCol="0">
            <a:normAutofit/>
          </a:bodyPr>
          <a:lstStyle>
            <a:lvl1pPr marL="192873" indent="-192873" algn="l" defTabSz="257162" rtl="0" eaLnBrk="1" latinLnBrk="0" hangingPunct="1">
              <a:spcBef>
                <a:spcPct val="20000"/>
              </a:spcBef>
              <a:buFont typeface="Arial"/>
              <a:buChar char="•"/>
              <a:defRPr sz="1800" kern="1200">
                <a:solidFill>
                  <a:schemeClr val="tx1"/>
                </a:solidFill>
                <a:latin typeface="+mn-lt"/>
                <a:ea typeface="+mn-ea"/>
                <a:cs typeface="+mn-cs"/>
              </a:defRPr>
            </a:lvl1pPr>
            <a:lvl2pPr marL="417890" indent="-160727" algn="l" defTabSz="257162" rtl="0" eaLnBrk="1" latinLnBrk="0" hangingPunct="1">
              <a:spcBef>
                <a:spcPct val="20000"/>
              </a:spcBef>
              <a:buFont typeface="Arial"/>
              <a:buChar char="–"/>
              <a:defRPr sz="1575" kern="1200">
                <a:solidFill>
                  <a:schemeClr val="tx1"/>
                </a:solidFill>
                <a:latin typeface="+mn-lt"/>
                <a:ea typeface="+mn-ea"/>
                <a:cs typeface="+mn-cs"/>
              </a:defRPr>
            </a:lvl2pPr>
            <a:lvl3pPr marL="642907" indent="-128582" algn="l" defTabSz="257162" rtl="0" eaLnBrk="1" latinLnBrk="0" hangingPunct="1">
              <a:spcBef>
                <a:spcPct val="20000"/>
              </a:spcBef>
              <a:buFont typeface="Arial"/>
              <a:buChar char="•"/>
              <a:defRPr sz="1351" kern="1200">
                <a:solidFill>
                  <a:schemeClr val="tx1"/>
                </a:solidFill>
                <a:latin typeface="+mn-lt"/>
                <a:ea typeface="+mn-ea"/>
                <a:cs typeface="+mn-cs"/>
              </a:defRPr>
            </a:lvl3pPr>
            <a:lvl4pPr marL="900068" indent="-128582" algn="l" defTabSz="257162" rtl="0" eaLnBrk="1" latinLnBrk="0" hangingPunct="1">
              <a:spcBef>
                <a:spcPct val="20000"/>
              </a:spcBef>
              <a:buFont typeface="Arial"/>
              <a:buChar char="–"/>
              <a:defRPr sz="1125" kern="1200">
                <a:solidFill>
                  <a:schemeClr val="tx1"/>
                </a:solidFill>
                <a:latin typeface="+mn-lt"/>
                <a:ea typeface="+mn-ea"/>
                <a:cs typeface="+mn-cs"/>
              </a:defRPr>
            </a:lvl4pPr>
            <a:lvl5pPr marL="1157230" indent="-128582" algn="l" defTabSz="257162" rtl="0" eaLnBrk="1" latinLnBrk="0" hangingPunct="1">
              <a:spcBef>
                <a:spcPct val="20000"/>
              </a:spcBef>
              <a:buFont typeface="Arial"/>
              <a:buChar char="»"/>
              <a:defRPr sz="1125" kern="1200">
                <a:solidFill>
                  <a:schemeClr val="tx1"/>
                </a:solidFill>
                <a:latin typeface="+mn-lt"/>
                <a:ea typeface="+mn-ea"/>
                <a:cs typeface="+mn-cs"/>
              </a:defRPr>
            </a:lvl5pPr>
            <a:lvl6pPr marL="1414391" indent="-128582" algn="l" defTabSz="257162" rtl="0" eaLnBrk="1" latinLnBrk="0" hangingPunct="1">
              <a:spcBef>
                <a:spcPct val="20000"/>
              </a:spcBef>
              <a:buFont typeface="Arial"/>
              <a:buChar char="•"/>
              <a:defRPr sz="1125" kern="1200">
                <a:solidFill>
                  <a:schemeClr val="tx1"/>
                </a:solidFill>
                <a:latin typeface="+mn-lt"/>
                <a:ea typeface="+mn-ea"/>
                <a:cs typeface="+mn-cs"/>
              </a:defRPr>
            </a:lvl6pPr>
            <a:lvl7pPr marL="1671556" indent="-128582" algn="l" defTabSz="257162" rtl="0" eaLnBrk="1" latinLnBrk="0" hangingPunct="1">
              <a:spcBef>
                <a:spcPct val="20000"/>
              </a:spcBef>
              <a:buFont typeface="Arial"/>
              <a:buChar char="•"/>
              <a:defRPr sz="1125" kern="1200">
                <a:solidFill>
                  <a:schemeClr val="tx1"/>
                </a:solidFill>
                <a:latin typeface="+mn-lt"/>
                <a:ea typeface="+mn-ea"/>
                <a:cs typeface="+mn-cs"/>
              </a:defRPr>
            </a:lvl7pPr>
            <a:lvl8pPr marL="1928717" indent="-128582" algn="l" defTabSz="257162" rtl="0" eaLnBrk="1" latinLnBrk="0" hangingPunct="1">
              <a:spcBef>
                <a:spcPct val="20000"/>
              </a:spcBef>
              <a:buFont typeface="Arial"/>
              <a:buChar char="•"/>
              <a:defRPr sz="1125" kern="1200">
                <a:solidFill>
                  <a:schemeClr val="tx1"/>
                </a:solidFill>
                <a:latin typeface="+mn-lt"/>
                <a:ea typeface="+mn-ea"/>
                <a:cs typeface="+mn-cs"/>
              </a:defRPr>
            </a:lvl8pPr>
            <a:lvl9pPr marL="2185879" indent="-128582" algn="l" defTabSz="257162" rtl="0" eaLnBrk="1" latinLnBrk="0" hangingPunct="1">
              <a:spcBef>
                <a:spcPct val="20000"/>
              </a:spcBef>
              <a:buFont typeface="Arial"/>
              <a:buChar char="•"/>
              <a:defRPr sz="1125" kern="1200">
                <a:solidFill>
                  <a:schemeClr val="tx1"/>
                </a:solidFill>
                <a:latin typeface="+mn-lt"/>
                <a:ea typeface="+mn-ea"/>
                <a:cs typeface="+mn-cs"/>
              </a:defRPr>
            </a:lvl9pPr>
          </a:lstStyle>
          <a:p>
            <a:pPr marL="192873" marR="0" lvl="0" indent="-192873" algn="l" defTabSz="257162" rtl="0" eaLnBrk="1" fontAlgn="auto" latinLnBrk="0" hangingPunct="1">
              <a:lnSpc>
                <a:spcPct val="100000"/>
              </a:lnSpc>
              <a:spcBef>
                <a:spcPct val="20000"/>
              </a:spcBef>
              <a:spcAft>
                <a:spcPts val="0"/>
              </a:spcAft>
              <a:buClrTx/>
              <a:buSzTx/>
              <a:buFont typeface="Arial"/>
              <a:buChar char="•"/>
              <a:tabLst/>
              <a:defRPr/>
            </a:pPr>
            <a:r>
              <a:rPr kumimoji="0" lang="en-US" sz="1800" b="0" i="0" u="none" strike="noStrike" kern="1200" cap="none" spc="0" normalizeH="0" baseline="0" noProof="0" dirty="0">
                <a:ln>
                  <a:noFill/>
                </a:ln>
                <a:solidFill>
                  <a:srgbClr val="001A4B"/>
                </a:solidFill>
                <a:effectLst/>
                <a:uLnTx/>
                <a:uFillTx/>
                <a:latin typeface="Calibri"/>
                <a:ea typeface="+mn-ea"/>
                <a:cs typeface="+mn-cs"/>
              </a:rPr>
              <a:t>Click to edit Master text styles</a:t>
            </a:r>
          </a:p>
          <a:p>
            <a:pPr marL="417890" marR="0" lvl="1" indent="-160727" algn="l" defTabSz="257162" rtl="0" eaLnBrk="1" fontAlgn="auto" latinLnBrk="0" hangingPunct="1">
              <a:lnSpc>
                <a:spcPct val="100000"/>
              </a:lnSpc>
              <a:spcBef>
                <a:spcPct val="20000"/>
              </a:spcBef>
              <a:spcAft>
                <a:spcPts val="0"/>
              </a:spcAft>
              <a:buClrTx/>
              <a:buSzTx/>
              <a:buFont typeface="Arial"/>
              <a:buChar char="–"/>
              <a:tabLst/>
              <a:defRPr/>
            </a:pPr>
            <a:r>
              <a:rPr kumimoji="0" lang="en-US" sz="1575" b="0" i="0" u="none" strike="noStrike" kern="1200" cap="none" spc="0" normalizeH="0" baseline="0" noProof="0" dirty="0">
                <a:ln>
                  <a:noFill/>
                </a:ln>
                <a:solidFill>
                  <a:srgbClr val="001A4B"/>
                </a:solidFill>
                <a:effectLst/>
                <a:uLnTx/>
                <a:uFillTx/>
                <a:latin typeface="Calibri"/>
                <a:ea typeface="+mn-ea"/>
                <a:cs typeface="+mn-cs"/>
              </a:rPr>
              <a:t>Second level</a:t>
            </a:r>
          </a:p>
          <a:p>
            <a:pPr marL="642907" marR="0" lvl="2" indent="-128582" algn="l" defTabSz="257162" rtl="0" eaLnBrk="1" fontAlgn="auto" latinLnBrk="0" hangingPunct="1">
              <a:lnSpc>
                <a:spcPct val="100000"/>
              </a:lnSpc>
              <a:spcBef>
                <a:spcPct val="20000"/>
              </a:spcBef>
              <a:spcAft>
                <a:spcPts val="0"/>
              </a:spcAft>
              <a:buClrTx/>
              <a:buSzTx/>
              <a:buFont typeface="Arial"/>
              <a:buChar char="•"/>
              <a:tabLst/>
              <a:defRPr/>
            </a:pPr>
            <a:r>
              <a:rPr kumimoji="0" lang="en-US" sz="1351" b="0" i="0" u="none" strike="noStrike" kern="1200" cap="none" spc="0" normalizeH="0" baseline="0" noProof="0" dirty="0">
                <a:ln>
                  <a:noFill/>
                </a:ln>
                <a:solidFill>
                  <a:srgbClr val="001A4B"/>
                </a:solidFill>
                <a:effectLst/>
                <a:uLnTx/>
                <a:uFillTx/>
                <a:latin typeface="Calibri"/>
                <a:ea typeface="+mn-ea"/>
                <a:cs typeface="+mn-cs"/>
              </a:rPr>
              <a:t>Third level</a:t>
            </a:r>
          </a:p>
          <a:p>
            <a:pPr marL="900068" marR="0" lvl="3" indent="-128582" algn="l" defTabSz="257162" rtl="0" eaLnBrk="1" fontAlgn="auto" latinLnBrk="0" hangingPunct="1">
              <a:lnSpc>
                <a:spcPct val="100000"/>
              </a:lnSpc>
              <a:spcBef>
                <a:spcPct val="20000"/>
              </a:spcBef>
              <a:spcAft>
                <a:spcPts val="0"/>
              </a:spcAft>
              <a:buClrTx/>
              <a:buSzTx/>
              <a:buFont typeface="Arial"/>
              <a:buChar char="–"/>
              <a:tabLst/>
              <a:defRPr/>
            </a:pPr>
            <a:r>
              <a:rPr kumimoji="0" lang="en-US" sz="1125" b="0" i="0" u="none" strike="noStrike" kern="1200" cap="none" spc="0" normalizeH="0" baseline="0" noProof="0" dirty="0">
                <a:ln>
                  <a:noFill/>
                </a:ln>
                <a:solidFill>
                  <a:srgbClr val="001A4B"/>
                </a:solidFill>
                <a:effectLst/>
                <a:uLnTx/>
                <a:uFillTx/>
                <a:latin typeface="Calibri"/>
                <a:ea typeface="+mn-ea"/>
                <a:cs typeface="+mn-cs"/>
              </a:rPr>
              <a:t>Fourth level</a:t>
            </a:r>
          </a:p>
          <a:p>
            <a:pPr marL="1157230" marR="0" lvl="4" indent="-128582" algn="l" defTabSz="257162" rtl="0" eaLnBrk="1" fontAlgn="auto" latinLnBrk="0" hangingPunct="1">
              <a:lnSpc>
                <a:spcPct val="100000"/>
              </a:lnSpc>
              <a:spcBef>
                <a:spcPct val="20000"/>
              </a:spcBef>
              <a:spcAft>
                <a:spcPts val="0"/>
              </a:spcAft>
              <a:buClrTx/>
              <a:buSzTx/>
              <a:buFont typeface="Arial"/>
              <a:buChar char="»"/>
              <a:tabLst/>
              <a:defRPr/>
            </a:pPr>
            <a:r>
              <a:rPr kumimoji="0" lang="en-US" sz="1125" b="0" i="0" u="none" strike="noStrike" kern="1200" cap="none" spc="0" normalizeH="0" baseline="0" noProof="0" dirty="0">
                <a:ln>
                  <a:noFill/>
                </a:ln>
                <a:solidFill>
                  <a:srgbClr val="001A4B"/>
                </a:solidFill>
                <a:effectLst/>
                <a:uLnTx/>
                <a:uFillTx/>
                <a:latin typeface="Calibri"/>
                <a:ea typeface="+mn-ea"/>
                <a:cs typeface="+mn-cs"/>
              </a:rPr>
              <a:t>Fifth level</a:t>
            </a:r>
          </a:p>
        </p:txBody>
      </p:sp>
    </p:spTree>
    <p:extLst>
      <p:ext uri="{BB962C8B-B14F-4D97-AF65-F5344CB8AC3E}">
        <p14:creationId xmlns:p14="http://schemas.microsoft.com/office/powerpoint/2010/main" val="4012298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9C416-24D1-4441-8833-21A7DFDFB17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A3B5E8A-6645-C641-97BC-7AC8E8FFCF2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9F36BD-FAC2-CB4A-8D4D-A7CE271E69C1}"/>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5" name="Footer Placeholder 4">
            <a:extLst>
              <a:ext uri="{FF2B5EF4-FFF2-40B4-BE49-F238E27FC236}">
                <a16:creationId xmlns:a16="http://schemas.microsoft.com/office/drawing/2014/main" id="{BD40B432-46A1-2F40-98A2-B6826B6B77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FBFB73-6A88-9E45-B6A8-A16CBC5B113F}"/>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44725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450CF-227B-9649-AF23-6583F72904F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A1103DC-BE54-E446-B9A3-A32F351B35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F5D61D8-0A4C-7142-A253-1E12D14CF73D}"/>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5" name="Footer Placeholder 4">
            <a:extLst>
              <a:ext uri="{FF2B5EF4-FFF2-40B4-BE49-F238E27FC236}">
                <a16:creationId xmlns:a16="http://schemas.microsoft.com/office/drawing/2014/main" id="{75A7DAFB-87AF-1745-BF8A-6F7A689F6A7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F7CD2F-2881-8342-873A-597DB5FD665A}"/>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3023453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27A6E-A294-534C-A7AB-75789D1D0D7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8FB7A9D-F2BC-1C4C-B1EB-7BEC875FAB7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CEF67FA-69D1-3644-9E25-9ADD225AFA6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ADBA2EF-5260-1B41-B49B-E42FCA61ECEC}"/>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6" name="Footer Placeholder 5">
            <a:extLst>
              <a:ext uri="{FF2B5EF4-FFF2-40B4-BE49-F238E27FC236}">
                <a16:creationId xmlns:a16="http://schemas.microsoft.com/office/drawing/2014/main" id="{96D8DC91-8888-7C4E-B220-0684750B8F0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A0E4BD7-1CD4-B647-B35D-4682D2FBE2F8}"/>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3823735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0F46E-6E45-A744-A879-0F0CCBE82F5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EE6F66E-9E3E-4249-ABFC-D6D234B13E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E77C257-510B-BB47-9FEE-F97502F5CDD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638FF0E-3729-1940-91B3-1B64D97DC4D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1CEC2AE-5438-FE47-83E1-870F1D41F47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5D6D700-0A79-2C46-93A5-305F07788497}"/>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8" name="Footer Placeholder 7">
            <a:extLst>
              <a:ext uri="{FF2B5EF4-FFF2-40B4-BE49-F238E27FC236}">
                <a16:creationId xmlns:a16="http://schemas.microsoft.com/office/drawing/2014/main" id="{2620AA52-9FDA-A849-949C-6DD9E008A4F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351A20-E70A-0C4A-95D9-2FCAEB2B2ACE}"/>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244183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42B18-8EF7-4F43-9DE1-CE7AE59EF889}"/>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797342D9-A3C2-0042-953C-DB4928C811FB}"/>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4" name="Footer Placeholder 3">
            <a:extLst>
              <a:ext uri="{FF2B5EF4-FFF2-40B4-BE49-F238E27FC236}">
                <a16:creationId xmlns:a16="http://schemas.microsoft.com/office/drawing/2014/main" id="{6F2F9913-4632-234F-9CB6-70377E49E48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CAEF8F5-DAF6-0545-AEB0-243C801F9AF8}"/>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320666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DA2A88-3827-2342-9DC1-60A25D1D7C45}"/>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3" name="Footer Placeholder 2">
            <a:extLst>
              <a:ext uri="{FF2B5EF4-FFF2-40B4-BE49-F238E27FC236}">
                <a16:creationId xmlns:a16="http://schemas.microsoft.com/office/drawing/2014/main" id="{D1F0E312-9F37-674F-A346-8C62E9A2CB5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C0ADD04-B4FE-3641-83F9-B65D566232FF}"/>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849056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4CCCF-290F-1B4B-9942-CEF95469CE2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DEE3174-0A9A-9F4B-A778-5883E72E6C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75CE532-010F-8C4F-A7CF-6E2FEF96B8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5975C85-44AC-C745-8031-871AE8702EAA}"/>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6" name="Footer Placeholder 5">
            <a:extLst>
              <a:ext uri="{FF2B5EF4-FFF2-40B4-BE49-F238E27FC236}">
                <a16:creationId xmlns:a16="http://schemas.microsoft.com/office/drawing/2014/main" id="{DAB5E32E-457A-A345-A250-F5D09AB57B0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9CC7CE8-58ED-0D49-9FA0-05A2929A073E}"/>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1857224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7DBC3-B155-1442-A140-EA69DD98995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A3B55A2-F255-7D45-B9CB-62FE8FD96C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7174E78-4BCA-6A4C-9D6E-25B00376E6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7831E52-2C58-0546-8633-B14C6AB7A1AA}"/>
              </a:ext>
            </a:extLst>
          </p:cNvPr>
          <p:cNvSpPr>
            <a:spLocks noGrp="1"/>
          </p:cNvSpPr>
          <p:nvPr>
            <p:ph type="dt" sz="half" idx="10"/>
          </p:nvPr>
        </p:nvSpPr>
        <p:spPr/>
        <p:txBody>
          <a:bodyPr/>
          <a:lstStyle/>
          <a:p>
            <a:fld id="{76BA4C52-D34E-004D-880D-4D67A3C07FEA}" type="datetimeFigureOut">
              <a:rPr lang="en-US" smtClean="0"/>
              <a:t>11/19/21</a:t>
            </a:fld>
            <a:endParaRPr lang="en-US" dirty="0"/>
          </a:p>
        </p:txBody>
      </p:sp>
      <p:sp>
        <p:nvSpPr>
          <p:cNvPr id="6" name="Footer Placeholder 5">
            <a:extLst>
              <a:ext uri="{FF2B5EF4-FFF2-40B4-BE49-F238E27FC236}">
                <a16:creationId xmlns:a16="http://schemas.microsoft.com/office/drawing/2014/main" id="{CDCA27B0-61FF-F944-82B2-9E3420B2BA0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082669A-91F1-1940-B272-6C5F96EF1E43}"/>
              </a:ext>
            </a:extLst>
          </p:cNvPr>
          <p:cNvSpPr>
            <a:spLocks noGrp="1"/>
          </p:cNvSpPr>
          <p:nvPr>
            <p:ph type="sldNum" sz="quarter" idx="12"/>
          </p:nvPr>
        </p:nvSpPr>
        <p:spPr/>
        <p:txBody>
          <a:bodyPr/>
          <a:lstStyle/>
          <a:p>
            <a:fld id="{9447E962-6FBB-AB4B-9D71-6663C745CDE8}" type="slidenum">
              <a:rPr lang="en-US" smtClean="0"/>
              <a:t>‹#›</a:t>
            </a:fld>
            <a:endParaRPr lang="en-US" dirty="0"/>
          </a:p>
        </p:txBody>
      </p:sp>
    </p:spTree>
    <p:extLst>
      <p:ext uri="{BB962C8B-B14F-4D97-AF65-F5344CB8AC3E}">
        <p14:creationId xmlns:p14="http://schemas.microsoft.com/office/powerpoint/2010/main" val="2781390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2B77E3-D4B3-E24E-8B02-A61191B0D4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3AA48FF-8E9B-3D47-A2C0-46D3840EC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C9CFA70-E81F-B64E-8AF3-FD67983D94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A4C52-D34E-004D-880D-4D67A3C07FEA}" type="datetimeFigureOut">
              <a:rPr lang="en-US" smtClean="0"/>
              <a:t>11/19/21</a:t>
            </a:fld>
            <a:endParaRPr lang="en-US" dirty="0"/>
          </a:p>
        </p:txBody>
      </p:sp>
      <p:sp>
        <p:nvSpPr>
          <p:cNvPr id="5" name="Footer Placeholder 4">
            <a:extLst>
              <a:ext uri="{FF2B5EF4-FFF2-40B4-BE49-F238E27FC236}">
                <a16:creationId xmlns:a16="http://schemas.microsoft.com/office/drawing/2014/main" id="{66464715-F70C-7143-A96E-A5460792D9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C67BF47-0B55-744C-919A-0041BFCBB4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7E962-6FBB-AB4B-9D71-6663C745CDE8}" type="slidenum">
              <a:rPr lang="en-US" smtClean="0"/>
              <a:t>‹#›</a:t>
            </a:fld>
            <a:endParaRPr lang="en-US" dirty="0"/>
          </a:p>
        </p:txBody>
      </p:sp>
    </p:spTree>
    <p:extLst>
      <p:ext uri="{BB962C8B-B14F-4D97-AF65-F5344CB8AC3E}">
        <p14:creationId xmlns:p14="http://schemas.microsoft.com/office/powerpoint/2010/main" val="343970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834CD19-0299-4EE6-BC10-4BEEF3F15AF0}"/>
              </a:ext>
            </a:extLst>
          </p:cNvPr>
          <p:cNvSpPr txBox="1"/>
          <p:nvPr/>
        </p:nvSpPr>
        <p:spPr>
          <a:xfrm>
            <a:off x="327377" y="745067"/>
            <a:ext cx="11582401" cy="5078313"/>
          </a:xfrm>
          <a:prstGeom prst="rect">
            <a:avLst/>
          </a:prstGeom>
          <a:solidFill>
            <a:schemeClr val="bg1"/>
          </a:solidFill>
        </p:spPr>
        <p:txBody>
          <a:bodyPr wrap="square" rtlCol="0">
            <a:spAutoFit/>
          </a:bodyPr>
          <a:lstStyle/>
          <a:p>
            <a:pPr algn="ctr"/>
            <a:r>
              <a:rPr lang="en-US" sz="3200" b="1" dirty="0"/>
              <a:t>Cyberattacks on Small Banks and the Impact on Local Banking Markets</a:t>
            </a:r>
          </a:p>
          <a:p>
            <a:pPr algn="ctr"/>
            <a:endParaRPr lang="en-GB" sz="2000" b="1" dirty="0"/>
          </a:p>
          <a:p>
            <a:pPr algn="ctr"/>
            <a:r>
              <a:rPr lang="en-GB" sz="2000" b="1" dirty="0"/>
              <a:t>2021 Financial Stability Conference: Planning for Surprises, Learning from Crises</a:t>
            </a:r>
            <a:endParaRPr lang="en-US" sz="2000" b="1" dirty="0"/>
          </a:p>
          <a:p>
            <a:pPr algn="ctr"/>
            <a:r>
              <a:rPr lang="en-US" sz="2000" dirty="0"/>
              <a:t>17-19 November</a:t>
            </a:r>
          </a:p>
          <a:p>
            <a:endParaRPr lang="en-GB" dirty="0"/>
          </a:p>
          <a:p>
            <a:endParaRPr lang="en-GB" dirty="0"/>
          </a:p>
          <a:p>
            <a:pPr algn="ctr"/>
            <a:r>
              <a:rPr lang="en-GB" sz="2000" dirty="0"/>
              <a:t>Fabian Gogolin </a:t>
            </a:r>
            <a:r>
              <a:rPr lang="en-GB" dirty="0"/>
              <a:t>(University of Leeds)</a:t>
            </a:r>
            <a:r>
              <a:rPr lang="en-GB" baseline="30000" dirty="0"/>
              <a:t>1</a:t>
            </a:r>
            <a:r>
              <a:rPr lang="en-GB" sz="2000" dirty="0"/>
              <a:t>, Ivan Lim </a:t>
            </a:r>
            <a:r>
              <a:rPr lang="en-GB" dirty="0"/>
              <a:t>(Durham University)</a:t>
            </a:r>
            <a:r>
              <a:rPr lang="en-GB" baseline="30000" dirty="0"/>
              <a:t>2</a:t>
            </a:r>
            <a:r>
              <a:rPr lang="en-GB" sz="2000" dirty="0"/>
              <a:t> &amp; Francesco </a:t>
            </a:r>
            <a:r>
              <a:rPr lang="en-GB" sz="2000" dirty="0" err="1"/>
              <a:t>Vallascas</a:t>
            </a:r>
            <a:r>
              <a:rPr lang="en-GB" sz="2000" dirty="0"/>
              <a:t> </a:t>
            </a:r>
            <a:r>
              <a:rPr lang="en-GB" dirty="0"/>
              <a:t>(Durham University)</a:t>
            </a:r>
            <a:r>
              <a:rPr lang="en-GB" baseline="30000" dirty="0"/>
              <a:t>3</a:t>
            </a:r>
            <a:endParaRPr lang="en-GB" dirty="0"/>
          </a:p>
          <a:p>
            <a:endParaRPr lang="en-GB" dirty="0"/>
          </a:p>
          <a:p>
            <a:endParaRPr lang="en-GB" dirty="0"/>
          </a:p>
          <a:p>
            <a:pPr algn="ctr"/>
            <a:r>
              <a:rPr lang="en-GB" baseline="30000" dirty="0"/>
              <a:t>1</a:t>
            </a:r>
            <a:r>
              <a:rPr lang="en-GB" dirty="0"/>
              <a:t>e-mail: </a:t>
            </a:r>
            <a:r>
              <a:rPr lang="en-GB" dirty="0" err="1"/>
              <a:t>f.gogolin@leeds.ac.uk</a:t>
            </a:r>
            <a:endParaRPr lang="en-GB" dirty="0"/>
          </a:p>
          <a:p>
            <a:pPr algn="ctr"/>
            <a:r>
              <a:rPr lang="en-GB" baseline="30000" dirty="0"/>
              <a:t>2</a:t>
            </a:r>
            <a:r>
              <a:rPr lang="en-GB" dirty="0"/>
              <a:t>e-mail: </a:t>
            </a:r>
            <a:r>
              <a:rPr lang="en-GB" dirty="0" err="1"/>
              <a:t>ivan.lim@durham.ac.uk</a:t>
            </a:r>
            <a:endParaRPr lang="en-GB" dirty="0"/>
          </a:p>
          <a:p>
            <a:pPr algn="ctr"/>
            <a:r>
              <a:rPr lang="en-GB" baseline="30000" dirty="0"/>
              <a:t>3</a:t>
            </a:r>
            <a:r>
              <a:rPr lang="en-GB" dirty="0"/>
              <a:t>e-mail: </a:t>
            </a:r>
            <a:r>
              <a:rPr lang="en-GB" dirty="0" err="1"/>
              <a:t>francesco.vallascas@durham.ac.uk</a:t>
            </a:r>
            <a:endParaRPr lang="en-GB" dirty="0"/>
          </a:p>
          <a:p>
            <a:pPr algn="ctr"/>
            <a:endParaRPr lang="en-GB" dirty="0"/>
          </a:p>
          <a:p>
            <a:endParaRPr lang="en-GB" dirty="0"/>
          </a:p>
          <a:p>
            <a:endParaRPr lang="en-GB" dirty="0"/>
          </a:p>
        </p:txBody>
      </p:sp>
    </p:spTree>
    <p:extLst>
      <p:ext uri="{BB962C8B-B14F-4D97-AF65-F5344CB8AC3E}">
        <p14:creationId xmlns:p14="http://schemas.microsoft.com/office/powerpoint/2010/main" val="3921355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474132" y="1207910"/>
            <a:ext cx="11483901" cy="4616648"/>
          </a:xfrm>
          <a:prstGeom prst="rect">
            <a:avLst/>
          </a:prstGeom>
          <a:solidFill>
            <a:schemeClr val="bg1"/>
          </a:solidFill>
        </p:spPr>
        <p:txBody>
          <a:bodyPr wrap="square" rtlCol="0">
            <a:spAutoFit/>
          </a:bodyPr>
          <a:lstStyle/>
          <a:p>
            <a:endParaRPr lang="en-US" sz="2200" dirty="0"/>
          </a:p>
          <a:p>
            <a:pPr marL="285750" indent="-285750">
              <a:buFont typeface="Arial" panose="020B0604020202020204" pitchFamily="34" charset="0"/>
              <a:buChar char="•"/>
            </a:pPr>
            <a:r>
              <a:rPr lang="en-GB" sz="2200" dirty="0"/>
              <a:t>Loan data from the Home Mortgage Disclosure Act (HMDA) database collected by the Federal Financial Institutions Examination Council (FFIEC)14.</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Empirical setting based on bank-county level analysis.</a:t>
            </a:r>
          </a:p>
          <a:p>
            <a:endParaRPr lang="en-US" sz="2200" dirty="0"/>
          </a:p>
          <a:p>
            <a:pPr marL="285750" indent="-285750">
              <a:buFont typeface="Arial" panose="020B0604020202020204" pitchFamily="34" charset="0"/>
              <a:buChar char="•"/>
            </a:pPr>
            <a:r>
              <a:rPr lang="en-US" sz="2200" dirty="0"/>
              <a:t>Loan applicants:</a:t>
            </a:r>
          </a:p>
          <a:p>
            <a:endParaRPr lang="en-US" sz="2200" dirty="0"/>
          </a:p>
          <a:p>
            <a:pPr marL="742950" lvl="1" indent="-285750">
              <a:buFont typeface="Arial" panose="020B0604020202020204" pitchFamily="34" charset="0"/>
              <a:buChar char="•"/>
            </a:pPr>
            <a:r>
              <a:rPr lang="en-US" dirty="0"/>
              <a:t>On average, similar # of loan applications submitted to hacked banks.</a:t>
            </a:r>
          </a:p>
          <a:p>
            <a:pPr marL="742950" lvl="1" indent="-285750">
              <a:buFont typeface="Arial" panose="020B0604020202020204" pitchFamily="34" charset="0"/>
              <a:buChar char="•"/>
            </a:pPr>
            <a:r>
              <a:rPr lang="en-US" dirty="0"/>
              <a:t>However, these applicants tend to be riskier (higher loan-to-income).</a:t>
            </a:r>
          </a:p>
          <a:p>
            <a:pPr marL="742950" lvl="1" indent="-285750">
              <a:buFont typeface="Arial" panose="020B0604020202020204" pitchFamily="34" charset="0"/>
              <a:buChar char="•"/>
            </a:pPr>
            <a:r>
              <a:rPr lang="en-US" dirty="0"/>
              <a:t>Approved loans also riskier.</a:t>
            </a:r>
          </a:p>
          <a:p>
            <a:pPr lvl="1"/>
            <a:endParaRPr lang="en-US" dirty="0"/>
          </a:p>
          <a:p>
            <a:pPr marL="285750" indent="-285750">
              <a:buFont typeface="Arial" panose="020B0604020202020204" pitchFamily="34" charset="0"/>
              <a:buChar char="•"/>
            </a:pPr>
            <a:r>
              <a:rPr lang="en-US" sz="2200" dirty="0"/>
              <a:t>Change in quality of applicants rather than change in quantity.</a:t>
            </a:r>
          </a:p>
          <a:p>
            <a:pPr marL="285750" indent="-285750">
              <a:buFont typeface="Arial" panose="020B0604020202020204" pitchFamily="34" charset="0"/>
              <a:buChar char="•"/>
            </a:pPr>
            <a:endParaRPr lang="en-GB" sz="2400" dirty="0"/>
          </a:p>
        </p:txBody>
      </p:sp>
      <p:sp>
        <p:nvSpPr>
          <p:cNvPr id="3" name="TextBox 2">
            <a:extLst>
              <a:ext uri="{FF2B5EF4-FFF2-40B4-BE49-F238E27FC236}">
                <a16:creationId xmlns:a16="http://schemas.microsoft.com/office/drawing/2014/main" id="{C9149040-F7F8-6744-80D6-FE3C6A351B0A}"/>
              </a:ext>
            </a:extLst>
          </p:cNvPr>
          <p:cNvSpPr txBox="1"/>
          <p:nvPr/>
        </p:nvSpPr>
        <p:spPr>
          <a:xfrm>
            <a:off x="360926" y="270933"/>
            <a:ext cx="7879645" cy="461665"/>
          </a:xfrm>
          <a:prstGeom prst="rect">
            <a:avLst/>
          </a:prstGeom>
          <a:noFill/>
        </p:spPr>
        <p:txBody>
          <a:bodyPr wrap="square" rtlCol="0">
            <a:spAutoFit/>
          </a:bodyPr>
          <a:lstStyle/>
          <a:p>
            <a:r>
              <a:rPr lang="en-US" sz="2400" b="1" dirty="0"/>
              <a:t>Do the effects extend to the lending relationships?</a:t>
            </a:r>
          </a:p>
        </p:txBody>
      </p:sp>
    </p:spTree>
    <p:extLst>
      <p:ext uri="{BB962C8B-B14F-4D97-AF65-F5344CB8AC3E}">
        <p14:creationId xmlns:p14="http://schemas.microsoft.com/office/powerpoint/2010/main" val="3144401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519288" y="1196621"/>
            <a:ext cx="11438745" cy="3939540"/>
          </a:xfrm>
          <a:prstGeom prst="rect">
            <a:avLst/>
          </a:prstGeom>
          <a:solidFill>
            <a:schemeClr val="bg1"/>
          </a:solidFill>
        </p:spPr>
        <p:txBody>
          <a:bodyPr wrap="square" rtlCol="0">
            <a:spAutoFit/>
          </a:bodyPr>
          <a:lstStyle/>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200" dirty="0"/>
              <a:t>Our study documents negative business consequences for small banks after cyberattacks.</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Broad effects on market structure: cybersecurity as a competitive edge.</a:t>
            </a:r>
          </a:p>
          <a:p>
            <a:endParaRPr lang="en-US" sz="2200" dirty="0"/>
          </a:p>
          <a:p>
            <a:pPr marL="285750" indent="-285750">
              <a:buFont typeface="Arial" panose="020B0604020202020204" pitchFamily="34" charset="0"/>
              <a:buChar char="•"/>
            </a:pPr>
            <a:r>
              <a:rPr lang="en-US" sz="2200" dirty="0"/>
              <a:t>Importance of cybersecurity initiatives and investments at the bank and sector level.</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Cost recovery options to reduce negative business effects.</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endParaRPr lang="en-GB" sz="2400" dirty="0"/>
          </a:p>
        </p:txBody>
      </p:sp>
      <p:sp>
        <p:nvSpPr>
          <p:cNvPr id="3" name="TextBox 2">
            <a:extLst>
              <a:ext uri="{FF2B5EF4-FFF2-40B4-BE49-F238E27FC236}">
                <a16:creationId xmlns:a16="http://schemas.microsoft.com/office/drawing/2014/main" id="{248CE599-3D8A-0D4D-AF1B-9C5F4B1917D1}"/>
              </a:ext>
            </a:extLst>
          </p:cNvPr>
          <p:cNvSpPr txBox="1"/>
          <p:nvPr/>
        </p:nvSpPr>
        <p:spPr>
          <a:xfrm>
            <a:off x="360926" y="270933"/>
            <a:ext cx="7879645" cy="461665"/>
          </a:xfrm>
          <a:prstGeom prst="rect">
            <a:avLst/>
          </a:prstGeom>
          <a:noFill/>
        </p:spPr>
        <p:txBody>
          <a:bodyPr wrap="square" rtlCol="0">
            <a:spAutoFit/>
          </a:bodyPr>
          <a:lstStyle/>
          <a:p>
            <a:r>
              <a:rPr lang="en-US" sz="2400" b="1" dirty="0"/>
              <a:t>  Conclusion</a:t>
            </a:r>
          </a:p>
        </p:txBody>
      </p:sp>
    </p:spTree>
    <p:extLst>
      <p:ext uri="{BB962C8B-B14F-4D97-AF65-F5344CB8AC3E}">
        <p14:creationId xmlns:p14="http://schemas.microsoft.com/office/powerpoint/2010/main" val="9389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462844" y="1016000"/>
            <a:ext cx="11164712" cy="5324535"/>
          </a:xfrm>
          <a:prstGeom prst="rect">
            <a:avLst/>
          </a:prstGeom>
          <a:solidFill>
            <a:schemeClr val="bg1"/>
          </a:solidFill>
        </p:spPr>
        <p:txBody>
          <a:bodyPr wrap="square" rtlCol="0">
            <a:spAutoFit/>
          </a:bodyPr>
          <a:lstStyle/>
          <a:p>
            <a:pPr algn="ctr"/>
            <a:r>
              <a:rPr lang="en-US" sz="2000" b="1" dirty="0"/>
              <a:t>How do small bank customers react to cyberattacks? Which implications for local banking markets?</a:t>
            </a:r>
          </a:p>
          <a:p>
            <a:pPr algn="ctr"/>
            <a:endParaRPr lang="en-US" sz="2000" dirty="0"/>
          </a:p>
          <a:p>
            <a:pPr marL="342900" indent="-342900" algn="just">
              <a:buFont typeface="Arial" panose="020B0604020202020204" pitchFamily="34" charset="0"/>
              <a:buChar char="•"/>
            </a:pPr>
            <a:r>
              <a:rPr lang="en-US" sz="2200" dirty="0"/>
              <a:t>Cybersecurity growing concern for bankers &amp; regulators due to fast-growing technological content of banking products.</a:t>
            </a:r>
          </a:p>
          <a:p>
            <a:pPr algn="just"/>
            <a:endParaRPr lang="en-US" sz="2200" dirty="0"/>
          </a:p>
          <a:p>
            <a:pPr marL="800100" lvl="1" indent="-342900" algn="just">
              <a:buFont typeface="Arial" panose="020B0604020202020204" pitchFamily="34" charset="0"/>
              <a:buChar char="•"/>
            </a:pPr>
            <a:r>
              <a:rPr lang="en-US" dirty="0"/>
              <a:t>More frequent &amp; sophisticated attacks.</a:t>
            </a:r>
          </a:p>
          <a:p>
            <a:pPr algn="just"/>
            <a:endParaRPr lang="en-US" sz="2200" dirty="0"/>
          </a:p>
          <a:p>
            <a:pPr marL="342900" indent="-342900" algn="just">
              <a:buFont typeface="Arial" panose="020B0604020202020204" pitchFamily="34" charset="0"/>
              <a:buChar char="•"/>
            </a:pPr>
            <a:r>
              <a:rPr lang="en-US" sz="2200" dirty="0"/>
              <a:t>Key concern in bank cybersecurity: safekeeping of customer information.</a:t>
            </a:r>
          </a:p>
          <a:p>
            <a:pPr marL="342900" indent="-342900" algn="just">
              <a:buFont typeface="Arial" panose="020B0604020202020204" pitchFamily="34" charset="0"/>
              <a:buChar char="•"/>
            </a:pPr>
            <a:endParaRPr lang="en-US" sz="2200" dirty="0"/>
          </a:p>
          <a:p>
            <a:pPr marL="800100" lvl="1" indent="-342900" algn="just">
              <a:buFont typeface="Arial" panose="020B0604020202020204" pitchFamily="34" charset="0"/>
              <a:buChar char="•"/>
            </a:pPr>
            <a:r>
              <a:rPr lang="en-US" dirty="0"/>
              <a:t>Access to confidential customer information.</a:t>
            </a:r>
          </a:p>
          <a:p>
            <a:pPr algn="just"/>
            <a:endParaRPr lang="en-US" sz="2200" dirty="0"/>
          </a:p>
          <a:p>
            <a:pPr marL="342900" indent="-342900" algn="just">
              <a:buFont typeface="Arial" panose="020B0604020202020204" pitchFamily="34" charset="0"/>
              <a:buChar char="•"/>
            </a:pPr>
            <a:r>
              <a:rPr lang="en-US" sz="2200" dirty="0"/>
              <a:t>Data breaches costly for banks: can lead to loss of trust in key stakeholders and might result in challenges to the sustainability of banks’ business model.</a:t>
            </a:r>
          </a:p>
          <a:p>
            <a:pPr marL="342900" indent="-342900" algn="just">
              <a:buFont typeface="Arial" panose="020B0604020202020204" pitchFamily="34" charset="0"/>
              <a:buChar char="•"/>
            </a:pPr>
            <a:endParaRPr lang="en-US" sz="2200" dirty="0"/>
          </a:p>
          <a:p>
            <a:pPr marL="342900" indent="-342900" algn="just">
              <a:buFont typeface="Arial" panose="020B0604020202020204" pitchFamily="34" charset="0"/>
              <a:buChar char="•"/>
            </a:pPr>
            <a:r>
              <a:rPr lang="en-US" sz="2200" dirty="0"/>
              <a:t>In our study we assess the reaction of key bank stakeholders in terms of: a) direct effects; b) spillover effects.</a:t>
            </a:r>
          </a:p>
        </p:txBody>
      </p:sp>
      <p:sp>
        <p:nvSpPr>
          <p:cNvPr id="3" name="TextBox 2">
            <a:extLst>
              <a:ext uri="{FF2B5EF4-FFF2-40B4-BE49-F238E27FC236}">
                <a16:creationId xmlns:a16="http://schemas.microsoft.com/office/drawing/2014/main" id="{84DC55AE-ABA5-8E49-99C9-7C9B5D7D2D34}"/>
              </a:ext>
            </a:extLst>
          </p:cNvPr>
          <p:cNvSpPr txBox="1"/>
          <p:nvPr/>
        </p:nvSpPr>
        <p:spPr>
          <a:xfrm>
            <a:off x="462844" y="282222"/>
            <a:ext cx="7879645" cy="492443"/>
          </a:xfrm>
          <a:prstGeom prst="rect">
            <a:avLst/>
          </a:prstGeom>
          <a:noFill/>
        </p:spPr>
        <p:txBody>
          <a:bodyPr wrap="square" rtlCol="0">
            <a:spAutoFit/>
          </a:bodyPr>
          <a:lstStyle/>
          <a:p>
            <a:r>
              <a:rPr lang="en-US" sz="2600" b="1" dirty="0"/>
              <a:t>Research question and Background</a:t>
            </a:r>
          </a:p>
        </p:txBody>
      </p:sp>
    </p:spTree>
    <p:extLst>
      <p:ext uri="{BB962C8B-B14F-4D97-AF65-F5344CB8AC3E}">
        <p14:creationId xmlns:p14="http://schemas.microsoft.com/office/powerpoint/2010/main" val="367135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462844" y="1038579"/>
            <a:ext cx="11176000" cy="5412858"/>
          </a:xfrm>
          <a:prstGeom prst="rect">
            <a:avLst/>
          </a:prstGeom>
          <a:solidFill>
            <a:schemeClr val="bg1"/>
          </a:solidFill>
        </p:spPr>
        <p:txBody>
          <a:bodyPr wrap="square" rtlCol="0">
            <a:spAutoFit/>
          </a:bodyPr>
          <a:lstStyle/>
          <a:p>
            <a:pPr marL="285750" indent="-285750" algn="just">
              <a:buFont typeface="Arial" panose="020B0604020202020204" pitchFamily="34" charset="0"/>
              <a:buChar char="•"/>
            </a:pPr>
            <a:r>
              <a:rPr lang="en-US" sz="2200" dirty="0"/>
              <a:t>Key consideration: investment in cybersecurity are needed to protect confidential information and maintain trust of bank customers (</a:t>
            </a:r>
            <a:r>
              <a:rPr lang="en-GB" sz="2200" dirty="0"/>
              <a:t>the average yearly cybersecurity investment by US banks has surpassed 10% of their IT budget - Deloitte, 2019).</a:t>
            </a:r>
          </a:p>
          <a:p>
            <a:pPr algn="just"/>
            <a:endParaRPr lang="en-US" sz="2200" dirty="0"/>
          </a:p>
          <a:p>
            <a:pPr marL="285750" indent="-285750" algn="just">
              <a:buFont typeface="Arial" panose="020B0604020202020204" pitchFamily="34" charset="0"/>
              <a:buChar char="•"/>
            </a:pPr>
            <a:r>
              <a:rPr lang="en-GB" sz="2200" dirty="0"/>
              <a:t>Costly, especially for small banks. Exposed to similar risks of large institutions, but more limited budget for cybersecurity:</a:t>
            </a:r>
          </a:p>
          <a:p>
            <a:pPr marL="285750" indent="-285750" algn="just">
              <a:buFont typeface="Arial" panose="020B0604020202020204" pitchFamily="34" charset="0"/>
              <a:buChar char="•"/>
            </a:pPr>
            <a:endParaRPr lang="en-GB" sz="2200" dirty="0"/>
          </a:p>
          <a:p>
            <a:pPr marL="742950" lvl="1" indent="-285750" algn="just">
              <a:buFont typeface="Arial" panose="020B0604020202020204" pitchFamily="34" charset="0"/>
              <a:buChar char="•"/>
            </a:pPr>
            <a:r>
              <a:rPr lang="en-GB" u="sng" dirty="0"/>
              <a:t>Cybersecurity 70% of community bankers' top concern.</a:t>
            </a:r>
          </a:p>
          <a:p>
            <a:pPr marL="742950" lvl="1" indent="-285750" algn="just">
              <a:buFont typeface="Arial" panose="020B0604020202020204" pitchFamily="34" charset="0"/>
              <a:buChar char="•"/>
            </a:pPr>
            <a:r>
              <a:rPr lang="en-GB" u="sng" dirty="0"/>
              <a:t>Many attacks target small banking institutions.</a:t>
            </a:r>
          </a:p>
          <a:p>
            <a:pPr marL="742950" lvl="1" indent="-285750" algn="just">
              <a:buFont typeface="Arial" panose="020B0604020202020204" pitchFamily="34" charset="0"/>
              <a:buChar char="•"/>
            </a:pPr>
            <a:endParaRPr lang="en-GB" sz="2200" dirty="0"/>
          </a:p>
          <a:p>
            <a:pPr marL="285750" indent="-285750" algn="just">
              <a:buFont typeface="Arial" panose="020B0604020202020204" pitchFamily="34" charset="0"/>
              <a:buChar char="•"/>
            </a:pPr>
            <a:r>
              <a:rPr lang="en-GB" sz="2200" dirty="0"/>
              <a:t>Yet, no systematic study to understand consequences of cyberattacks on (small) banks and the implications on the structure of the local banking market.</a:t>
            </a:r>
          </a:p>
          <a:p>
            <a:pPr algn="just"/>
            <a:endParaRPr lang="en-US" sz="2200" dirty="0"/>
          </a:p>
          <a:p>
            <a:pPr marL="285750" indent="-285750" algn="just">
              <a:buFont typeface="Arial" panose="020B0604020202020204" pitchFamily="34" charset="0"/>
              <a:buChar char="•"/>
            </a:pPr>
            <a:r>
              <a:rPr lang="en-US" sz="2200" dirty="0"/>
              <a:t>Primary focus: depositors directly affected by data breaches.</a:t>
            </a:r>
          </a:p>
          <a:p>
            <a:pPr marL="285750" indent="-285750" algn="just">
              <a:buFont typeface="Arial" panose="020B0604020202020204" pitchFamily="34" charset="0"/>
              <a:buChar char="•"/>
            </a:pPr>
            <a:endParaRPr lang="en-US" sz="2200" dirty="0"/>
          </a:p>
          <a:p>
            <a:pPr marL="742950" lvl="1" indent="-285750" algn="just">
              <a:buFont typeface="Arial" panose="020B0604020202020204" pitchFamily="34" charset="0"/>
              <a:buChar char="•"/>
            </a:pPr>
            <a:r>
              <a:rPr lang="en-US" dirty="0"/>
              <a:t>Significant source of funding for small banks, may affect market position and business model.</a:t>
            </a:r>
            <a:endParaRPr lang="en-US" sz="2200" dirty="0"/>
          </a:p>
        </p:txBody>
      </p:sp>
      <p:sp>
        <p:nvSpPr>
          <p:cNvPr id="3" name="TextBox 2">
            <a:extLst>
              <a:ext uri="{FF2B5EF4-FFF2-40B4-BE49-F238E27FC236}">
                <a16:creationId xmlns:a16="http://schemas.microsoft.com/office/drawing/2014/main" id="{30F93E35-EB6F-6A4A-9299-517BC5AF6F20}"/>
              </a:ext>
            </a:extLst>
          </p:cNvPr>
          <p:cNvSpPr txBox="1"/>
          <p:nvPr/>
        </p:nvSpPr>
        <p:spPr>
          <a:xfrm>
            <a:off x="462844" y="282222"/>
            <a:ext cx="7879645" cy="461665"/>
          </a:xfrm>
          <a:prstGeom prst="rect">
            <a:avLst/>
          </a:prstGeom>
          <a:noFill/>
        </p:spPr>
        <p:txBody>
          <a:bodyPr wrap="square" rtlCol="0">
            <a:spAutoFit/>
          </a:bodyPr>
          <a:lstStyle/>
          <a:p>
            <a:r>
              <a:rPr lang="en-US" sz="2400" b="1" dirty="0"/>
              <a:t>Why Small Banks? </a:t>
            </a:r>
          </a:p>
        </p:txBody>
      </p:sp>
    </p:spTree>
    <p:extLst>
      <p:ext uri="{BB962C8B-B14F-4D97-AF65-F5344CB8AC3E}">
        <p14:creationId xmlns:p14="http://schemas.microsoft.com/office/powerpoint/2010/main" val="2919068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462844" y="869244"/>
            <a:ext cx="11243734" cy="5416868"/>
          </a:xfrm>
          <a:prstGeom prst="rect">
            <a:avLst/>
          </a:prstGeom>
          <a:solidFill>
            <a:schemeClr val="bg1"/>
          </a:solidFill>
        </p:spPr>
        <p:txBody>
          <a:bodyPr wrap="square" rtlCol="0">
            <a:spAutoFit/>
          </a:bodyPr>
          <a:lstStyle/>
          <a:p>
            <a:pPr marL="342900" indent="-342900" algn="just">
              <a:buFont typeface="Arial" panose="020B0604020202020204" pitchFamily="34" charset="0"/>
              <a:buChar char="•"/>
            </a:pPr>
            <a:r>
              <a:rPr lang="en-US" sz="2400" u="sng" dirty="0"/>
              <a:t>Effects of cyberattacks on corporations</a:t>
            </a:r>
            <a:r>
              <a:rPr lang="en-US" sz="2400" dirty="0"/>
              <a:t>: </a:t>
            </a:r>
            <a:r>
              <a:rPr lang="en-GB" sz="2400" dirty="0"/>
              <a:t>cyberattacks generate reputational damages - reductions in shareholder value and risk appetite (Kamiya et al., 2020), decreased profitability (Akey et al., 2021) and higher audit fees (Li et al., 2020; Rosati et al., 2019).</a:t>
            </a:r>
          </a:p>
          <a:p>
            <a:pPr marL="285750" indent="-285750">
              <a:buFont typeface="Arial" panose="020B0604020202020204" pitchFamily="34" charset="0"/>
              <a:buChar char="•"/>
            </a:pPr>
            <a:endParaRPr lang="en-US" sz="2200" dirty="0"/>
          </a:p>
          <a:p>
            <a:pPr marL="342900" indent="-342900">
              <a:buFont typeface="Arial" panose="020B0604020202020204" pitchFamily="34" charset="0"/>
              <a:buChar char="•"/>
            </a:pPr>
            <a:r>
              <a:rPr lang="en-GB" sz="2400" u="sng" dirty="0"/>
              <a:t>Negative information and depositor behaviour</a:t>
            </a:r>
            <a:r>
              <a:rPr lang="en-GB" sz="2200" dirty="0"/>
              <a:t>: financial </a:t>
            </a:r>
            <a:r>
              <a:rPr lang="en-GB" sz="2400" dirty="0"/>
              <a:t>information (Berger and Turk-Ariss, 2015; Chen et al., 2020; Iyer et al., 2016; Martinez Peria and Schmukler, 2001). Negative response by depositors - heterogeneity (Danisewicz et al., 2018; Chen et al., 2020). Negative non-financial information (Chen et al., 2019; Homanen, 2018).</a:t>
            </a:r>
            <a:endParaRPr lang="en-GB" sz="2200" dirty="0"/>
          </a:p>
          <a:p>
            <a:endParaRPr lang="en-US" sz="2200" dirty="0"/>
          </a:p>
          <a:p>
            <a:pPr marL="342900" indent="-342900" algn="just">
              <a:buFont typeface="Arial" panose="020B0604020202020204" pitchFamily="34" charset="0"/>
              <a:buChar char="•"/>
            </a:pPr>
            <a:r>
              <a:rPr lang="en-US" sz="2400" u="sng" dirty="0"/>
              <a:t>Operational risks in banking</a:t>
            </a:r>
            <a:r>
              <a:rPr lang="en-US" sz="2200" dirty="0"/>
              <a:t>: </a:t>
            </a:r>
            <a:r>
              <a:rPr lang="en-GB" sz="2200" dirty="0"/>
              <a:t>operational losses at US financial institutions are produced by failures in internal control systems (Chernobai et al., 2011); more pronounced  in complex banks (Chernobai et al., 2020); negative value effects (Barakat et al., 2019). Cyber risk shows key peculiarities related to the potential loss of confidentiality that could lead to damages to the integrity of data or systems (Eisenbach et al., 2020; Mester et al., 2019).</a:t>
            </a:r>
            <a:endParaRPr lang="en-GB" sz="2400" dirty="0"/>
          </a:p>
        </p:txBody>
      </p:sp>
      <p:sp>
        <p:nvSpPr>
          <p:cNvPr id="3" name="TextBox 2">
            <a:extLst>
              <a:ext uri="{FF2B5EF4-FFF2-40B4-BE49-F238E27FC236}">
                <a16:creationId xmlns:a16="http://schemas.microsoft.com/office/drawing/2014/main" id="{30F93E35-EB6F-6A4A-9299-517BC5AF6F20}"/>
              </a:ext>
            </a:extLst>
          </p:cNvPr>
          <p:cNvSpPr txBox="1"/>
          <p:nvPr/>
        </p:nvSpPr>
        <p:spPr>
          <a:xfrm>
            <a:off x="462844" y="282222"/>
            <a:ext cx="7879645" cy="461665"/>
          </a:xfrm>
          <a:prstGeom prst="rect">
            <a:avLst/>
          </a:prstGeom>
          <a:noFill/>
        </p:spPr>
        <p:txBody>
          <a:bodyPr wrap="square" rtlCol="0">
            <a:spAutoFit/>
          </a:bodyPr>
          <a:lstStyle/>
          <a:p>
            <a:r>
              <a:rPr lang="en-US" sz="2400" b="1" dirty="0"/>
              <a:t>Literature</a:t>
            </a:r>
          </a:p>
        </p:txBody>
      </p:sp>
    </p:spTree>
    <p:extLst>
      <p:ext uri="{BB962C8B-B14F-4D97-AF65-F5344CB8AC3E}">
        <p14:creationId xmlns:p14="http://schemas.microsoft.com/office/powerpoint/2010/main" val="1255128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473815" y="1038578"/>
            <a:ext cx="11484219" cy="5078313"/>
          </a:xfrm>
          <a:prstGeom prst="rect">
            <a:avLst/>
          </a:prstGeom>
          <a:solidFill>
            <a:schemeClr val="bg1"/>
          </a:solidFill>
        </p:spPr>
        <p:txBody>
          <a:bodyPr wrap="square" rtlCol="0">
            <a:spAutoFit/>
          </a:bodyPr>
          <a:lstStyle/>
          <a:p>
            <a:pPr marL="285750" indent="-285750">
              <a:buFont typeface="Arial" panose="020B0604020202020204" pitchFamily="34" charset="0"/>
              <a:buChar char="•"/>
            </a:pPr>
            <a:r>
              <a:rPr lang="en-US" sz="2200" dirty="0"/>
              <a:t>Privacy Rights Clearinghouse database (conventional choice in the literature): 2005-2017.</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Focus on “exogenous hacks”. External cybersecurity breaches (not leaks by bank employees):</a:t>
            </a:r>
          </a:p>
          <a:p>
            <a:pPr marL="285750" indent="-285750">
              <a:buFont typeface="Arial" panose="020B0604020202020204" pitchFamily="34" charset="0"/>
              <a:buChar char="•"/>
            </a:pPr>
            <a:endParaRPr lang="en-US" sz="2200" dirty="0"/>
          </a:p>
          <a:p>
            <a:pPr marL="742950" lvl="1" indent="-285750">
              <a:buFont typeface="Arial" panose="020B0604020202020204" pitchFamily="34" charset="0"/>
              <a:buChar char="•"/>
            </a:pPr>
            <a:r>
              <a:rPr lang="en-US" dirty="0"/>
              <a:t>Customer personal information lost by hacking/malware electronic entry.</a:t>
            </a:r>
          </a:p>
          <a:p>
            <a:pPr marL="742950" lvl="1" indent="-285750">
              <a:buFont typeface="Arial" panose="020B0604020202020204" pitchFamily="34" charset="0"/>
              <a:buChar char="•"/>
            </a:pPr>
            <a:r>
              <a:rPr lang="en-US" dirty="0"/>
              <a:t>Location/date of hack.</a:t>
            </a:r>
          </a:p>
          <a:p>
            <a:pPr lvl="1"/>
            <a:endParaRPr lang="en-US" sz="2200" dirty="0"/>
          </a:p>
          <a:p>
            <a:pPr marL="285750" indent="-285750">
              <a:buFont typeface="Arial" panose="020B0604020202020204" pitchFamily="34" charset="0"/>
              <a:buChar char="•"/>
            </a:pPr>
            <a:r>
              <a:rPr lang="en-US" sz="2200" dirty="0"/>
              <a:t>Small U.S. banks: &lt;$10b assets.</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Size-geographic matching approach between hacked banks and control banks.</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a:t>Deposit Data from SoD (FDIC), bank accounting data from call report, county data primarily from Bureau of Economics Analysis (BEA).  </a:t>
            </a:r>
          </a:p>
          <a:p>
            <a:endParaRPr lang="en-GB" sz="2400" dirty="0"/>
          </a:p>
        </p:txBody>
      </p:sp>
      <p:sp>
        <p:nvSpPr>
          <p:cNvPr id="3" name="TextBox 2">
            <a:extLst>
              <a:ext uri="{FF2B5EF4-FFF2-40B4-BE49-F238E27FC236}">
                <a16:creationId xmlns:a16="http://schemas.microsoft.com/office/drawing/2014/main" id="{22058754-DBD8-D946-91A9-42B20A62F4D4}"/>
              </a:ext>
            </a:extLst>
          </p:cNvPr>
          <p:cNvSpPr txBox="1"/>
          <p:nvPr/>
        </p:nvSpPr>
        <p:spPr>
          <a:xfrm>
            <a:off x="473815" y="282222"/>
            <a:ext cx="7879645" cy="461665"/>
          </a:xfrm>
          <a:prstGeom prst="rect">
            <a:avLst/>
          </a:prstGeom>
          <a:noFill/>
        </p:spPr>
        <p:txBody>
          <a:bodyPr wrap="square" rtlCol="0">
            <a:spAutoFit/>
          </a:bodyPr>
          <a:lstStyle/>
          <a:p>
            <a:r>
              <a:rPr lang="en-US" sz="2400" b="1" dirty="0"/>
              <a:t>Data &amp; Sample</a:t>
            </a:r>
          </a:p>
        </p:txBody>
      </p:sp>
    </p:spTree>
    <p:extLst>
      <p:ext uri="{BB962C8B-B14F-4D97-AF65-F5344CB8AC3E}">
        <p14:creationId xmlns:p14="http://schemas.microsoft.com/office/powerpoint/2010/main" val="4274250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372534" y="648521"/>
            <a:ext cx="10724446" cy="5847755"/>
          </a:xfrm>
          <a:prstGeom prst="rect">
            <a:avLst/>
          </a:prstGeom>
          <a:solidFill>
            <a:schemeClr val="bg1"/>
          </a:solidFill>
        </p:spPr>
        <p:txBody>
          <a:bodyPr wrap="square" rtlCol="0">
            <a:spAutoFit/>
          </a:bodyPr>
          <a:lstStyle/>
          <a:p>
            <a:endParaRPr lang="en-US" sz="2800" dirty="0"/>
          </a:p>
          <a:p>
            <a:pPr marL="285750" indent="-285750" algn="just">
              <a:buFont typeface="Arial" panose="020B0604020202020204" pitchFamily="34" charset="0"/>
              <a:buChar char="•"/>
            </a:pPr>
            <a:r>
              <a:rPr lang="en-US" sz="2200" dirty="0"/>
              <a:t>“Stacked” Cohort Difference-in-Difference ( -3/+3 years after hack, but also additional tests with much shorter windows).</a:t>
            </a:r>
          </a:p>
          <a:p>
            <a:pPr marL="285750" indent="-285750">
              <a:buFont typeface="Arial" panose="020B0604020202020204" pitchFamily="34" charset="0"/>
              <a:buChar char="•"/>
            </a:pPr>
            <a:endParaRPr lang="en-US" sz="2200" dirty="0"/>
          </a:p>
          <a:p>
            <a:pPr algn="ctr"/>
            <a:r>
              <a:rPr lang="en-US" sz="2200" dirty="0"/>
              <a:t>Ln(Deposits)</a:t>
            </a:r>
            <a:r>
              <a:rPr lang="en-US" sz="2200" i="1" baseline="-25000" dirty="0"/>
              <a:t>i,j,z,c,t </a:t>
            </a:r>
            <a:r>
              <a:rPr lang="en-US" sz="2200" i="1" dirty="0"/>
              <a:t>= </a:t>
            </a:r>
            <a:r>
              <a:rPr lang="el-GR" sz="2200" i="1" dirty="0"/>
              <a:t>α</a:t>
            </a:r>
            <a:r>
              <a:rPr lang="en-US" sz="2200" i="1" dirty="0"/>
              <a:t> </a:t>
            </a:r>
            <a:r>
              <a:rPr lang="en-US" sz="2200" dirty="0"/>
              <a:t>+</a:t>
            </a:r>
            <a:r>
              <a:rPr lang="en-US" sz="2200" i="1" dirty="0"/>
              <a:t> </a:t>
            </a:r>
            <a:r>
              <a:rPr lang="el-GR" sz="2200" dirty="0"/>
              <a:t>β</a:t>
            </a:r>
            <a:r>
              <a:rPr lang="en-US" sz="2200" i="1" baseline="-25000" dirty="0"/>
              <a:t>1</a:t>
            </a:r>
            <a:r>
              <a:rPr lang="en-US" sz="2200" dirty="0"/>
              <a:t>Hack</a:t>
            </a:r>
            <a:r>
              <a:rPr lang="en-US" sz="2200" i="1" baseline="-25000" dirty="0"/>
              <a:t>i,j,z,c,t</a:t>
            </a:r>
            <a:r>
              <a:rPr lang="en-US" sz="2200" i="1" dirty="0"/>
              <a:t> </a:t>
            </a:r>
            <a:r>
              <a:rPr lang="en-US" sz="2200" dirty="0"/>
              <a:t>x Post</a:t>
            </a:r>
            <a:r>
              <a:rPr lang="en-US" sz="2200" i="1" baseline="-25000" dirty="0"/>
              <a:t>z,c,t</a:t>
            </a:r>
            <a:r>
              <a:rPr lang="en-US" sz="2200" i="1" dirty="0"/>
              <a:t> </a:t>
            </a:r>
            <a:r>
              <a:rPr lang="en-US" sz="2200" dirty="0"/>
              <a:t>+</a:t>
            </a:r>
            <a:r>
              <a:rPr lang="en-US" sz="2200" i="1" dirty="0"/>
              <a:t> </a:t>
            </a:r>
            <a:r>
              <a:rPr lang="en-US" sz="2200" dirty="0"/>
              <a:t>Branch FE +</a:t>
            </a:r>
            <a:r>
              <a:rPr lang="en-US" sz="2200" i="1" dirty="0"/>
              <a:t> </a:t>
            </a:r>
            <a:r>
              <a:rPr lang="en-US" sz="2200" dirty="0"/>
              <a:t>County-Year FE + </a:t>
            </a:r>
            <a:r>
              <a:rPr lang="en-US" sz="2200" i="1" dirty="0"/>
              <a:t> </a:t>
            </a:r>
            <a:r>
              <a:rPr lang="el-GR" sz="2200" i="1" dirty="0"/>
              <a:t>ε</a:t>
            </a:r>
            <a:r>
              <a:rPr lang="en-US" sz="2200" i="1" baseline="-25000" dirty="0"/>
              <a:t>i,j,z,c,t </a:t>
            </a:r>
            <a:endParaRPr lang="en-US" sz="2200" i="1" dirty="0"/>
          </a:p>
          <a:p>
            <a:endParaRPr lang="en-US" sz="2200" i="1" dirty="0"/>
          </a:p>
          <a:p>
            <a:r>
              <a:rPr lang="en-US" sz="2000" i="1" dirty="0"/>
              <a:t>i=branch, j=bank, z=county, c=cohort &amp; t=year</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Control group:</a:t>
            </a:r>
          </a:p>
          <a:p>
            <a:pPr marL="742950" lvl="1" indent="-285750" algn="just">
              <a:buFont typeface="Arial" panose="020B0604020202020204" pitchFamily="34" charset="0"/>
              <a:buChar char="•"/>
            </a:pPr>
            <a:r>
              <a:rPr lang="en-GB" sz="2400" dirty="0"/>
              <a:t>Branches of unaffected banks that reside in the same county as branches of hacked banks.</a:t>
            </a:r>
          </a:p>
          <a:p>
            <a:pPr marL="742950" lvl="1" indent="-285750" algn="just">
              <a:buFont typeface="Arial" panose="020B0604020202020204" pitchFamily="34" charset="0"/>
              <a:buChar char="•"/>
            </a:pPr>
            <a:r>
              <a:rPr lang="en-GB" sz="2400" dirty="0"/>
              <a:t>Size bins matching (this seems to be sufficient to reduce bank heterogeneity – </a:t>
            </a:r>
            <a:r>
              <a:rPr lang="en-GB" sz="2400" i="1" dirty="0"/>
              <a:t>ex ante probability to be hacked seems the same across the two groups</a:t>
            </a:r>
            <a:r>
              <a:rPr lang="en-GB" sz="2400" dirty="0"/>
              <a:t>).</a:t>
            </a:r>
          </a:p>
          <a:p>
            <a:pPr marL="285750" indent="-285750" algn="just">
              <a:buFont typeface="Arial" panose="020B0604020202020204" pitchFamily="34" charset="0"/>
              <a:buChar char="•"/>
            </a:pPr>
            <a:endParaRPr lang="en-GB" sz="2400" dirty="0"/>
          </a:p>
          <a:p>
            <a:pPr marL="285750" indent="-285750" algn="just">
              <a:buFont typeface="Arial" panose="020B0604020202020204" pitchFamily="34" charset="0"/>
              <a:buChar char="•"/>
            </a:pPr>
            <a:r>
              <a:rPr lang="en-GB" sz="2400" dirty="0"/>
              <a:t>Similar pre-hack characteristics, parallel trends, different fixed-effects and aggregation.</a:t>
            </a:r>
          </a:p>
        </p:txBody>
      </p:sp>
      <p:sp>
        <p:nvSpPr>
          <p:cNvPr id="3" name="TextBox 2">
            <a:extLst>
              <a:ext uri="{FF2B5EF4-FFF2-40B4-BE49-F238E27FC236}">
                <a16:creationId xmlns:a16="http://schemas.microsoft.com/office/drawing/2014/main" id="{ECC287B4-A932-DC4A-AA91-FA877B780B8B}"/>
              </a:ext>
            </a:extLst>
          </p:cNvPr>
          <p:cNvSpPr txBox="1"/>
          <p:nvPr/>
        </p:nvSpPr>
        <p:spPr>
          <a:xfrm>
            <a:off x="473815" y="282222"/>
            <a:ext cx="7879645" cy="461665"/>
          </a:xfrm>
          <a:prstGeom prst="rect">
            <a:avLst/>
          </a:prstGeom>
          <a:noFill/>
        </p:spPr>
        <p:txBody>
          <a:bodyPr wrap="square" rtlCol="0">
            <a:spAutoFit/>
          </a:bodyPr>
          <a:lstStyle/>
          <a:p>
            <a:r>
              <a:rPr lang="en-US" sz="2400" b="1" dirty="0"/>
              <a:t>Methodology: Direct Effects</a:t>
            </a:r>
          </a:p>
        </p:txBody>
      </p:sp>
    </p:spTree>
    <p:extLst>
      <p:ext uri="{BB962C8B-B14F-4D97-AF65-F5344CB8AC3E}">
        <p14:creationId xmlns:p14="http://schemas.microsoft.com/office/powerpoint/2010/main" val="2518203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485421" y="1117601"/>
            <a:ext cx="11499443" cy="5078313"/>
          </a:xfrm>
          <a:prstGeom prst="rect">
            <a:avLst/>
          </a:prstGeom>
          <a:solidFill>
            <a:schemeClr val="bg1"/>
          </a:solidFill>
        </p:spPr>
        <p:txBody>
          <a:bodyPr wrap="square" rtlCol="0">
            <a:spAutoFit/>
          </a:bodyPr>
          <a:lstStyle/>
          <a:p>
            <a:pPr marL="285750" indent="-285750" algn="just">
              <a:buFont typeface="Arial" panose="020B0604020202020204" pitchFamily="34" charset="0"/>
              <a:buChar char="•"/>
            </a:pPr>
            <a:r>
              <a:rPr lang="en-GB" sz="2200" dirty="0"/>
              <a:t>In short: we employ a similar difference-in-differences setting as in the initial tests but now comparing different geographic branches of </a:t>
            </a:r>
            <a:r>
              <a:rPr lang="en-GB" sz="2200" i="1" dirty="0"/>
              <a:t>untreated banks</a:t>
            </a:r>
            <a:r>
              <a:rPr lang="en-GB" sz="2200" dirty="0"/>
              <a:t>.</a:t>
            </a:r>
          </a:p>
          <a:p>
            <a:pPr marL="285750" indent="-285750" algn="just">
              <a:buFont typeface="Arial" panose="020B0604020202020204" pitchFamily="34" charset="0"/>
              <a:buChar char="•"/>
            </a:pPr>
            <a:endParaRPr lang="en-US" sz="2200" dirty="0"/>
          </a:p>
          <a:p>
            <a:pPr marL="285750" indent="-285750" algn="just">
              <a:buFont typeface="Arial" panose="020B0604020202020204" pitchFamily="34" charset="0"/>
              <a:buChar char="•"/>
            </a:pPr>
            <a:r>
              <a:rPr lang="en-US" sz="2200" dirty="0"/>
              <a:t>Compare the evolution of deposits of branches of unaffected banks in the county where treated small banks operate with the evolution of the deposits of branches of the same banks in adjacent counties.</a:t>
            </a:r>
          </a:p>
          <a:p>
            <a:pPr algn="just"/>
            <a:endParaRPr lang="en-GB" sz="2400" dirty="0"/>
          </a:p>
          <a:p>
            <a:pPr marL="285750" indent="-285750" algn="just">
              <a:buFont typeface="Arial" panose="020B0604020202020204" pitchFamily="34" charset="0"/>
              <a:buChar char="•"/>
            </a:pPr>
            <a:r>
              <a:rPr lang="en-GB" sz="2400" dirty="0"/>
              <a:t>Focus on branches in different geographies of the same banks should reduce the impact of unobserved bank heterogeneity on our results.</a:t>
            </a:r>
          </a:p>
          <a:p>
            <a:pPr marL="285750" indent="-285750" algn="just">
              <a:buFont typeface="Arial" panose="020B0604020202020204" pitchFamily="34" charset="0"/>
              <a:buChar char="•"/>
            </a:pPr>
            <a:endParaRPr lang="en-GB" sz="2400" dirty="0"/>
          </a:p>
          <a:p>
            <a:pPr marL="285750" indent="-285750" algn="just">
              <a:buFont typeface="Arial" panose="020B0604020202020204" pitchFamily="34" charset="0"/>
              <a:buChar char="•"/>
            </a:pPr>
            <a:r>
              <a:rPr lang="en-GB" sz="2400" dirty="0"/>
              <a:t>Focus only on adjacent counties should reduce the impact of demand factors that are difficult to capture.</a:t>
            </a:r>
          </a:p>
          <a:p>
            <a:pPr marL="285750" indent="-285750" algn="just">
              <a:buFont typeface="Arial" panose="020B0604020202020204" pitchFamily="34" charset="0"/>
              <a:buChar char="•"/>
            </a:pPr>
            <a:endParaRPr lang="en-GB" sz="2400" dirty="0"/>
          </a:p>
          <a:p>
            <a:pPr marL="285750" indent="-285750" algn="just">
              <a:buFont typeface="Arial" panose="020B0604020202020204" pitchFamily="34" charset="0"/>
              <a:buChar char="•"/>
            </a:pPr>
            <a:r>
              <a:rPr lang="en-GB" sz="2400" dirty="0"/>
              <a:t>We do this test separately for small and large untreated banks.</a:t>
            </a:r>
          </a:p>
        </p:txBody>
      </p:sp>
      <p:sp>
        <p:nvSpPr>
          <p:cNvPr id="3" name="TextBox 2">
            <a:extLst>
              <a:ext uri="{FF2B5EF4-FFF2-40B4-BE49-F238E27FC236}">
                <a16:creationId xmlns:a16="http://schemas.microsoft.com/office/drawing/2014/main" id="{ECC287B4-A932-DC4A-AA91-FA877B780B8B}"/>
              </a:ext>
            </a:extLst>
          </p:cNvPr>
          <p:cNvSpPr txBox="1"/>
          <p:nvPr/>
        </p:nvSpPr>
        <p:spPr>
          <a:xfrm>
            <a:off x="360926" y="270933"/>
            <a:ext cx="7879645" cy="461665"/>
          </a:xfrm>
          <a:prstGeom prst="rect">
            <a:avLst/>
          </a:prstGeom>
          <a:noFill/>
        </p:spPr>
        <p:txBody>
          <a:bodyPr wrap="square" rtlCol="0">
            <a:spAutoFit/>
          </a:bodyPr>
          <a:lstStyle/>
          <a:p>
            <a:r>
              <a:rPr lang="en-US" sz="2400" b="1" dirty="0"/>
              <a:t>Methodology: Indirect Effects</a:t>
            </a:r>
          </a:p>
        </p:txBody>
      </p:sp>
    </p:spTree>
    <p:extLst>
      <p:ext uri="{BB962C8B-B14F-4D97-AF65-F5344CB8AC3E}">
        <p14:creationId xmlns:p14="http://schemas.microsoft.com/office/powerpoint/2010/main" val="3607571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180304" y="1126901"/>
            <a:ext cx="11777730" cy="4339650"/>
          </a:xfrm>
          <a:prstGeom prst="rect">
            <a:avLst/>
          </a:prstGeom>
          <a:solidFill>
            <a:schemeClr val="bg1"/>
          </a:solidFill>
        </p:spPr>
        <p:txBody>
          <a:bodyPr wrap="square" rtlCol="0">
            <a:spAutoFit/>
          </a:bodyPr>
          <a:lstStyle/>
          <a:p>
            <a:pPr marL="285750" indent="-285750">
              <a:buFont typeface="Arial" panose="020B0604020202020204" pitchFamily="34" charset="0"/>
              <a:buChar char="•"/>
            </a:pPr>
            <a:endParaRPr lang="en-US" sz="2800" dirty="0"/>
          </a:p>
          <a:p>
            <a:pPr marL="285750" indent="-285750" algn="just">
              <a:buFont typeface="Arial" panose="020B0604020202020204" pitchFamily="34" charset="0"/>
              <a:buChar char="•"/>
            </a:pPr>
            <a:r>
              <a:rPr lang="en-US" sz="2200" dirty="0"/>
              <a:t>Relatively lower branch deposit growth rates (~20%) in hacked banks after cyberattacks as compared to the control group:</a:t>
            </a:r>
          </a:p>
          <a:p>
            <a:pPr marL="285750" indent="-285750" algn="just">
              <a:buFont typeface="Arial" panose="020B0604020202020204" pitchFamily="34" charset="0"/>
              <a:buChar char="•"/>
            </a:pPr>
            <a:endParaRPr lang="en-US" sz="2200" dirty="0"/>
          </a:p>
          <a:p>
            <a:pPr marL="742950" lvl="1" indent="-285750" algn="just">
              <a:buFont typeface="Arial" panose="020B0604020202020204" pitchFamily="34" charset="0"/>
              <a:buChar char="•"/>
            </a:pPr>
            <a:r>
              <a:rPr lang="en-US" dirty="0"/>
              <a:t>Lower deposit market share - affected banks lose market share</a:t>
            </a:r>
          </a:p>
          <a:p>
            <a:pPr marL="285750" indent="-285750" algn="just">
              <a:buFont typeface="Arial" panose="020B0604020202020204" pitchFamily="34" charset="0"/>
              <a:buChar char="•"/>
            </a:pPr>
            <a:endParaRPr lang="en-US" sz="2200" dirty="0"/>
          </a:p>
          <a:p>
            <a:pPr marL="285750" indent="-285750" algn="just">
              <a:buFont typeface="Arial" panose="020B0604020202020204" pitchFamily="34" charset="0"/>
              <a:buChar char="•"/>
            </a:pPr>
            <a:r>
              <a:rPr lang="en-US" sz="2200" dirty="0"/>
              <a:t> Larger negative effects when:</a:t>
            </a:r>
          </a:p>
          <a:p>
            <a:pPr algn="just"/>
            <a:endParaRPr lang="en-US" sz="2200" dirty="0"/>
          </a:p>
          <a:p>
            <a:pPr marL="742950" lvl="1" indent="-285750" algn="just">
              <a:buFont typeface="Arial" panose="020B0604020202020204" pitchFamily="34" charset="0"/>
              <a:buChar char="•"/>
            </a:pPr>
            <a:r>
              <a:rPr lang="en-US" dirty="0"/>
              <a:t>Small banks have lower social capital (low reputation?). </a:t>
            </a:r>
          </a:p>
          <a:p>
            <a:pPr marL="742950" lvl="1" indent="-285750" algn="just">
              <a:buFont typeface="Arial" panose="020B0604020202020204" pitchFamily="34" charset="0"/>
              <a:buChar char="•"/>
            </a:pPr>
            <a:r>
              <a:rPr lang="en-US" dirty="0"/>
              <a:t>Depositors are plausibly less digitally sophisticated (over reaction due to panic?).</a:t>
            </a:r>
          </a:p>
          <a:p>
            <a:pPr marL="742950" lvl="1" indent="-285750" algn="just">
              <a:buFont typeface="Arial" panose="020B0604020202020204" pitchFamily="34" charset="0"/>
              <a:buChar char="•"/>
            </a:pPr>
            <a:endParaRPr lang="en-US" dirty="0"/>
          </a:p>
          <a:p>
            <a:pPr marL="285750" indent="-285750" algn="just">
              <a:buFont typeface="Arial" panose="020B0604020202020204" pitchFamily="34" charset="0"/>
              <a:buChar char="•"/>
            </a:pPr>
            <a:r>
              <a:rPr lang="en-US" sz="2200" dirty="0"/>
              <a:t>Small Banks also negatively affected in terms of funding costs (indication of loss of trust by depositors that forces treated banks to increase remuneration to creditors).</a:t>
            </a:r>
          </a:p>
        </p:txBody>
      </p:sp>
      <p:sp>
        <p:nvSpPr>
          <p:cNvPr id="3" name="TextBox 2">
            <a:extLst>
              <a:ext uri="{FF2B5EF4-FFF2-40B4-BE49-F238E27FC236}">
                <a16:creationId xmlns:a16="http://schemas.microsoft.com/office/drawing/2014/main" id="{BF9957C5-C5D5-5D43-B3F7-72D3DC5A4F63}"/>
              </a:ext>
            </a:extLst>
          </p:cNvPr>
          <p:cNvSpPr txBox="1"/>
          <p:nvPr/>
        </p:nvSpPr>
        <p:spPr>
          <a:xfrm>
            <a:off x="360926" y="270933"/>
            <a:ext cx="7879645" cy="461665"/>
          </a:xfrm>
          <a:prstGeom prst="rect">
            <a:avLst/>
          </a:prstGeom>
          <a:noFill/>
        </p:spPr>
        <p:txBody>
          <a:bodyPr wrap="square" rtlCol="0">
            <a:spAutoFit/>
          </a:bodyPr>
          <a:lstStyle/>
          <a:p>
            <a:r>
              <a:rPr lang="en-US" sz="2400" b="1" dirty="0"/>
              <a:t>Key Findings</a:t>
            </a:r>
          </a:p>
        </p:txBody>
      </p:sp>
    </p:spTree>
    <p:extLst>
      <p:ext uri="{BB962C8B-B14F-4D97-AF65-F5344CB8AC3E}">
        <p14:creationId xmlns:p14="http://schemas.microsoft.com/office/powerpoint/2010/main" val="83136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FEFCB1-21BD-4A51-A3D1-C8DE41F6D30C}"/>
              </a:ext>
            </a:extLst>
          </p:cNvPr>
          <p:cNvSpPr txBox="1"/>
          <p:nvPr/>
        </p:nvSpPr>
        <p:spPr>
          <a:xfrm>
            <a:off x="180304" y="1126901"/>
            <a:ext cx="11777730" cy="4278094"/>
          </a:xfrm>
          <a:prstGeom prst="rect">
            <a:avLst/>
          </a:prstGeom>
          <a:solidFill>
            <a:schemeClr val="bg1"/>
          </a:solidFill>
        </p:spPr>
        <p:txBody>
          <a:bodyPr wrap="square" rtlCol="0">
            <a:spAutoFit/>
          </a:bodyPr>
          <a:lstStyle/>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200" dirty="0"/>
              <a:t>Spillovers detected:</a:t>
            </a:r>
          </a:p>
          <a:p>
            <a:endParaRPr lang="en-US" sz="2200" dirty="0"/>
          </a:p>
          <a:p>
            <a:pPr marL="742950" lvl="1" indent="-285750">
              <a:buFont typeface="Arial" panose="020B0604020202020204" pitchFamily="34" charset="0"/>
              <a:buChar char="•"/>
            </a:pPr>
            <a:r>
              <a:rPr lang="en-US" sz="2200" dirty="0"/>
              <a:t>Increase in deposits flow towards branches of larger unaffected banks.</a:t>
            </a:r>
          </a:p>
          <a:p>
            <a:pPr lvl="1"/>
            <a:endParaRPr lang="en-US" sz="2200" dirty="0"/>
          </a:p>
          <a:p>
            <a:pPr marL="742950" lvl="1" indent="-285750">
              <a:buFont typeface="Arial" panose="020B0604020202020204" pitchFamily="34" charset="0"/>
              <a:buChar char="•"/>
            </a:pPr>
            <a:r>
              <a:rPr lang="en-US" sz="2200" dirty="0"/>
              <a:t>This is especially the case for large banks with stronger reputation among customers (measured using survey data).</a:t>
            </a:r>
          </a:p>
          <a:p>
            <a:pPr lvl="1"/>
            <a:endParaRPr lang="en-US" sz="2200" dirty="0"/>
          </a:p>
          <a:p>
            <a:pPr marL="742950" lvl="1" indent="-285750">
              <a:buFont typeface="Arial" panose="020B0604020202020204" pitchFamily="34" charset="0"/>
              <a:buChar char="•"/>
            </a:pPr>
            <a:r>
              <a:rPr lang="en-US" sz="2200" dirty="0"/>
              <a:t>The cyberattack does not appear to cause industry-level outflows or contagion.</a:t>
            </a:r>
          </a:p>
          <a:p>
            <a:endParaRPr lang="en-US" sz="2200" dirty="0"/>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endParaRPr lang="en-GB" sz="2400" dirty="0"/>
          </a:p>
        </p:txBody>
      </p:sp>
      <p:sp>
        <p:nvSpPr>
          <p:cNvPr id="3" name="TextBox 2">
            <a:extLst>
              <a:ext uri="{FF2B5EF4-FFF2-40B4-BE49-F238E27FC236}">
                <a16:creationId xmlns:a16="http://schemas.microsoft.com/office/drawing/2014/main" id="{51602DA2-FFF7-2146-829D-E2F32CA652A2}"/>
              </a:ext>
            </a:extLst>
          </p:cNvPr>
          <p:cNvSpPr txBox="1"/>
          <p:nvPr/>
        </p:nvSpPr>
        <p:spPr>
          <a:xfrm>
            <a:off x="360926" y="270933"/>
            <a:ext cx="7879645" cy="461665"/>
          </a:xfrm>
          <a:prstGeom prst="rect">
            <a:avLst/>
          </a:prstGeom>
          <a:noFill/>
        </p:spPr>
        <p:txBody>
          <a:bodyPr wrap="square" rtlCol="0">
            <a:spAutoFit/>
          </a:bodyPr>
          <a:lstStyle/>
          <a:p>
            <a:r>
              <a:rPr lang="en-US" sz="2400" b="1" dirty="0"/>
              <a:t>Findings</a:t>
            </a:r>
          </a:p>
        </p:txBody>
      </p:sp>
    </p:spTree>
    <p:extLst>
      <p:ext uri="{BB962C8B-B14F-4D97-AF65-F5344CB8AC3E}">
        <p14:creationId xmlns:p14="http://schemas.microsoft.com/office/powerpoint/2010/main" val="34638096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2069</TotalTime>
  <Words>1168</Words>
  <Application>Microsoft Macintosh PowerPoint</Application>
  <PresentationFormat>Widescreen</PresentationFormat>
  <Paragraphs>128</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Francesco Vallascas</dc:creator>
  <cp:lastModifiedBy>Francesco Vallascas</cp:lastModifiedBy>
  <cp:revision>27</cp:revision>
  <dcterms:created xsi:type="dcterms:W3CDTF">2021-11-10T11:13:25Z</dcterms:created>
  <dcterms:modified xsi:type="dcterms:W3CDTF">2021-11-19T11:15:24Z</dcterms:modified>
</cp:coreProperties>
</file>