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57" r:id="rId4"/>
    <p:sldId id="258" r:id="rId5"/>
    <p:sldId id="259" r:id="rId6"/>
    <p:sldId id="358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543" r:id="rId17"/>
    <p:sldId id="273" r:id="rId18"/>
    <p:sldId id="294" r:id="rId19"/>
    <p:sldId id="295" r:id="rId20"/>
    <p:sldId id="329" r:id="rId21"/>
    <p:sldId id="330" r:id="rId22"/>
    <p:sldId id="331" r:id="rId23"/>
    <p:sldId id="334" r:id="rId24"/>
    <p:sldId id="335" r:id="rId25"/>
    <p:sldId id="339" r:id="rId26"/>
    <p:sldId id="340" r:id="rId27"/>
    <p:sldId id="341" r:id="rId28"/>
    <p:sldId id="343" r:id="rId29"/>
    <p:sldId id="344" r:id="rId30"/>
    <p:sldId id="359" r:id="rId31"/>
    <p:sldId id="361" r:id="rId32"/>
    <p:sldId id="362" r:id="rId33"/>
    <p:sldId id="363" r:id="rId34"/>
    <p:sldId id="364" r:id="rId35"/>
    <p:sldId id="355" r:id="rId36"/>
    <p:sldId id="537" r:id="rId37"/>
    <p:sldId id="538" r:id="rId38"/>
    <p:sldId id="542" r:id="rId39"/>
    <p:sldId id="539" r:id="rId40"/>
    <p:sldId id="541" r:id="rId41"/>
    <p:sldId id="356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2"/>
    <p:restoredTop sz="94626"/>
  </p:normalViewPr>
  <p:slideViewPr>
    <p:cSldViewPr snapToGrid="0" snapToObjects="1">
      <p:cViewPr varScale="1">
        <p:scale>
          <a:sx n="141" d="100"/>
          <a:sy n="141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FA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111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01C2-3564-A341-AB2F-66E3E54F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239" y="746087"/>
            <a:ext cx="10755321" cy="1479179"/>
          </a:xfrm>
          <a:noFill/>
        </p:spPr>
        <p:txBody>
          <a:bodyPr/>
          <a:lstStyle>
            <a:lvl1pPr>
              <a:defR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9297-0718-354A-82F4-A74CF141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238" y="2422010"/>
            <a:ext cx="10750594" cy="593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598D8-357B-F54D-AD0B-0ADBA70F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8F6C4F6A-81FC-2241-8236-8D24C851FD22}" type="datetimeFigureOut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878D-E678-C94D-8DBD-1067402F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4044B-B2A3-AD4E-A452-213FCA3E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  <a:noFill/>
        </p:spPr>
        <p:txBody>
          <a:bodyPr/>
          <a:lstStyle/>
          <a:p>
            <a:fld id="{5BEF4A08-C984-C34D-A627-F7F3C67C6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bg>
      <p:bgPr>
        <a:solidFill>
          <a:srgbClr val="FA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tiff"/><Relationship Id="rId3" Type="http://schemas.openxmlformats.org/officeDocument/2006/relationships/image" Target="../media/image66.tiff"/><Relationship Id="rId7" Type="http://schemas.openxmlformats.org/officeDocument/2006/relationships/image" Target="../media/image70.tif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tiff"/><Relationship Id="rId5" Type="http://schemas.openxmlformats.org/officeDocument/2006/relationships/image" Target="../media/image68.tiff"/><Relationship Id="rId10" Type="http://schemas.openxmlformats.org/officeDocument/2006/relationships/image" Target="../media/image73.tiff"/><Relationship Id="rId4" Type="http://schemas.openxmlformats.org/officeDocument/2006/relationships/image" Target="../media/image67.tiff"/><Relationship Id="rId9" Type="http://schemas.openxmlformats.org/officeDocument/2006/relationships/image" Target="../media/image72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tiff"/><Relationship Id="rId3" Type="http://schemas.openxmlformats.org/officeDocument/2006/relationships/image" Target="../media/image83.tiff"/><Relationship Id="rId7" Type="http://schemas.openxmlformats.org/officeDocument/2006/relationships/image" Target="../media/image87.tiff"/><Relationship Id="rId2" Type="http://schemas.openxmlformats.org/officeDocument/2006/relationships/image" Target="../media/image82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6.tiff"/><Relationship Id="rId5" Type="http://schemas.openxmlformats.org/officeDocument/2006/relationships/image" Target="../media/image85.tiff"/><Relationship Id="rId4" Type="http://schemas.openxmlformats.org/officeDocument/2006/relationships/image" Target="../media/image84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iff"/><Relationship Id="rId2" Type="http://schemas.openxmlformats.org/officeDocument/2006/relationships/image" Target="../media/image92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5.tiff"/><Relationship Id="rId4" Type="http://schemas.openxmlformats.org/officeDocument/2006/relationships/image" Target="../media/image9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tiff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tiff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tif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tiff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microsoft.com/office/2007/relationships/hdphoto" Target="../media/hdphoto1.wdp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6.pn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tiff"/><Relationship Id="rId7" Type="http://schemas.openxmlformats.org/officeDocument/2006/relationships/image" Target="../media/image36.tiff"/><Relationship Id="rId12" Type="http://schemas.openxmlformats.org/officeDocument/2006/relationships/image" Target="../media/image41.png"/><Relationship Id="rId2" Type="http://schemas.openxmlformats.org/officeDocument/2006/relationships/image" Target="../media/image31.tiff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tiff"/><Relationship Id="rId11" Type="http://schemas.openxmlformats.org/officeDocument/2006/relationships/image" Target="../media/image40.png"/><Relationship Id="rId5" Type="http://schemas.openxmlformats.org/officeDocument/2006/relationships/image" Target="../media/image34.tiff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tiff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Quantum Prices in Fashion Retail"/>
          <p:cNvSpPr txBox="1">
            <a:spLocks noGrp="1"/>
          </p:cNvSpPr>
          <p:nvPr>
            <p:ph type="ctrTitle"/>
          </p:nvPr>
        </p:nvSpPr>
        <p:spPr>
          <a:xfrm>
            <a:off x="826624" y="1975775"/>
            <a:ext cx="11351552" cy="2627049"/>
          </a:xfrm>
          <a:prstGeom prst="rect">
            <a:avLst/>
          </a:prstGeom>
        </p:spPr>
        <p:txBody>
          <a:bodyPr/>
          <a:lstStyle>
            <a:lvl1pPr defTabSz="549148">
              <a:defRPr sz="8272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dirty="0">
                <a:solidFill>
                  <a:schemeClr val="accent1"/>
                </a:solidFill>
              </a:rPr>
              <a:t>Quantum Prices</a:t>
            </a:r>
          </a:p>
        </p:txBody>
      </p:sp>
      <p:sp>
        <p:nvSpPr>
          <p:cNvPr id="137" name="Diego Aparicio"/>
          <p:cNvSpPr txBox="1"/>
          <p:nvPr/>
        </p:nvSpPr>
        <p:spPr>
          <a:xfrm>
            <a:off x="826624" y="5693723"/>
            <a:ext cx="11351552" cy="113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77500" lnSpcReduction="20000"/>
          </a:bodyPr>
          <a:lstStyle>
            <a:lvl1pPr>
              <a:defRPr sz="54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rPr lang="es-ES" dirty="0"/>
              <a:t>Diego Aparicio </a:t>
            </a:r>
          </a:p>
          <a:p>
            <a:r>
              <a:rPr lang="es-ES" dirty="0"/>
              <a:t>Roberto </a:t>
            </a:r>
            <a:r>
              <a:rPr lang="es-ES" dirty="0" err="1"/>
              <a:t>Rigobon</a:t>
            </a:r>
            <a:endParaRPr lang="es-E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ollection"/>
          <p:cNvSpPr txBox="1">
            <a:spLocks noGrp="1"/>
          </p:cNvSpPr>
          <p:nvPr>
            <p:ph type="title"/>
          </p:nvPr>
        </p:nvSpPr>
        <p:spPr>
          <a:xfrm>
            <a:off x="550781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Collection</a:t>
            </a:r>
          </a:p>
        </p:txBody>
      </p:sp>
      <p:grpSp>
        <p:nvGrpSpPr>
          <p:cNvPr id="392" name="Group"/>
          <p:cNvGrpSpPr/>
          <p:nvPr/>
        </p:nvGrpSpPr>
        <p:grpSpPr>
          <a:xfrm>
            <a:off x="550781" y="1919929"/>
            <a:ext cx="11019631" cy="3725555"/>
            <a:chOff x="0" y="0"/>
            <a:chExt cx="11019630" cy="3725553"/>
          </a:xfrm>
        </p:grpSpPr>
        <p:pic>
          <p:nvPicPr>
            <p:cNvPr id="387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058" y="1206878"/>
              <a:ext cx="770203" cy="626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8" name="SKU…"/>
            <p:cNvSpPr txBox="1"/>
            <p:nvPr/>
          </p:nvSpPr>
          <p:spPr>
            <a:xfrm>
              <a:off x="6347412" y="1263762"/>
              <a:ext cx="3427356" cy="23916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marL="508000" indent="-495300" algn="l">
                <a:buSzPct val="96000"/>
                <a:buChar char="✓"/>
                <a:defRPr sz="2500" b="0" i="1">
                  <a:solidFill>
                    <a:schemeClr val="accent5">
                      <a:lumOff val="-29866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SKU</a:t>
              </a:r>
            </a:p>
            <a:p>
              <a:pPr marL="508000" indent="-495300" algn="l">
                <a:buSzPct val="96000"/>
                <a:buChar char="✓"/>
                <a:defRPr sz="2500" b="0" i="1">
                  <a:solidFill>
                    <a:schemeClr val="accent5">
                      <a:lumOff val="-29866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product description</a:t>
              </a:r>
            </a:p>
            <a:p>
              <a:pPr marL="508000" indent="-495300" algn="l">
                <a:buSzPct val="96000"/>
                <a:buChar char="✓"/>
                <a:defRPr sz="2500" b="0" i="1">
                  <a:solidFill>
                    <a:schemeClr val="accent5">
                      <a:lumOff val="-29866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price</a:t>
              </a:r>
            </a:p>
            <a:p>
              <a:pPr marL="508000" indent="-495300" algn="l">
                <a:buSzPct val="96000"/>
                <a:buChar char="✓"/>
                <a:defRPr sz="2500" b="0" i="1">
                  <a:solidFill>
                    <a:schemeClr val="accent5">
                      <a:lumOff val="-29866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sale price</a:t>
              </a:r>
              <a:br/>
              <a:r>
                <a:t>.</a:t>
              </a:r>
              <a:br/>
              <a:r>
                <a:t>.</a:t>
              </a:r>
            </a:p>
          </p:txBody>
        </p:sp>
        <p:sp>
          <p:nvSpPr>
            <p:cNvPr id="389" name="Scripts that read HTML code of retailer website"/>
            <p:cNvSpPr txBox="1"/>
            <p:nvPr/>
          </p:nvSpPr>
          <p:spPr>
            <a:xfrm>
              <a:off x="766125" y="0"/>
              <a:ext cx="10253506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5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Scripts that read HTML code of retailer website</a:t>
              </a:r>
            </a:p>
          </p:txBody>
        </p:sp>
        <p:pic>
          <p:nvPicPr>
            <p:cNvPr id="390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665" y="1193579"/>
              <a:ext cx="3645241" cy="2531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1" name="Circle"/>
            <p:cNvSpPr/>
            <p:nvPr/>
          </p:nvSpPr>
          <p:spPr>
            <a:xfrm>
              <a:off x="0" y="552940"/>
              <a:ext cx="254801" cy="254802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95" name="Group"/>
          <p:cNvGrpSpPr/>
          <p:nvPr/>
        </p:nvGrpSpPr>
        <p:grpSpPr>
          <a:xfrm>
            <a:off x="550781" y="7994543"/>
            <a:ext cx="9758510" cy="1270001"/>
            <a:chOff x="0" y="0"/>
            <a:chExt cx="9758508" cy="1270000"/>
          </a:xfrm>
        </p:grpSpPr>
        <p:sp>
          <p:nvSpPr>
            <p:cNvPr id="393" name="We need to classify items into categories"/>
            <p:cNvSpPr txBox="1"/>
            <p:nvPr/>
          </p:nvSpPr>
          <p:spPr>
            <a:xfrm>
              <a:off x="766125" y="0"/>
              <a:ext cx="8992384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algn="l">
                <a:defRPr sz="35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We need to classify items into 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categories</a:t>
              </a:r>
            </a:p>
          </p:txBody>
        </p:sp>
        <p:sp>
          <p:nvSpPr>
            <p:cNvPr id="394" name="Circle"/>
            <p:cNvSpPr/>
            <p:nvPr/>
          </p:nvSpPr>
          <p:spPr>
            <a:xfrm>
              <a:off x="0" y="534355"/>
              <a:ext cx="254801" cy="254802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98" name="Group"/>
          <p:cNvGrpSpPr/>
          <p:nvPr/>
        </p:nvGrpSpPr>
        <p:grpSpPr>
          <a:xfrm>
            <a:off x="550781" y="6267563"/>
            <a:ext cx="10562431" cy="1270001"/>
            <a:chOff x="0" y="0"/>
            <a:chExt cx="10562430" cy="1270000"/>
          </a:xfrm>
        </p:grpSpPr>
        <p:sp>
          <p:nvSpPr>
            <p:cNvPr id="396" name="Circle"/>
            <p:cNvSpPr/>
            <p:nvPr/>
          </p:nvSpPr>
          <p:spPr>
            <a:xfrm>
              <a:off x="0" y="269629"/>
              <a:ext cx="254801" cy="254802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7" name="Scraped data is unlabeled…"/>
            <p:cNvSpPr txBox="1"/>
            <p:nvPr/>
          </p:nvSpPr>
          <p:spPr>
            <a:xfrm>
              <a:off x="766125" y="0"/>
              <a:ext cx="9796306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algn="l">
                <a:defRPr sz="35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Scraped data is unlabeled </a:t>
              </a:r>
            </a:p>
            <a:p>
              <a:pPr algn="l">
                <a:defRPr sz="35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(uncategorized, inconsistent across retailers)</a:t>
              </a:r>
            </a:p>
          </p:txBody>
        </p:sp>
      </p:grpSp>
      <p:grpSp>
        <p:nvGrpSpPr>
          <p:cNvPr id="401" name="Group"/>
          <p:cNvGrpSpPr/>
          <p:nvPr/>
        </p:nvGrpSpPr>
        <p:grpSpPr>
          <a:xfrm>
            <a:off x="11553614" y="82623"/>
            <a:ext cx="368690" cy="418424"/>
            <a:chOff x="0" y="0"/>
            <a:chExt cx="368688" cy="418423"/>
          </a:xfrm>
        </p:grpSpPr>
        <p:sp>
          <p:nvSpPr>
            <p:cNvPr id="399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0" name="1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402" name="Data"/>
          <p:cNvSpPr txBox="1"/>
          <p:nvPr/>
        </p:nvSpPr>
        <p:spPr>
          <a:xfrm>
            <a:off x="12086166" y="-342900"/>
            <a:ext cx="2681487" cy="1307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1" animBg="1" advAuto="0"/>
      <p:bldP spid="395" grpId="3" animBg="1" advAuto="0"/>
      <p:bldP spid="39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lassification"/>
          <p:cNvSpPr txBox="1">
            <a:spLocks noGrp="1"/>
          </p:cNvSpPr>
          <p:nvPr>
            <p:ph type="title"/>
          </p:nvPr>
        </p:nvSpPr>
        <p:spPr>
          <a:xfrm>
            <a:off x="550781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Classification</a:t>
            </a:r>
          </a:p>
        </p:txBody>
      </p:sp>
      <p:sp>
        <p:nvSpPr>
          <p:cNvPr id="405" name="“blue” “denim” “jacket”"/>
          <p:cNvSpPr txBox="1"/>
          <p:nvPr/>
        </p:nvSpPr>
        <p:spPr>
          <a:xfrm>
            <a:off x="1269615" y="6829286"/>
            <a:ext cx="1025350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defRPr sz="3200" b="0" i="1">
                <a:latin typeface="Helvetica"/>
                <a:ea typeface="Helvetica"/>
                <a:cs typeface="Helvetica"/>
                <a:sym typeface="Helvetica"/>
              </a:defRPr>
            </a:pPr>
            <a:r>
              <a:t>“blue” “</a:t>
            </a:r>
            <a:r>
              <a:rPr b="1"/>
              <a:t>denim</a:t>
            </a:r>
            <a:r>
              <a:t>” “jacket” </a:t>
            </a:r>
          </a:p>
        </p:txBody>
      </p:sp>
      <p:sp>
        <p:nvSpPr>
          <p:cNvPr id="406" name="Bottoms"/>
          <p:cNvSpPr txBox="1"/>
          <p:nvPr/>
        </p:nvSpPr>
        <p:spPr>
          <a:xfrm>
            <a:off x="6378963" y="6829286"/>
            <a:ext cx="1025350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Bottoms</a:t>
            </a:r>
          </a:p>
        </p:txBody>
      </p:sp>
      <p:grpSp>
        <p:nvGrpSpPr>
          <p:cNvPr id="409" name="Group"/>
          <p:cNvGrpSpPr/>
          <p:nvPr/>
        </p:nvGrpSpPr>
        <p:grpSpPr>
          <a:xfrm>
            <a:off x="11553614" y="82623"/>
            <a:ext cx="368690" cy="418424"/>
            <a:chOff x="0" y="0"/>
            <a:chExt cx="368688" cy="418423"/>
          </a:xfrm>
        </p:grpSpPr>
        <p:sp>
          <p:nvSpPr>
            <p:cNvPr id="407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8" name="1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410" name="Data"/>
          <p:cNvSpPr txBox="1"/>
          <p:nvPr/>
        </p:nvSpPr>
        <p:spPr>
          <a:xfrm>
            <a:off x="12086166" y="-342900"/>
            <a:ext cx="2681487" cy="1307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Data</a:t>
            </a:r>
          </a:p>
        </p:txBody>
      </p:sp>
      <p:grpSp>
        <p:nvGrpSpPr>
          <p:cNvPr id="413" name="Group"/>
          <p:cNvGrpSpPr/>
          <p:nvPr/>
        </p:nvGrpSpPr>
        <p:grpSpPr>
          <a:xfrm>
            <a:off x="1316906" y="2161230"/>
            <a:ext cx="11400474" cy="4419051"/>
            <a:chOff x="0" y="0"/>
            <a:chExt cx="11400473" cy="4419050"/>
          </a:xfrm>
        </p:grpSpPr>
        <p:pic>
          <p:nvPicPr>
            <p:cNvPr id="411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8147" y="103169"/>
              <a:ext cx="5472327" cy="43158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2" name="Semi-supervised classifier: decision trees"/>
            <p:cNvSpPr txBox="1"/>
            <p:nvPr/>
          </p:nvSpPr>
          <p:spPr>
            <a:xfrm>
              <a:off x="0" y="0"/>
              <a:ext cx="4877420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2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Semi-supervised classifier: decision trees</a:t>
              </a:r>
            </a:p>
          </p:txBody>
        </p:sp>
      </p:grpSp>
      <p:sp>
        <p:nvSpPr>
          <p:cNvPr id="414" name="Categorize items reading words in HTML code"/>
          <p:cNvSpPr txBox="1"/>
          <p:nvPr/>
        </p:nvSpPr>
        <p:spPr>
          <a:xfrm>
            <a:off x="1316906" y="3787340"/>
            <a:ext cx="588075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Categorize items reading words in HTML code</a:t>
            </a:r>
          </a:p>
        </p:txBody>
      </p:sp>
      <p:sp>
        <p:nvSpPr>
          <p:cNvPr id="415" name="Hierarchy"/>
          <p:cNvSpPr txBox="1"/>
          <p:nvPr/>
        </p:nvSpPr>
        <p:spPr>
          <a:xfrm>
            <a:off x="1316906" y="5174963"/>
            <a:ext cx="588075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Hierarchy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4" animBg="1" advAuto="0"/>
      <p:bldP spid="406" grpId="5" animBg="1" advAuto="0"/>
      <p:bldP spid="413" grpId="1" animBg="1" advAuto="0"/>
      <p:bldP spid="414" grpId="2" animBg="1" advAuto="0"/>
      <p:bldP spid="415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lassification"/>
          <p:cNvSpPr txBox="1">
            <a:spLocks noGrp="1"/>
          </p:cNvSpPr>
          <p:nvPr>
            <p:ph type="title"/>
          </p:nvPr>
        </p:nvSpPr>
        <p:spPr>
          <a:xfrm>
            <a:off x="550781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Classification</a:t>
            </a:r>
          </a:p>
        </p:txBody>
      </p:sp>
      <p:sp>
        <p:nvSpPr>
          <p:cNvPr id="418" name="“blue” “denim” “jacket”"/>
          <p:cNvSpPr txBox="1"/>
          <p:nvPr/>
        </p:nvSpPr>
        <p:spPr>
          <a:xfrm>
            <a:off x="1269615" y="6829286"/>
            <a:ext cx="1025350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defRPr sz="3200" b="0" i="1">
                <a:latin typeface="Helvetica"/>
                <a:ea typeface="Helvetica"/>
                <a:cs typeface="Helvetica"/>
                <a:sym typeface="Helvetica"/>
              </a:defRPr>
            </a:pPr>
            <a:r>
              <a:t>“blue” “denim” “</a:t>
            </a:r>
            <a:r>
              <a:rPr b="1"/>
              <a:t>jacket</a:t>
            </a:r>
            <a:r>
              <a:t>” </a:t>
            </a:r>
          </a:p>
        </p:txBody>
      </p:sp>
      <p:sp>
        <p:nvSpPr>
          <p:cNvPr id="419" name="Outerwear"/>
          <p:cNvSpPr txBox="1"/>
          <p:nvPr/>
        </p:nvSpPr>
        <p:spPr>
          <a:xfrm>
            <a:off x="6378963" y="6829286"/>
            <a:ext cx="1025350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Outerwear</a:t>
            </a:r>
          </a:p>
        </p:txBody>
      </p:sp>
      <p:grpSp>
        <p:nvGrpSpPr>
          <p:cNvPr id="422" name="Group"/>
          <p:cNvGrpSpPr/>
          <p:nvPr/>
        </p:nvGrpSpPr>
        <p:grpSpPr>
          <a:xfrm>
            <a:off x="11553614" y="82623"/>
            <a:ext cx="368690" cy="418424"/>
            <a:chOff x="0" y="0"/>
            <a:chExt cx="368688" cy="418423"/>
          </a:xfrm>
        </p:grpSpPr>
        <p:sp>
          <p:nvSpPr>
            <p:cNvPr id="420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1" name="1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423" name="Data"/>
          <p:cNvSpPr txBox="1"/>
          <p:nvPr/>
        </p:nvSpPr>
        <p:spPr>
          <a:xfrm>
            <a:off x="12086166" y="-342900"/>
            <a:ext cx="2681487" cy="1307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Data</a:t>
            </a:r>
          </a:p>
        </p:txBody>
      </p:sp>
      <p:pic>
        <p:nvPicPr>
          <p:cNvPr id="424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053" y="2264399"/>
            <a:ext cx="5472327" cy="431588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emi-supervised classifier: decision trees"/>
          <p:cNvSpPr txBox="1"/>
          <p:nvPr/>
        </p:nvSpPr>
        <p:spPr>
          <a:xfrm>
            <a:off x="1316906" y="2161230"/>
            <a:ext cx="487742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Semi-supervised classifier: decision trees</a:t>
            </a:r>
          </a:p>
        </p:txBody>
      </p:sp>
      <p:sp>
        <p:nvSpPr>
          <p:cNvPr id="426" name="Categorize items reading words in HTML code"/>
          <p:cNvSpPr txBox="1"/>
          <p:nvPr/>
        </p:nvSpPr>
        <p:spPr>
          <a:xfrm>
            <a:off x="1316906" y="3787340"/>
            <a:ext cx="588075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Categorize items reading words in HTML code</a:t>
            </a:r>
          </a:p>
        </p:txBody>
      </p:sp>
      <p:sp>
        <p:nvSpPr>
          <p:cNvPr id="427" name="Hierarchy"/>
          <p:cNvSpPr txBox="1"/>
          <p:nvPr/>
        </p:nvSpPr>
        <p:spPr>
          <a:xfrm>
            <a:off x="1316906" y="5174963"/>
            <a:ext cx="588075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Hierarchy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lassification"/>
          <p:cNvSpPr txBox="1">
            <a:spLocks noGrp="1"/>
          </p:cNvSpPr>
          <p:nvPr>
            <p:ph type="title"/>
          </p:nvPr>
        </p:nvSpPr>
        <p:spPr>
          <a:xfrm>
            <a:off x="550781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Classification</a:t>
            </a:r>
          </a:p>
        </p:txBody>
      </p:sp>
      <p:sp>
        <p:nvSpPr>
          <p:cNvPr id="430" name="Circle"/>
          <p:cNvSpPr/>
          <p:nvPr/>
        </p:nvSpPr>
        <p:spPr>
          <a:xfrm>
            <a:off x="550781" y="2460170"/>
            <a:ext cx="254802" cy="254802"/>
          </a:xfrm>
          <a:prstGeom prst="ellipse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1" name="12 categories consistent across time and across retailers"/>
          <p:cNvSpPr txBox="1"/>
          <p:nvPr/>
        </p:nvSpPr>
        <p:spPr>
          <a:xfrm>
            <a:off x="1316906" y="3827160"/>
            <a:ext cx="4536835" cy="178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12 categories consistent across time and across retailers</a:t>
            </a:r>
          </a:p>
        </p:txBody>
      </p:sp>
      <p:sp>
        <p:nvSpPr>
          <p:cNvPr id="432" name="Circle"/>
          <p:cNvSpPr/>
          <p:nvPr/>
        </p:nvSpPr>
        <p:spPr>
          <a:xfrm>
            <a:off x="550781" y="4176900"/>
            <a:ext cx="254802" cy="254802"/>
          </a:xfrm>
          <a:prstGeom prst="ellipse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433" name="Table"/>
          <p:cNvGraphicFramePr/>
          <p:nvPr/>
        </p:nvGraphicFramePr>
        <p:xfrm>
          <a:off x="7344692" y="2508338"/>
          <a:ext cx="5207280" cy="6908800"/>
        </p:xfrm>
        <a:graphic>
          <a:graphicData uri="http://schemas.openxmlformats.org/drawingml/2006/table">
            <a:tbl>
              <a:tblPr firstRow="1" firstCol="1">
                <a:tableStyleId>{EEE7283C-3CF3-47DC-8721-378D4A62B228}</a:tableStyleId>
              </a:tblPr>
              <a:tblGrid>
                <a:gridCol w="336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242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2000">
                          <a:solidFill>
                            <a:srgbClr val="000000"/>
                          </a:solidFill>
                          <a:latin typeface="Helvetica Neue Light"/>
                          <a:ea typeface="Helvetica Neue Light"/>
                          <a:cs typeface="Helvetica Neue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Observations (#)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505,522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Categories per retailer (#)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11.5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algn="l" defTabSz="914400"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Products per category (%)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  <a:endParaRPr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Accessories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7.3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Bags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6.1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Bottoms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15.4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Dresses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7.5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Jewelry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4.1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Outerwear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7.1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Shoes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10.8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Sports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3.9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Suits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2.3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Tees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13.7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Tops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16.9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latin typeface="Helvetica Neue Light"/>
                          <a:ea typeface="Helvetica Neue Light"/>
                          <a:cs typeface="Helvetica Neue Light"/>
                        </a:rPr>
                        <a:t>Underwear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2.9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0242">
                <a:tc>
                  <a:txBody>
                    <a:bodyPr/>
                    <a:lstStyle/>
                    <a:p>
                      <a:pPr indent="330200" algn="l" defTabSz="914400">
                        <a:spcBef>
                          <a:spcPts val="2000"/>
                        </a:spcBef>
                        <a:tabLst>
                          <a:tab pos="11811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Unclassified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FFD6D3">
                        <a:alpha val="2909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000"/>
                        <a:t>2.2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D5D5D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436" name="Group"/>
          <p:cNvGrpSpPr/>
          <p:nvPr/>
        </p:nvGrpSpPr>
        <p:grpSpPr>
          <a:xfrm>
            <a:off x="11553614" y="82623"/>
            <a:ext cx="368690" cy="418424"/>
            <a:chOff x="0" y="0"/>
            <a:chExt cx="368688" cy="418423"/>
          </a:xfrm>
        </p:grpSpPr>
        <p:sp>
          <p:nvSpPr>
            <p:cNvPr id="434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5" name="1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437" name="Data"/>
          <p:cNvSpPr txBox="1"/>
          <p:nvPr/>
        </p:nvSpPr>
        <p:spPr>
          <a:xfrm>
            <a:off x="12086166" y="-342900"/>
            <a:ext cx="2681487" cy="1307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Data</a:t>
            </a:r>
          </a:p>
        </p:txBody>
      </p:sp>
      <p:sp>
        <p:nvSpPr>
          <p:cNvPr id="438" name="Miss-classifications reduce price clustering"/>
          <p:cNvSpPr txBox="1"/>
          <p:nvPr/>
        </p:nvSpPr>
        <p:spPr>
          <a:xfrm>
            <a:off x="1309141" y="5703130"/>
            <a:ext cx="4536836" cy="178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Miss-classifications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reduce</a:t>
            </a:r>
            <a:r>
              <a:t> price clustering</a:t>
            </a:r>
          </a:p>
        </p:txBody>
      </p:sp>
      <p:sp>
        <p:nvSpPr>
          <p:cNvPr id="439" name="Circle"/>
          <p:cNvSpPr/>
          <p:nvPr/>
        </p:nvSpPr>
        <p:spPr>
          <a:xfrm>
            <a:off x="550781" y="6480969"/>
            <a:ext cx="254802" cy="254801"/>
          </a:xfrm>
          <a:prstGeom prst="ellipse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0" name="Semi-supervised classifier: decision trees"/>
          <p:cNvSpPr txBox="1"/>
          <p:nvPr/>
        </p:nvSpPr>
        <p:spPr>
          <a:xfrm>
            <a:off x="1316906" y="2161230"/>
            <a:ext cx="487742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Semi-supervised classifier: decision trees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ummary Statistics"/>
          <p:cNvSpPr txBox="1">
            <a:spLocks noGrp="1"/>
          </p:cNvSpPr>
          <p:nvPr>
            <p:ph type="title"/>
          </p:nvPr>
        </p:nvSpPr>
        <p:spPr>
          <a:xfrm>
            <a:off x="228939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Summary Statistics</a:t>
            </a:r>
          </a:p>
        </p:txBody>
      </p:sp>
      <p:sp>
        <p:nvSpPr>
          <p:cNvPr id="443" name="Cross-section of unique products"/>
          <p:cNvSpPr txBox="1"/>
          <p:nvPr/>
        </p:nvSpPr>
        <p:spPr>
          <a:xfrm>
            <a:off x="228939" y="2520355"/>
            <a:ext cx="376914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Cross-section of unique products</a:t>
            </a:r>
          </a:p>
        </p:txBody>
      </p:sp>
      <p:sp>
        <p:nvSpPr>
          <p:cNvPr id="444" name="Remove products duplicated in terms of time, color, sizes"/>
          <p:cNvSpPr txBox="1"/>
          <p:nvPr/>
        </p:nvSpPr>
        <p:spPr>
          <a:xfrm>
            <a:off x="228939" y="4097385"/>
            <a:ext cx="3769147" cy="178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2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Remove products duplicated in terms of time, color, sizes</a:t>
            </a:r>
          </a:p>
        </p:txBody>
      </p:sp>
      <p:pic>
        <p:nvPicPr>
          <p:cNvPr id="445" name="Screen Shot 2018-09-14 at 3.58.16 PM.png" descr="Screen Shot 2018-09-14 at 3.58.1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700" y="2317750"/>
            <a:ext cx="7962901" cy="5118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roup"/>
          <p:cNvGrpSpPr/>
          <p:nvPr/>
        </p:nvGrpSpPr>
        <p:grpSpPr>
          <a:xfrm>
            <a:off x="11553614" y="82623"/>
            <a:ext cx="368690" cy="418424"/>
            <a:chOff x="0" y="0"/>
            <a:chExt cx="368688" cy="418423"/>
          </a:xfrm>
        </p:grpSpPr>
        <p:sp>
          <p:nvSpPr>
            <p:cNvPr id="446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7" name="1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449" name="Data"/>
          <p:cNvSpPr txBox="1"/>
          <p:nvPr/>
        </p:nvSpPr>
        <p:spPr>
          <a:xfrm>
            <a:off x="12086166" y="-342900"/>
            <a:ext cx="2681487" cy="1307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Data</a:t>
            </a:r>
          </a:p>
        </p:txBody>
      </p:sp>
      <p:grpSp>
        <p:nvGrpSpPr>
          <p:cNvPr id="462" name="Group"/>
          <p:cNvGrpSpPr/>
          <p:nvPr/>
        </p:nvGrpSpPr>
        <p:grpSpPr>
          <a:xfrm>
            <a:off x="1083357" y="4028645"/>
            <a:ext cx="10554780" cy="4290258"/>
            <a:chOff x="0" y="0"/>
            <a:chExt cx="10554778" cy="4290257"/>
          </a:xfrm>
        </p:grpSpPr>
        <p:grpSp>
          <p:nvGrpSpPr>
            <p:cNvPr id="458" name="Group"/>
            <p:cNvGrpSpPr/>
            <p:nvPr/>
          </p:nvGrpSpPr>
          <p:grpSpPr>
            <a:xfrm>
              <a:off x="0" y="2301951"/>
              <a:ext cx="2060311" cy="1988307"/>
              <a:chOff x="0" y="0"/>
              <a:chExt cx="2060310" cy="1988305"/>
            </a:xfrm>
          </p:grpSpPr>
          <p:pic>
            <p:nvPicPr>
              <p:cNvPr id="450" name="Image" descr="Image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5883" y="580286"/>
                <a:ext cx="472117" cy="3109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1" name="Image" descr="Image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0068" y="519276"/>
                <a:ext cx="1020243" cy="43299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2" name="Image" descr="Image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8654" y="1621485"/>
                <a:ext cx="583071" cy="3109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3" name="Image" descr="Image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099562"/>
                <a:ext cx="1243883" cy="3109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4" name="Image" descr="Image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4196" y="61010"/>
                <a:ext cx="855491" cy="3109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5" name="Image" descr="Image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32735" y="939736"/>
                <a:ext cx="834909" cy="6261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6" name="Image" descr="Image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86651" y="0"/>
                <a:ext cx="727117" cy="4329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7" name="Image" descr="Image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0238" y="1557827"/>
                <a:ext cx="583263" cy="43047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61" name="Group"/>
            <p:cNvGrpSpPr/>
            <p:nvPr/>
          </p:nvGrpSpPr>
          <p:grpSpPr>
            <a:xfrm>
              <a:off x="7769601" y="0"/>
              <a:ext cx="2785178" cy="366052"/>
              <a:chOff x="0" y="0"/>
              <a:chExt cx="2785177" cy="366051"/>
            </a:xfrm>
          </p:grpSpPr>
          <p:sp>
            <p:nvSpPr>
              <p:cNvPr id="459" name="Rectangle"/>
              <p:cNvSpPr/>
              <p:nvPr/>
            </p:nvSpPr>
            <p:spPr>
              <a:xfrm>
                <a:off x="2125133" y="0"/>
                <a:ext cx="660045" cy="366052"/>
              </a:xfrm>
              <a:prstGeom prst="rect">
                <a:avLst/>
              </a:prstGeom>
              <a:noFill/>
              <a:ln w="38100" cap="flat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0" name="Rectangle"/>
              <p:cNvSpPr/>
              <p:nvPr/>
            </p:nvSpPr>
            <p:spPr>
              <a:xfrm>
                <a:off x="0" y="0"/>
                <a:ext cx="660045" cy="366052"/>
              </a:xfrm>
              <a:prstGeom prst="rect">
                <a:avLst/>
              </a:prstGeom>
              <a:noFill/>
              <a:ln w="38100" cap="flat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grpSp>
        <p:nvGrpSpPr>
          <p:cNvPr id="465" name="Group"/>
          <p:cNvGrpSpPr/>
          <p:nvPr/>
        </p:nvGrpSpPr>
        <p:grpSpPr>
          <a:xfrm>
            <a:off x="8769682" y="4414447"/>
            <a:ext cx="3041266" cy="366052"/>
            <a:chOff x="0" y="0"/>
            <a:chExt cx="3041265" cy="366051"/>
          </a:xfrm>
        </p:grpSpPr>
        <p:sp>
          <p:nvSpPr>
            <p:cNvPr id="463" name="Rectangle"/>
            <p:cNvSpPr/>
            <p:nvPr/>
          </p:nvSpPr>
          <p:spPr>
            <a:xfrm>
              <a:off x="2148035" y="0"/>
              <a:ext cx="893231" cy="366052"/>
            </a:xfrm>
            <a:prstGeom prst="rect">
              <a:avLst/>
            </a:prstGeom>
            <a:noFill/>
            <a:ln w="381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4" name="Rectangle"/>
            <p:cNvSpPr/>
            <p:nvPr/>
          </p:nvSpPr>
          <p:spPr>
            <a:xfrm>
              <a:off x="0" y="0"/>
              <a:ext cx="893230" cy="366052"/>
            </a:xfrm>
            <a:prstGeom prst="rect">
              <a:avLst/>
            </a:prstGeom>
            <a:noFill/>
            <a:ln w="381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68" name="Group"/>
          <p:cNvGrpSpPr/>
          <p:nvPr/>
        </p:nvGrpSpPr>
        <p:grpSpPr>
          <a:xfrm>
            <a:off x="8929668" y="5851632"/>
            <a:ext cx="2780118" cy="366052"/>
            <a:chOff x="0" y="0"/>
            <a:chExt cx="2780116" cy="366051"/>
          </a:xfrm>
        </p:grpSpPr>
        <p:sp>
          <p:nvSpPr>
            <p:cNvPr id="466" name="Rectangle"/>
            <p:cNvSpPr/>
            <p:nvPr/>
          </p:nvSpPr>
          <p:spPr>
            <a:xfrm>
              <a:off x="2053850" y="0"/>
              <a:ext cx="726267" cy="366052"/>
            </a:xfrm>
            <a:prstGeom prst="rect">
              <a:avLst/>
            </a:prstGeom>
            <a:noFill/>
            <a:ln w="381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7" name="Rectangle"/>
            <p:cNvSpPr/>
            <p:nvPr/>
          </p:nvSpPr>
          <p:spPr>
            <a:xfrm>
              <a:off x="0" y="0"/>
              <a:ext cx="726267" cy="366052"/>
            </a:xfrm>
            <a:prstGeom prst="rect">
              <a:avLst/>
            </a:prstGeom>
            <a:noFill/>
            <a:ln w="381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71" name="Group"/>
          <p:cNvGrpSpPr/>
          <p:nvPr/>
        </p:nvGrpSpPr>
        <p:grpSpPr>
          <a:xfrm>
            <a:off x="8929668" y="6589559"/>
            <a:ext cx="2780118" cy="659074"/>
            <a:chOff x="0" y="0"/>
            <a:chExt cx="2780116" cy="659073"/>
          </a:xfrm>
        </p:grpSpPr>
        <p:sp>
          <p:nvSpPr>
            <p:cNvPr id="469" name="Rectangle"/>
            <p:cNvSpPr/>
            <p:nvPr/>
          </p:nvSpPr>
          <p:spPr>
            <a:xfrm>
              <a:off x="2053850" y="0"/>
              <a:ext cx="726267" cy="659074"/>
            </a:xfrm>
            <a:prstGeom prst="rect">
              <a:avLst/>
            </a:prstGeom>
            <a:noFill/>
            <a:ln w="381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0" name="Rectangle"/>
            <p:cNvSpPr/>
            <p:nvPr/>
          </p:nvSpPr>
          <p:spPr>
            <a:xfrm>
              <a:off x="0" y="-1"/>
              <a:ext cx="726267" cy="659075"/>
            </a:xfrm>
            <a:prstGeom prst="rect">
              <a:avLst/>
            </a:prstGeom>
            <a:noFill/>
            <a:ln w="381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1" animBg="1" advAuto="0"/>
      <p:bldP spid="444" grpId="2" animBg="1" advAuto="0"/>
      <p:bldP spid="445" grpId="3" animBg="1" advAuto="0"/>
      <p:bldP spid="462" grpId="4" animBg="1" advAuto="0"/>
      <p:bldP spid="462" grpId="5" animBg="1" advAuto="0"/>
      <p:bldP spid="465" grpId="6" animBg="1" advAuto="0"/>
      <p:bldP spid="465" grpId="7" animBg="1" advAuto="0"/>
      <p:bldP spid="468" grpId="8" animBg="1" advAuto="0"/>
      <p:bldP spid="468" grpId="9" animBg="1" advAuto="0"/>
      <p:bldP spid="471" grpId="1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rice Clustering — Example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Price Clustering — Example</a:t>
            </a:r>
          </a:p>
        </p:txBody>
      </p:sp>
      <p:grpSp>
        <p:nvGrpSpPr>
          <p:cNvPr id="476" name="Group"/>
          <p:cNvGrpSpPr/>
          <p:nvPr/>
        </p:nvGrpSpPr>
        <p:grpSpPr>
          <a:xfrm>
            <a:off x="360681" y="400927"/>
            <a:ext cx="749301" cy="772946"/>
            <a:chOff x="0" y="0"/>
            <a:chExt cx="749300" cy="772945"/>
          </a:xfrm>
        </p:grpSpPr>
        <p:sp>
          <p:nvSpPr>
            <p:cNvPr id="474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5" name="2"/>
            <p:cNvSpPr txBox="1"/>
            <p:nvPr/>
          </p:nvSpPr>
          <p:spPr>
            <a:xfrm>
              <a:off x="149453" y="0"/>
              <a:ext cx="424994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477" name="Clustering as a probability…"/>
          <p:cNvSpPr txBox="1"/>
          <p:nvPr/>
        </p:nvSpPr>
        <p:spPr>
          <a:xfrm rot="7099">
            <a:off x="594712" y="1909469"/>
            <a:ext cx="4111927" cy="291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Clustering as a probability</a:t>
            </a:r>
          </a:p>
          <a:p>
            <a:pPr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  <a:p>
            <a:pPr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How frequent different products have the same price</a:t>
            </a:r>
          </a:p>
        </p:txBody>
      </p:sp>
      <p:sp>
        <p:nvSpPr>
          <p:cNvPr id="478" name="Categories in different colors"/>
          <p:cNvSpPr txBox="1"/>
          <p:nvPr/>
        </p:nvSpPr>
        <p:spPr>
          <a:xfrm>
            <a:off x="601473" y="4745085"/>
            <a:ext cx="4086448" cy="1785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Categories in different colors</a:t>
            </a:r>
          </a:p>
        </p:txBody>
      </p:sp>
      <p:pic>
        <p:nvPicPr>
          <p:cNvPr id="479" name="Uniqlo.pdf" descr="Uniqlo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226" y="2047560"/>
            <a:ext cx="7073099" cy="565848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Measure clustering at three levels:"/>
          <p:cNvSpPr txBox="1"/>
          <p:nvPr/>
        </p:nvSpPr>
        <p:spPr>
          <a:xfrm>
            <a:off x="601473" y="6057418"/>
            <a:ext cx="4086448" cy="178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Measure clustering at three levels:</a:t>
            </a:r>
          </a:p>
        </p:txBody>
      </p:sp>
      <p:sp>
        <p:nvSpPr>
          <p:cNvPr id="481" name="within a retailer-category…"/>
          <p:cNvSpPr txBox="1"/>
          <p:nvPr/>
        </p:nvSpPr>
        <p:spPr>
          <a:xfrm>
            <a:off x="906273" y="7441718"/>
            <a:ext cx="6419940" cy="178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88937" indent="-388937" algn="l">
              <a:buSzPct val="97000"/>
              <a:buChar char="•"/>
              <a:defRPr sz="2800" b="0" i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within a retailer-category</a:t>
            </a:r>
          </a:p>
          <a:p>
            <a:pPr marL="388937" indent="-388937" algn="l">
              <a:buSzPct val="97000"/>
              <a:buChar char="•"/>
              <a:defRPr sz="2800" b="0" i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within-retailer, across-categories</a:t>
            </a:r>
          </a:p>
          <a:p>
            <a:pPr marL="388937" indent="-388937" algn="l">
              <a:buSzPct val="97000"/>
              <a:buChar char="•"/>
              <a:defRPr sz="2800" b="0" i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within-category, across-retailers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1" animBg="1" advAuto="0"/>
      <p:bldP spid="478" grpId="3" animBg="1" advAuto="0"/>
      <p:bldP spid="479" grpId="2" animBg="1" advAuto="0"/>
      <p:bldP spid="480" grpId="4" animBg="1" advAuto="0"/>
      <p:bldP spid="481" grpId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A7DBA-2B50-DE42-8AE4-896ACB64BA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7" y="2774627"/>
            <a:ext cx="11770446" cy="5589615"/>
          </a:xfrm>
          <a:prstGeom prst="rect">
            <a:avLst/>
          </a:prstGeom>
        </p:spPr>
      </p:pic>
      <p:sp>
        <p:nvSpPr>
          <p:cNvPr id="7" name="Price Clustering — Example">
            <a:extLst>
              <a:ext uri="{FF2B5EF4-FFF2-40B4-BE49-F238E27FC236}">
                <a16:creationId xmlns:a16="http://schemas.microsoft.com/office/drawing/2014/main" id="{27823801-01D5-A843-AA71-2BB00DFB69F6}"/>
              </a:ext>
            </a:extLst>
          </p:cNvPr>
          <p:cNvSpPr txBox="1">
            <a:spLocks/>
          </p:cNvSpPr>
          <p:nvPr/>
        </p:nvSpPr>
        <p:spPr>
          <a:xfrm>
            <a:off x="1287822" y="0"/>
            <a:ext cx="11099801" cy="16567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dirty="0"/>
              <a:t>Massive Price Clustering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EFC4F732-A918-9347-B885-C0BC88A07009}"/>
              </a:ext>
            </a:extLst>
          </p:cNvPr>
          <p:cNvGrpSpPr/>
          <p:nvPr/>
        </p:nvGrpSpPr>
        <p:grpSpPr>
          <a:xfrm>
            <a:off x="360681" y="400927"/>
            <a:ext cx="749301" cy="772946"/>
            <a:chOff x="0" y="0"/>
            <a:chExt cx="749300" cy="772945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8BBD49CB-973F-8642-9255-81931E6619FC}"/>
                </a:ext>
              </a:extLst>
            </p:cNvPr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2">
              <a:extLst>
                <a:ext uri="{FF2B5EF4-FFF2-40B4-BE49-F238E27FC236}">
                  <a16:creationId xmlns:a16="http://schemas.microsoft.com/office/drawing/2014/main" id="{4BE42F66-2CD8-9141-99B2-D9739A804D10}"/>
                </a:ext>
              </a:extLst>
            </p:cNvPr>
            <p:cNvSpPr txBox="1"/>
            <p:nvPr/>
          </p:nvSpPr>
          <p:spPr>
            <a:xfrm>
              <a:off x="149453" y="0"/>
              <a:ext cx="424994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63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F26D1B-06F8-A646-AEB1-3F777B976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1" y="2631909"/>
            <a:ext cx="10992086" cy="5829770"/>
          </a:xfrm>
        </p:spPr>
      </p:pic>
      <p:sp>
        <p:nvSpPr>
          <p:cNvPr id="6" name="Price Clustering — Example">
            <a:extLst>
              <a:ext uri="{FF2B5EF4-FFF2-40B4-BE49-F238E27FC236}">
                <a16:creationId xmlns:a16="http://schemas.microsoft.com/office/drawing/2014/main" id="{F3369D4B-2119-0340-95F7-79D3C631446D}"/>
              </a:ext>
            </a:extLst>
          </p:cNvPr>
          <p:cNvSpPr txBox="1">
            <a:spLocks/>
          </p:cNvSpPr>
          <p:nvPr/>
        </p:nvSpPr>
        <p:spPr>
          <a:xfrm>
            <a:off x="1287822" y="0"/>
            <a:ext cx="11099801" cy="16567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dirty="0"/>
              <a:t>Inflation Dynamics</a:t>
            </a:r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A3071BB-B7EF-8341-A21A-A899FBC376D0}"/>
              </a:ext>
            </a:extLst>
          </p:cNvPr>
          <p:cNvGrpSpPr/>
          <p:nvPr/>
        </p:nvGrpSpPr>
        <p:grpSpPr>
          <a:xfrm>
            <a:off x="360681" y="400927"/>
            <a:ext cx="749301" cy="772946"/>
            <a:chOff x="0" y="0"/>
            <a:chExt cx="749300" cy="772945"/>
          </a:xfrm>
        </p:grpSpPr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007A8EFD-3EC2-6447-AAA9-3A96A2DA2164}"/>
                </a:ext>
              </a:extLst>
            </p:cNvPr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2">
              <a:extLst>
                <a:ext uri="{FF2B5EF4-FFF2-40B4-BE49-F238E27FC236}">
                  <a16:creationId xmlns:a16="http://schemas.microsoft.com/office/drawing/2014/main" id="{B2502330-8E92-684B-A6D6-BEAA7C4D7034}"/>
                </a:ext>
              </a:extLst>
            </p:cNvPr>
            <p:cNvSpPr txBox="1"/>
            <p:nvPr/>
          </p:nvSpPr>
          <p:spPr>
            <a:xfrm>
              <a:off x="149453" y="0"/>
              <a:ext cx="424994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829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cope of Clustering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Scope of Clustering</a:t>
            </a:r>
          </a:p>
        </p:txBody>
      </p:sp>
      <p:grpSp>
        <p:nvGrpSpPr>
          <p:cNvPr id="769" name="Group"/>
          <p:cNvGrpSpPr/>
          <p:nvPr/>
        </p:nvGrpSpPr>
        <p:grpSpPr>
          <a:xfrm>
            <a:off x="9894148" y="65690"/>
            <a:ext cx="368689" cy="418424"/>
            <a:chOff x="0" y="0"/>
            <a:chExt cx="368688" cy="418423"/>
          </a:xfrm>
        </p:grpSpPr>
        <p:sp>
          <p:nvSpPr>
            <p:cNvPr id="767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68" name="2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770" name="Price Clustering"/>
          <p:cNvSpPr txBox="1"/>
          <p:nvPr/>
        </p:nvSpPr>
        <p:spPr>
          <a:xfrm>
            <a:off x="10426700" y="-359834"/>
            <a:ext cx="2681486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Price Clustering</a:t>
            </a:r>
          </a:p>
        </p:txBody>
      </p:sp>
      <p:sp>
        <p:nvSpPr>
          <p:cNvPr id="771" name="across-retailers  within-category"/>
          <p:cNvSpPr txBox="1"/>
          <p:nvPr/>
        </p:nvSpPr>
        <p:spPr>
          <a:xfrm>
            <a:off x="9381400" y="8008177"/>
            <a:ext cx="3979175" cy="155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635000" indent="-635000" algn="l">
              <a:spcBef>
                <a:spcPts val="500"/>
              </a:spcBef>
              <a:buSzPct val="100000"/>
              <a:buChar char="X"/>
              <a:defRPr sz="3000" b="0" i="1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across-retailers </a:t>
            </a:r>
            <a:br/>
            <a:r>
              <a:t>within-category</a:t>
            </a:r>
          </a:p>
        </p:txBody>
      </p:sp>
      <p:sp>
        <p:nvSpPr>
          <p:cNvPr id="772" name="within-retailer  across-category"/>
          <p:cNvSpPr txBox="1"/>
          <p:nvPr/>
        </p:nvSpPr>
        <p:spPr>
          <a:xfrm>
            <a:off x="4722039" y="7707389"/>
            <a:ext cx="3979175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635000" indent="-635000" algn="l">
              <a:spcBef>
                <a:spcPts val="500"/>
              </a:spcBef>
              <a:buSzPct val="100000"/>
              <a:buChar char="✓"/>
              <a:defRPr sz="3000" b="0" i="1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within-retailer </a:t>
            </a:r>
            <a:br/>
            <a:r>
              <a:t>across-category</a:t>
            </a:r>
          </a:p>
        </p:txBody>
      </p:sp>
      <p:sp>
        <p:nvSpPr>
          <p:cNvPr id="773" name="within-retailer within-category"/>
          <p:cNvSpPr txBox="1"/>
          <p:nvPr/>
        </p:nvSpPr>
        <p:spPr>
          <a:xfrm>
            <a:off x="209037" y="7995250"/>
            <a:ext cx="3883740" cy="1583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635000" indent="-635000" algn="l">
              <a:spcBef>
                <a:spcPts val="500"/>
              </a:spcBef>
              <a:buSzPct val="100000"/>
              <a:buChar char="✓"/>
              <a:defRPr sz="3000" b="0" i="1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within-retailer</a:t>
            </a:r>
            <a:br/>
            <a:r>
              <a:t>within-category</a:t>
            </a:r>
          </a:p>
        </p:txBody>
      </p:sp>
      <p:grpSp>
        <p:nvGrpSpPr>
          <p:cNvPr id="805" name="Group"/>
          <p:cNvGrpSpPr/>
          <p:nvPr/>
        </p:nvGrpSpPr>
        <p:grpSpPr>
          <a:xfrm>
            <a:off x="469125" y="1887319"/>
            <a:ext cx="12106171" cy="5340060"/>
            <a:chOff x="0" y="0"/>
            <a:chExt cx="12106170" cy="5340058"/>
          </a:xfrm>
        </p:grpSpPr>
        <p:pic>
          <p:nvPicPr>
            <p:cNvPr id="774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968" y="43254"/>
              <a:ext cx="1270001" cy="67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5" name="Shape"/>
            <p:cNvSpPr/>
            <p:nvPr/>
          </p:nvSpPr>
          <p:spPr>
            <a:xfrm>
              <a:off x="0" y="1169836"/>
              <a:ext cx="728427" cy="6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0" y="0"/>
                  </a:moveTo>
                  <a:cubicBezTo>
                    <a:pt x="8848" y="248"/>
                    <a:pt x="9130" y="1867"/>
                    <a:pt x="10801" y="1867"/>
                  </a:cubicBezTo>
                  <a:cubicBezTo>
                    <a:pt x="12488" y="1867"/>
                    <a:pt x="12769" y="235"/>
                    <a:pt x="12802" y="0"/>
                  </a:cubicBezTo>
                  <a:cubicBezTo>
                    <a:pt x="12777" y="3"/>
                    <a:pt x="12754" y="12"/>
                    <a:pt x="12734" y="22"/>
                  </a:cubicBezTo>
                  <a:cubicBezTo>
                    <a:pt x="12713" y="32"/>
                    <a:pt x="12695" y="43"/>
                    <a:pt x="12682" y="50"/>
                  </a:cubicBezTo>
                  <a:cubicBezTo>
                    <a:pt x="12182" y="358"/>
                    <a:pt x="11490" y="512"/>
                    <a:pt x="10797" y="512"/>
                  </a:cubicBezTo>
                  <a:cubicBezTo>
                    <a:pt x="10105" y="512"/>
                    <a:pt x="9413" y="358"/>
                    <a:pt x="8913" y="50"/>
                  </a:cubicBezTo>
                  <a:cubicBezTo>
                    <a:pt x="8902" y="43"/>
                    <a:pt x="8887" y="34"/>
                    <a:pt x="8870" y="25"/>
                  </a:cubicBezTo>
                  <a:cubicBezTo>
                    <a:pt x="8852" y="16"/>
                    <a:pt x="8832" y="6"/>
                    <a:pt x="8810" y="0"/>
                  </a:cubicBezTo>
                  <a:close/>
                  <a:moveTo>
                    <a:pt x="8496" y="81"/>
                  </a:moveTo>
                  <a:cubicBezTo>
                    <a:pt x="7079" y="564"/>
                    <a:pt x="5219" y="1270"/>
                    <a:pt x="4370" y="1575"/>
                  </a:cubicBezTo>
                  <a:cubicBezTo>
                    <a:pt x="3905" y="1740"/>
                    <a:pt x="3829" y="1816"/>
                    <a:pt x="3628" y="1962"/>
                  </a:cubicBezTo>
                  <a:cubicBezTo>
                    <a:pt x="3423" y="2115"/>
                    <a:pt x="3078" y="2606"/>
                    <a:pt x="3078" y="2606"/>
                  </a:cubicBezTo>
                  <a:lnTo>
                    <a:pt x="0" y="7422"/>
                  </a:lnTo>
                  <a:lnTo>
                    <a:pt x="3040" y="10466"/>
                  </a:lnTo>
                  <a:cubicBezTo>
                    <a:pt x="3040" y="10466"/>
                    <a:pt x="3534" y="9945"/>
                    <a:pt x="4032" y="9422"/>
                  </a:cubicBezTo>
                  <a:cubicBezTo>
                    <a:pt x="4530" y="8900"/>
                    <a:pt x="5033" y="8375"/>
                    <a:pt x="5051" y="8369"/>
                  </a:cubicBezTo>
                  <a:cubicBezTo>
                    <a:pt x="5051" y="8458"/>
                    <a:pt x="5051" y="11766"/>
                    <a:pt x="5051" y="15051"/>
                  </a:cubicBezTo>
                  <a:cubicBezTo>
                    <a:pt x="5051" y="18337"/>
                    <a:pt x="5051" y="21600"/>
                    <a:pt x="5051" y="21600"/>
                  </a:cubicBezTo>
                  <a:lnTo>
                    <a:pt x="16549" y="21600"/>
                  </a:lnTo>
                  <a:cubicBezTo>
                    <a:pt x="16549" y="21600"/>
                    <a:pt x="16549" y="18337"/>
                    <a:pt x="16549" y="15051"/>
                  </a:cubicBezTo>
                  <a:cubicBezTo>
                    <a:pt x="16549" y="11766"/>
                    <a:pt x="16549" y="8458"/>
                    <a:pt x="16549" y="8369"/>
                  </a:cubicBezTo>
                  <a:cubicBezTo>
                    <a:pt x="16567" y="8375"/>
                    <a:pt x="17071" y="8900"/>
                    <a:pt x="17569" y="9422"/>
                  </a:cubicBezTo>
                  <a:cubicBezTo>
                    <a:pt x="18068" y="9945"/>
                    <a:pt x="18561" y="10466"/>
                    <a:pt x="18561" y="10466"/>
                  </a:cubicBezTo>
                  <a:lnTo>
                    <a:pt x="21600" y="7422"/>
                  </a:lnTo>
                  <a:lnTo>
                    <a:pt x="18522" y="2606"/>
                  </a:lnTo>
                  <a:cubicBezTo>
                    <a:pt x="18522" y="2606"/>
                    <a:pt x="18177" y="2115"/>
                    <a:pt x="17972" y="1962"/>
                  </a:cubicBezTo>
                  <a:cubicBezTo>
                    <a:pt x="17771" y="1816"/>
                    <a:pt x="17695" y="1740"/>
                    <a:pt x="17230" y="1575"/>
                  </a:cubicBezTo>
                  <a:cubicBezTo>
                    <a:pt x="16386" y="1270"/>
                    <a:pt x="14531" y="570"/>
                    <a:pt x="13114" y="87"/>
                  </a:cubicBezTo>
                  <a:cubicBezTo>
                    <a:pt x="13050" y="462"/>
                    <a:pt x="12650" y="2242"/>
                    <a:pt x="10801" y="2242"/>
                  </a:cubicBezTo>
                  <a:cubicBezTo>
                    <a:pt x="8946" y="2242"/>
                    <a:pt x="8555" y="450"/>
                    <a:pt x="8496" y="81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76" name="Shape"/>
            <p:cNvSpPr/>
            <p:nvPr/>
          </p:nvSpPr>
          <p:spPr>
            <a:xfrm>
              <a:off x="101694" y="2273925"/>
              <a:ext cx="525039" cy="98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833" y="0"/>
                  </a:moveTo>
                  <a:lnTo>
                    <a:pt x="2810" y="152"/>
                  </a:lnTo>
                  <a:lnTo>
                    <a:pt x="2731" y="856"/>
                  </a:lnTo>
                  <a:lnTo>
                    <a:pt x="9459" y="856"/>
                  </a:lnTo>
                  <a:lnTo>
                    <a:pt x="9459" y="0"/>
                  </a:lnTo>
                  <a:lnTo>
                    <a:pt x="2833" y="0"/>
                  </a:lnTo>
                  <a:close/>
                  <a:moveTo>
                    <a:pt x="9865" y="0"/>
                  </a:moveTo>
                  <a:lnTo>
                    <a:pt x="9865" y="856"/>
                  </a:lnTo>
                  <a:lnTo>
                    <a:pt x="18778" y="856"/>
                  </a:lnTo>
                  <a:lnTo>
                    <a:pt x="18686" y="152"/>
                  </a:lnTo>
                  <a:lnTo>
                    <a:pt x="18667" y="0"/>
                  </a:lnTo>
                  <a:lnTo>
                    <a:pt x="9865" y="0"/>
                  </a:lnTo>
                  <a:close/>
                  <a:moveTo>
                    <a:pt x="10677" y="293"/>
                  </a:moveTo>
                  <a:cubicBezTo>
                    <a:pt x="10829" y="293"/>
                    <a:pt x="10962" y="362"/>
                    <a:pt x="10962" y="443"/>
                  </a:cubicBezTo>
                  <a:cubicBezTo>
                    <a:pt x="10962" y="525"/>
                    <a:pt x="10829" y="596"/>
                    <a:pt x="10677" y="596"/>
                  </a:cubicBezTo>
                  <a:cubicBezTo>
                    <a:pt x="10524" y="596"/>
                    <a:pt x="10394" y="525"/>
                    <a:pt x="10394" y="443"/>
                  </a:cubicBezTo>
                  <a:cubicBezTo>
                    <a:pt x="10394" y="362"/>
                    <a:pt x="10524" y="293"/>
                    <a:pt x="10677" y="293"/>
                  </a:cubicBezTo>
                  <a:close/>
                  <a:moveTo>
                    <a:pt x="2699" y="1056"/>
                  </a:moveTo>
                  <a:lnTo>
                    <a:pt x="2528" y="2373"/>
                  </a:lnTo>
                  <a:cubicBezTo>
                    <a:pt x="2761" y="2368"/>
                    <a:pt x="4068" y="2329"/>
                    <a:pt x="5002" y="1955"/>
                  </a:cubicBezTo>
                  <a:cubicBezTo>
                    <a:pt x="5682" y="1684"/>
                    <a:pt x="6007" y="1246"/>
                    <a:pt x="6119" y="1056"/>
                  </a:cubicBezTo>
                  <a:lnTo>
                    <a:pt x="2699" y="1056"/>
                  </a:lnTo>
                  <a:close/>
                  <a:moveTo>
                    <a:pt x="6556" y="1056"/>
                  </a:moveTo>
                  <a:cubicBezTo>
                    <a:pt x="6475" y="1213"/>
                    <a:pt x="6131" y="1783"/>
                    <a:pt x="5269" y="2129"/>
                  </a:cubicBezTo>
                  <a:cubicBezTo>
                    <a:pt x="4162" y="2573"/>
                    <a:pt x="2647" y="2590"/>
                    <a:pt x="2515" y="2590"/>
                  </a:cubicBezTo>
                  <a:lnTo>
                    <a:pt x="2293" y="4333"/>
                  </a:lnTo>
                  <a:lnTo>
                    <a:pt x="0" y="21539"/>
                  </a:lnTo>
                  <a:cubicBezTo>
                    <a:pt x="0" y="21539"/>
                    <a:pt x="10" y="21600"/>
                    <a:pt x="60" y="21600"/>
                  </a:cubicBezTo>
                  <a:cubicBezTo>
                    <a:pt x="121" y="21600"/>
                    <a:pt x="6101" y="21600"/>
                    <a:pt x="6182" y="21600"/>
                  </a:cubicBezTo>
                  <a:cubicBezTo>
                    <a:pt x="6263" y="21600"/>
                    <a:pt x="6303" y="21539"/>
                    <a:pt x="6303" y="21539"/>
                  </a:cubicBezTo>
                  <a:lnTo>
                    <a:pt x="10413" y="6748"/>
                  </a:lnTo>
                  <a:lnTo>
                    <a:pt x="15193" y="21539"/>
                  </a:lnTo>
                  <a:cubicBezTo>
                    <a:pt x="15193" y="21539"/>
                    <a:pt x="15234" y="21600"/>
                    <a:pt x="15295" y="21600"/>
                  </a:cubicBezTo>
                  <a:cubicBezTo>
                    <a:pt x="15356" y="21600"/>
                    <a:pt x="21417" y="21600"/>
                    <a:pt x="21509" y="21600"/>
                  </a:cubicBezTo>
                  <a:cubicBezTo>
                    <a:pt x="21600" y="21600"/>
                    <a:pt x="21597" y="21539"/>
                    <a:pt x="21597" y="21539"/>
                  </a:cubicBezTo>
                  <a:lnTo>
                    <a:pt x="19212" y="4148"/>
                  </a:lnTo>
                  <a:lnTo>
                    <a:pt x="19009" y="2590"/>
                  </a:lnTo>
                  <a:cubicBezTo>
                    <a:pt x="18695" y="2584"/>
                    <a:pt x="17335" y="2541"/>
                    <a:pt x="16310" y="2129"/>
                  </a:cubicBezTo>
                  <a:cubicBezTo>
                    <a:pt x="15447" y="1783"/>
                    <a:pt x="15103" y="1208"/>
                    <a:pt x="15022" y="1056"/>
                  </a:cubicBezTo>
                  <a:lnTo>
                    <a:pt x="11803" y="1056"/>
                  </a:lnTo>
                  <a:lnTo>
                    <a:pt x="11803" y="4284"/>
                  </a:lnTo>
                  <a:cubicBezTo>
                    <a:pt x="11803" y="4300"/>
                    <a:pt x="11813" y="4706"/>
                    <a:pt x="11032" y="5020"/>
                  </a:cubicBezTo>
                  <a:cubicBezTo>
                    <a:pt x="10291" y="5318"/>
                    <a:pt x="9723" y="5367"/>
                    <a:pt x="9703" y="5372"/>
                  </a:cubicBezTo>
                  <a:lnTo>
                    <a:pt x="9468" y="5394"/>
                  </a:lnTo>
                  <a:lnTo>
                    <a:pt x="9468" y="1056"/>
                  </a:lnTo>
                  <a:lnTo>
                    <a:pt x="6556" y="1056"/>
                  </a:lnTo>
                  <a:close/>
                  <a:moveTo>
                    <a:pt x="9874" y="1056"/>
                  </a:moveTo>
                  <a:lnTo>
                    <a:pt x="9874" y="5118"/>
                  </a:lnTo>
                  <a:cubicBezTo>
                    <a:pt x="10077" y="5080"/>
                    <a:pt x="10403" y="4999"/>
                    <a:pt x="10778" y="4847"/>
                  </a:cubicBezTo>
                  <a:cubicBezTo>
                    <a:pt x="11397" y="4598"/>
                    <a:pt x="11387" y="4289"/>
                    <a:pt x="11387" y="4289"/>
                  </a:cubicBezTo>
                  <a:lnTo>
                    <a:pt x="11387" y="1056"/>
                  </a:lnTo>
                  <a:lnTo>
                    <a:pt x="9874" y="1056"/>
                  </a:lnTo>
                  <a:close/>
                  <a:moveTo>
                    <a:pt x="15447" y="1056"/>
                  </a:moveTo>
                  <a:cubicBezTo>
                    <a:pt x="15559" y="1246"/>
                    <a:pt x="15884" y="1684"/>
                    <a:pt x="16554" y="1955"/>
                  </a:cubicBezTo>
                  <a:cubicBezTo>
                    <a:pt x="17427" y="2307"/>
                    <a:pt x="18636" y="2362"/>
                    <a:pt x="18981" y="2373"/>
                  </a:cubicBezTo>
                  <a:lnTo>
                    <a:pt x="18806" y="1056"/>
                  </a:lnTo>
                  <a:lnTo>
                    <a:pt x="15447" y="1056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77" name="Shape"/>
            <p:cNvSpPr/>
            <p:nvPr/>
          </p:nvSpPr>
          <p:spPr>
            <a:xfrm>
              <a:off x="0" y="3742230"/>
              <a:ext cx="728427" cy="59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86" extrusionOk="0">
                  <a:moveTo>
                    <a:pt x="18731" y="4"/>
                  </a:moveTo>
                  <a:cubicBezTo>
                    <a:pt x="18645" y="22"/>
                    <a:pt x="18602" y="99"/>
                    <a:pt x="18602" y="99"/>
                  </a:cubicBezTo>
                  <a:lnTo>
                    <a:pt x="14428" y="6099"/>
                  </a:lnTo>
                  <a:cubicBezTo>
                    <a:pt x="12591" y="8910"/>
                    <a:pt x="10904" y="11225"/>
                    <a:pt x="9677" y="12836"/>
                  </a:cubicBezTo>
                  <a:cubicBezTo>
                    <a:pt x="8449" y="14447"/>
                    <a:pt x="7681" y="15356"/>
                    <a:pt x="7681" y="15356"/>
                  </a:cubicBezTo>
                  <a:cubicBezTo>
                    <a:pt x="5780" y="17393"/>
                    <a:pt x="4741" y="16858"/>
                    <a:pt x="3499" y="16884"/>
                  </a:cubicBezTo>
                  <a:cubicBezTo>
                    <a:pt x="2193" y="16911"/>
                    <a:pt x="1910" y="16991"/>
                    <a:pt x="1316" y="17162"/>
                  </a:cubicBezTo>
                  <a:cubicBezTo>
                    <a:pt x="89" y="17519"/>
                    <a:pt x="5" y="20754"/>
                    <a:pt x="0" y="21434"/>
                  </a:cubicBezTo>
                  <a:cubicBezTo>
                    <a:pt x="0" y="21513"/>
                    <a:pt x="48" y="21559"/>
                    <a:pt x="75" y="21559"/>
                  </a:cubicBezTo>
                  <a:cubicBezTo>
                    <a:pt x="2320" y="21553"/>
                    <a:pt x="10718" y="21553"/>
                    <a:pt x="10718" y="21553"/>
                  </a:cubicBezTo>
                  <a:cubicBezTo>
                    <a:pt x="11318" y="21553"/>
                    <a:pt x="11456" y="21269"/>
                    <a:pt x="11551" y="20939"/>
                  </a:cubicBezTo>
                  <a:cubicBezTo>
                    <a:pt x="13446" y="14577"/>
                    <a:pt x="15936" y="11736"/>
                    <a:pt x="15936" y="11736"/>
                  </a:cubicBezTo>
                  <a:cubicBezTo>
                    <a:pt x="16429" y="12230"/>
                    <a:pt x="16643" y="13094"/>
                    <a:pt x="16733" y="13834"/>
                  </a:cubicBezTo>
                  <a:cubicBezTo>
                    <a:pt x="16823" y="14574"/>
                    <a:pt x="16790" y="15191"/>
                    <a:pt x="16790" y="15191"/>
                  </a:cubicBezTo>
                  <a:lnTo>
                    <a:pt x="16790" y="21586"/>
                  </a:lnTo>
                  <a:lnTo>
                    <a:pt x="17953" y="21586"/>
                  </a:lnTo>
                  <a:cubicBezTo>
                    <a:pt x="17953" y="19888"/>
                    <a:pt x="18206" y="17500"/>
                    <a:pt x="18460" y="15536"/>
                  </a:cubicBezTo>
                  <a:cubicBezTo>
                    <a:pt x="18713" y="13572"/>
                    <a:pt x="18967" y="12032"/>
                    <a:pt x="18967" y="12032"/>
                  </a:cubicBezTo>
                  <a:cubicBezTo>
                    <a:pt x="19423" y="9474"/>
                    <a:pt x="20777" y="9843"/>
                    <a:pt x="21191" y="6204"/>
                  </a:cubicBezTo>
                  <a:cubicBezTo>
                    <a:pt x="21600" y="2564"/>
                    <a:pt x="19116" y="264"/>
                    <a:pt x="19116" y="264"/>
                  </a:cubicBezTo>
                  <a:cubicBezTo>
                    <a:pt x="18946" y="26"/>
                    <a:pt x="18817" y="-14"/>
                    <a:pt x="18731" y="4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78" name="Shape"/>
            <p:cNvSpPr/>
            <p:nvPr/>
          </p:nvSpPr>
          <p:spPr>
            <a:xfrm>
              <a:off x="0" y="4822619"/>
              <a:ext cx="728427" cy="50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" y="0"/>
                  </a:moveTo>
                  <a:lnTo>
                    <a:pt x="0" y="10643"/>
                  </a:lnTo>
                  <a:cubicBezTo>
                    <a:pt x="3163" y="12425"/>
                    <a:pt x="4952" y="15164"/>
                    <a:pt x="5951" y="17458"/>
                  </a:cubicBezTo>
                  <a:cubicBezTo>
                    <a:pt x="6950" y="19752"/>
                    <a:pt x="7158" y="21600"/>
                    <a:pt x="7158" y="21600"/>
                  </a:cubicBezTo>
                  <a:lnTo>
                    <a:pt x="14442" y="21600"/>
                  </a:lnTo>
                  <a:cubicBezTo>
                    <a:pt x="14442" y="21600"/>
                    <a:pt x="14650" y="19752"/>
                    <a:pt x="15649" y="17458"/>
                  </a:cubicBezTo>
                  <a:cubicBezTo>
                    <a:pt x="16648" y="15164"/>
                    <a:pt x="18437" y="12425"/>
                    <a:pt x="21600" y="10643"/>
                  </a:cubicBezTo>
                  <a:lnTo>
                    <a:pt x="20863" y="0"/>
                  </a:lnTo>
                  <a:lnTo>
                    <a:pt x="736" y="0"/>
                  </a:lnTo>
                  <a:close/>
                  <a:moveTo>
                    <a:pt x="1394" y="2129"/>
                  </a:moveTo>
                  <a:lnTo>
                    <a:pt x="20206" y="2129"/>
                  </a:lnTo>
                  <a:lnTo>
                    <a:pt x="20280" y="3198"/>
                  </a:lnTo>
                  <a:lnTo>
                    <a:pt x="14165" y="3198"/>
                  </a:lnTo>
                  <a:cubicBezTo>
                    <a:pt x="14306" y="4112"/>
                    <a:pt x="14585" y="5903"/>
                    <a:pt x="14918" y="8013"/>
                  </a:cubicBezTo>
                  <a:cubicBezTo>
                    <a:pt x="15252" y="10124"/>
                    <a:pt x="15640" y="12555"/>
                    <a:pt x="16001" y="14748"/>
                  </a:cubicBezTo>
                  <a:cubicBezTo>
                    <a:pt x="15893" y="14926"/>
                    <a:pt x="15792" y="15104"/>
                    <a:pt x="15695" y="15281"/>
                  </a:cubicBezTo>
                  <a:cubicBezTo>
                    <a:pt x="15597" y="15458"/>
                    <a:pt x="15505" y="15634"/>
                    <a:pt x="15415" y="15810"/>
                  </a:cubicBezTo>
                  <a:cubicBezTo>
                    <a:pt x="15023" y="13449"/>
                    <a:pt x="14585" y="10710"/>
                    <a:pt x="14213" y="8354"/>
                  </a:cubicBezTo>
                  <a:cubicBezTo>
                    <a:pt x="13840" y="5999"/>
                    <a:pt x="13534" y="4026"/>
                    <a:pt x="13405" y="3198"/>
                  </a:cubicBezTo>
                  <a:lnTo>
                    <a:pt x="8189" y="3198"/>
                  </a:lnTo>
                  <a:cubicBezTo>
                    <a:pt x="8113" y="3673"/>
                    <a:pt x="7974" y="4531"/>
                    <a:pt x="7796" y="5625"/>
                  </a:cubicBezTo>
                  <a:cubicBezTo>
                    <a:pt x="7618" y="6719"/>
                    <a:pt x="7401" y="8049"/>
                    <a:pt x="7168" y="9471"/>
                  </a:cubicBezTo>
                  <a:cubicBezTo>
                    <a:pt x="8854" y="10083"/>
                    <a:pt x="10103" y="12239"/>
                    <a:pt x="10193" y="14787"/>
                  </a:cubicBezTo>
                  <a:cubicBezTo>
                    <a:pt x="10277" y="17180"/>
                    <a:pt x="9318" y="19410"/>
                    <a:pt x="7803" y="20372"/>
                  </a:cubicBezTo>
                  <a:cubicBezTo>
                    <a:pt x="7772" y="20227"/>
                    <a:pt x="7737" y="20068"/>
                    <a:pt x="7695" y="19898"/>
                  </a:cubicBezTo>
                  <a:cubicBezTo>
                    <a:pt x="7654" y="19727"/>
                    <a:pt x="7607" y="19546"/>
                    <a:pt x="7555" y="19354"/>
                  </a:cubicBezTo>
                  <a:cubicBezTo>
                    <a:pt x="8759" y="18552"/>
                    <a:pt x="9520" y="16763"/>
                    <a:pt x="9452" y="14840"/>
                  </a:cubicBezTo>
                  <a:cubicBezTo>
                    <a:pt x="9379" y="12768"/>
                    <a:pt x="8367" y="11017"/>
                    <a:pt x="6998" y="10514"/>
                  </a:cubicBezTo>
                  <a:cubicBezTo>
                    <a:pt x="6855" y="11384"/>
                    <a:pt x="6709" y="12274"/>
                    <a:pt x="6564" y="13152"/>
                  </a:cubicBezTo>
                  <a:cubicBezTo>
                    <a:pt x="6419" y="14029"/>
                    <a:pt x="6275" y="14895"/>
                    <a:pt x="6137" y="15719"/>
                  </a:cubicBezTo>
                  <a:cubicBezTo>
                    <a:pt x="6048" y="15546"/>
                    <a:pt x="5955" y="15371"/>
                    <a:pt x="5858" y="15196"/>
                  </a:cubicBezTo>
                  <a:cubicBezTo>
                    <a:pt x="5761" y="15021"/>
                    <a:pt x="5660" y="14846"/>
                    <a:pt x="5552" y="14670"/>
                  </a:cubicBezTo>
                  <a:cubicBezTo>
                    <a:pt x="5916" y="12477"/>
                    <a:pt x="6312" y="10064"/>
                    <a:pt x="6653" y="7972"/>
                  </a:cubicBezTo>
                  <a:cubicBezTo>
                    <a:pt x="6995" y="5880"/>
                    <a:pt x="7282" y="4109"/>
                    <a:pt x="7430" y="3198"/>
                  </a:cubicBezTo>
                  <a:lnTo>
                    <a:pt x="1320" y="3198"/>
                  </a:lnTo>
                  <a:lnTo>
                    <a:pt x="1394" y="2129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79" name="Shape"/>
            <p:cNvSpPr/>
            <p:nvPr/>
          </p:nvSpPr>
          <p:spPr>
            <a:xfrm>
              <a:off x="1935957" y="1169836"/>
              <a:ext cx="728428" cy="6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0" y="0"/>
                  </a:moveTo>
                  <a:cubicBezTo>
                    <a:pt x="8848" y="248"/>
                    <a:pt x="9130" y="1867"/>
                    <a:pt x="10801" y="1867"/>
                  </a:cubicBezTo>
                  <a:cubicBezTo>
                    <a:pt x="12488" y="1867"/>
                    <a:pt x="12769" y="235"/>
                    <a:pt x="12802" y="0"/>
                  </a:cubicBezTo>
                  <a:cubicBezTo>
                    <a:pt x="12777" y="3"/>
                    <a:pt x="12754" y="12"/>
                    <a:pt x="12734" y="22"/>
                  </a:cubicBezTo>
                  <a:cubicBezTo>
                    <a:pt x="12713" y="32"/>
                    <a:pt x="12695" y="43"/>
                    <a:pt x="12682" y="50"/>
                  </a:cubicBezTo>
                  <a:cubicBezTo>
                    <a:pt x="12182" y="358"/>
                    <a:pt x="11490" y="512"/>
                    <a:pt x="10797" y="512"/>
                  </a:cubicBezTo>
                  <a:cubicBezTo>
                    <a:pt x="10105" y="512"/>
                    <a:pt x="9413" y="358"/>
                    <a:pt x="8913" y="50"/>
                  </a:cubicBezTo>
                  <a:cubicBezTo>
                    <a:pt x="8902" y="43"/>
                    <a:pt x="8887" y="34"/>
                    <a:pt x="8870" y="25"/>
                  </a:cubicBezTo>
                  <a:cubicBezTo>
                    <a:pt x="8852" y="16"/>
                    <a:pt x="8832" y="6"/>
                    <a:pt x="8810" y="0"/>
                  </a:cubicBezTo>
                  <a:close/>
                  <a:moveTo>
                    <a:pt x="8496" y="81"/>
                  </a:moveTo>
                  <a:cubicBezTo>
                    <a:pt x="7079" y="564"/>
                    <a:pt x="5219" y="1270"/>
                    <a:pt x="4370" y="1575"/>
                  </a:cubicBezTo>
                  <a:cubicBezTo>
                    <a:pt x="3905" y="1740"/>
                    <a:pt x="3829" y="1816"/>
                    <a:pt x="3628" y="1962"/>
                  </a:cubicBezTo>
                  <a:cubicBezTo>
                    <a:pt x="3423" y="2115"/>
                    <a:pt x="3078" y="2606"/>
                    <a:pt x="3078" y="2606"/>
                  </a:cubicBezTo>
                  <a:lnTo>
                    <a:pt x="0" y="7422"/>
                  </a:lnTo>
                  <a:lnTo>
                    <a:pt x="3040" y="10466"/>
                  </a:lnTo>
                  <a:cubicBezTo>
                    <a:pt x="3040" y="10466"/>
                    <a:pt x="3534" y="9945"/>
                    <a:pt x="4032" y="9422"/>
                  </a:cubicBezTo>
                  <a:cubicBezTo>
                    <a:pt x="4530" y="8900"/>
                    <a:pt x="5033" y="8375"/>
                    <a:pt x="5051" y="8369"/>
                  </a:cubicBezTo>
                  <a:cubicBezTo>
                    <a:pt x="5051" y="8458"/>
                    <a:pt x="5051" y="11766"/>
                    <a:pt x="5051" y="15051"/>
                  </a:cubicBezTo>
                  <a:cubicBezTo>
                    <a:pt x="5051" y="18337"/>
                    <a:pt x="5051" y="21600"/>
                    <a:pt x="5051" y="21600"/>
                  </a:cubicBezTo>
                  <a:lnTo>
                    <a:pt x="16549" y="21600"/>
                  </a:lnTo>
                  <a:cubicBezTo>
                    <a:pt x="16549" y="21600"/>
                    <a:pt x="16549" y="18337"/>
                    <a:pt x="16549" y="15051"/>
                  </a:cubicBezTo>
                  <a:cubicBezTo>
                    <a:pt x="16549" y="11766"/>
                    <a:pt x="16549" y="8458"/>
                    <a:pt x="16549" y="8369"/>
                  </a:cubicBezTo>
                  <a:cubicBezTo>
                    <a:pt x="16567" y="8375"/>
                    <a:pt x="17071" y="8900"/>
                    <a:pt x="17569" y="9422"/>
                  </a:cubicBezTo>
                  <a:cubicBezTo>
                    <a:pt x="18068" y="9945"/>
                    <a:pt x="18561" y="10466"/>
                    <a:pt x="18561" y="10466"/>
                  </a:cubicBezTo>
                  <a:lnTo>
                    <a:pt x="21600" y="7422"/>
                  </a:lnTo>
                  <a:lnTo>
                    <a:pt x="18522" y="2606"/>
                  </a:lnTo>
                  <a:cubicBezTo>
                    <a:pt x="18522" y="2606"/>
                    <a:pt x="18177" y="2115"/>
                    <a:pt x="17972" y="1962"/>
                  </a:cubicBezTo>
                  <a:cubicBezTo>
                    <a:pt x="17771" y="1816"/>
                    <a:pt x="17695" y="1740"/>
                    <a:pt x="17230" y="1575"/>
                  </a:cubicBezTo>
                  <a:cubicBezTo>
                    <a:pt x="16386" y="1270"/>
                    <a:pt x="14531" y="570"/>
                    <a:pt x="13114" y="87"/>
                  </a:cubicBezTo>
                  <a:cubicBezTo>
                    <a:pt x="13050" y="462"/>
                    <a:pt x="12650" y="2242"/>
                    <a:pt x="10801" y="2242"/>
                  </a:cubicBezTo>
                  <a:cubicBezTo>
                    <a:pt x="8946" y="2242"/>
                    <a:pt x="8555" y="450"/>
                    <a:pt x="8496" y="81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80" name="Shape"/>
            <p:cNvSpPr/>
            <p:nvPr/>
          </p:nvSpPr>
          <p:spPr>
            <a:xfrm>
              <a:off x="2050351" y="2286759"/>
              <a:ext cx="525039" cy="98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833" y="0"/>
                  </a:moveTo>
                  <a:lnTo>
                    <a:pt x="2810" y="152"/>
                  </a:lnTo>
                  <a:lnTo>
                    <a:pt x="2731" y="856"/>
                  </a:lnTo>
                  <a:lnTo>
                    <a:pt x="9459" y="856"/>
                  </a:lnTo>
                  <a:lnTo>
                    <a:pt x="9459" y="0"/>
                  </a:lnTo>
                  <a:lnTo>
                    <a:pt x="2833" y="0"/>
                  </a:lnTo>
                  <a:close/>
                  <a:moveTo>
                    <a:pt x="9865" y="0"/>
                  </a:moveTo>
                  <a:lnTo>
                    <a:pt x="9865" y="856"/>
                  </a:lnTo>
                  <a:lnTo>
                    <a:pt x="18778" y="856"/>
                  </a:lnTo>
                  <a:lnTo>
                    <a:pt x="18686" y="152"/>
                  </a:lnTo>
                  <a:lnTo>
                    <a:pt x="18667" y="0"/>
                  </a:lnTo>
                  <a:lnTo>
                    <a:pt x="9865" y="0"/>
                  </a:lnTo>
                  <a:close/>
                  <a:moveTo>
                    <a:pt x="10677" y="293"/>
                  </a:moveTo>
                  <a:cubicBezTo>
                    <a:pt x="10829" y="293"/>
                    <a:pt x="10962" y="362"/>
                    <a:pt x="10962" y="443"/>
                  </a:cubicBezTo>
                  <a:cubicBezTo>
                    <a:pt x="10962" y="525"/>
                    <a:pt x="10829" y="596"/>
                    <a:pt x="10677" y="596"/>
                  </a:cubicBezTo>
                  <a:cubicBezTo>
                    <a:pt x="10524" y="596"/>
                    <a:pt x="10394" y="525"/>
                    <a:pt x="10394" y="443"/>
                  </a:cubicBezTo>
                  <a:cubicBezTo>
                    <a:pt x="10394" y="362"/>
                    <a:pt x="10524" y="293"/>
                    <a:pt x="10677" y="293"/>
                  </a:cubicBezTo>
                  <a:close/>
                  <a:moveTo>
                    <a:pt x="2699" y="1056"/>
                  </a:moveTo>
                  <a:lnTo>
                    <a:pt x="2528" y="2373"/>
                  </a:lnTo>
                  <a:cubicBezTo>
                    <a:pt x="2761" y="2368"/>
                    <a:pt x="4068" y="2329"/>
                    <a:pt x="5002" y="1955"/>
                  </a:cubicBezTo>
                  <a:cubicBezTo>
                    <a:pt x="5682" y="1684"/>
                    <a:pt x="6007" y="1246"/>
                    <a:pt x="6119" y="1056"/>
                  </a:cubicBezTo>
                  <a:lnTo>
                    <a:pt x="2699" y="1056"/>
                  </a:lnTo>
                  <a:close/>
                  <a:moveTo>
                    <a:pt x="6556" y="1056"/>
                  </a:moveTo>
                  <a:cubicBezTo>
                    <a:pt x="6475" y="1213"/>
                    <a:pt x="6131" y="1783"/>
                    <a:pt x="5269" y="2129"/>
                  </a:cubicBezTo>
                  <a:cubicBezTo>
                    <a:pt x="4162" y="2573"/>
                    <a:pt x="2647" y="2590"/>
                    <a:pt x="2515" y="2590"/>
                  </a:cubicBezTo>
                  <a:lnTo>
                    <a:pt x="2293" y="4333"/>
                  </a:lnTo>
                  <a:lnTo>
                    <a:pt x="0" y="21539"/>
                  </a:lnTo>
                  <a:cubicBezTo>
                    <a:pt x="0" y="21539"/>
                    <a:pt x="10" y="21600"/>
                    <a:pt x="60" y="21600"/>
                  </a:cubicBezTo>
                  <a:cubicBezTo>
                    <a:pt x="121" y="21600"/>
                    <a:pt x="6101" y="21600"/>
                    <a:pt x="6182" y="21600"/>
                  </a:cubicBezTo>
                  <a:cubicBezTo>
                    <a:pt x="6263" y="21600"/>
                    <a:pt x="6303" y="21539"/>
                    <a:pt x="6303" y="21539"/>
                  </a:cubicBezTo>
                  <a:lnTo>
                    <a:pt x="10413" y="6748"/>
                  </a:lnTo>
                  <a:lnTo>
                    <a:pt x="15193" y="21539"/>
                  </a:lnTo>
                  <a:cubicBezTo>
                    <a:pt x="15193" y="21539"/>
                    <a:pt x="15234" y="21600"/>
                    <a:pt x="15295" y="21600"/>
                  </a:cubicBezTo>
                  <a:cubicBezTo>
                    <a:pt x="15356" y="21600"/>
                    <a:pt x="21417" y="21600"/>
                    <a:pt x="21509" y="21600"/>
                  </a:cubicBezTo>
                  <a:cubicBezTo>
                    <a:pt x="21600" y="21600"/>
                    <a:pt x="21597" y="21539"/>
                    <a:pt x="21597" y="21539"/>
                  </a:cubicBezTo>
                  <a:lnTo>
                    <a:pt x="19212" y="4148"/>
                  </a:lnTo>
                  <a:lnTo>
                    <a:pt x="19009" y="2590"/>
                  </a:lnTo>
                  <a:cubicBezTo>
                    <a:pt x="18695" y="2584"/>
                    <a:pt x="17335" y="2541"/>
                    <a:pt x="16310" y="2129"/>
                  </a:cubicBezTo>
                  <a:cubicBezTo>
                    <a:pt x="15447" y="1783"/>
                    <a:pt x="15103" y="1208"/>
                    <a:pt x="15022" y="1056"/>
                  </a:cubicBezTo>
                  <a:lnTo>
                    <a:pt x="11803" y="1056"/>
                  </a:lnTo>
                  <a:lnTo>
                    <a:pt x="11803" y="4284"/>
                  </a:lnTo>
                  <a:cubicBezTo>
                    <a:pt x="11803" y="4300"/>
                    <a:pt x="11813" y="4706"/>
                    <a:pt x="11032" y="5020"/>
                  </a:cubicBezTo>
                  <a:cubicBezTo>
                    <a:pt x="10291" y="5318"/>
                    <a:pt x="9723" y="5367"/>
                    <a:pt x="9703" y="5372"/>
                  </a:cubicBezTo>
                  <a:lnTo>
                    <a:pt x="9468" y="5394"/>
                  </a:lnTo>
                  <a:lnTo>
                    <a:pt x="9468" y="1056"/>
                  </a:lnTo>
                  <a:lnTo>
                    <a:pt x="6556" y="1056"/>
                  </a:lnTo>
                  <a:close/>
                  <a:moveTo>
                    <a:pt x="9874" y="1056"/>
                  </a:moveTo>
                  <a:lnTo>
                    <a:pt x="9874" y="5118"/>
                  </a:lnTo>
                  <a:cubicBezTo>
                    <a:pt x="10077" y="5080"/>
                    <a:pt x="10403" y="4999"/>
                    <a:pt x="10778" y="4847"/>
                  </a:cubicBezTo>
                  <a:cubicBezTo>
                    <a:pt x="11397" y="4598"/>
                    <a:pt x="11387" y="4289"/>
                    <a:pt x="11387" y="4289"/>
                  </a:cubicBezTo>
                  <a:lnTo>
                    <a:pt x="11387" y="1056"/>
                  </a:lnTo>
                  <a:lnTo>
                    <a:pt x="9874" y="1056"/>
                  </a:lnTo>
                  <a:close/>
                  <a:moveTo>
                    <a:pt x="15447" y="1056"/>
                  </a:moveTo>
                  <a:cubicBezTo>
                    <a:pt x="15559" y="1246"/>
                    <a:pt x="15884" y="1684"/>
                    <a:pt x="16554" y="1955"/>
                  </a:cubicBezTo>
                  <a:cubicBezTo>
                    <a:pt x="17427" y="2307"/>
                    <a:pt x="18636" y="2362"/>
                    <a:pt x="18981" y="2373"/>
                  </a:cubicBezTo>
                  <a:lnTo>
                    <a:pt x="18806" y="1056"/>
                  </a:lnTo>
                  <a:lnTo>
                    <a:pt x="15447" y="1056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81" name="Shape"/>
            <p:cNvSpPr/>
            <p:nvPr/>
          </p:nvSpPr>
          <p:spPr>
            <a:xfrm>
              <a:off x="1923257" y="3755064"/>
              <a:ext cx="728427" cy="59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86" extrusionOk="0">
                  <a:moveTo>
                    <a:pt x="18731" y="4"/>
                  </a:moveTo>
                  <a:cubicBezTo>
                    <a:pt x="18645" y="22"/>
                    <a:pt x="18602" y="99"/>
                    <a:pt x="18602" y="99"/>
                  </a:cubicBezTo>
                  <a:lnTo>
                    <a:pt x="14428" y="6099"/>
                  </a:lnTo>
                  <a:cubicBezTo>
                    <a:pt x="12591" y="8910"/>
                    <a:pt x="10904" y="11225"/>
                    <a:pt x="9677" y="12836"/>
                  </a:cubicBezTo>
                  <a:cubicBezTo>
                    <a:pt x="8449" y="14447"/>
                    <a:pt x="7681" y="15356"/>
                    <a:pt x="7681" y="15356"/>
                  </a:cubicBezTo>
                  <a:cubicBezTo>
                    <a:pt x="5780" y="17393"/>
                    <a:pt x="4741" y="16858"/>
                    <a:pt x="3499" y="16884"/>
                  </a:cubicBezTo>
                  <a:cubicBezTo>
                    <a:pt x="2193" y="16911"/>
                    <a:pt x="1910" y="16991"/>
                    <a:pt x="1316" y="17162"/>
                  </a:cubicBezTo>
                  <a:cubicBezTo>
                    <a:pt x="89" y="17519"/>
                    <a:pt x="5" y="20754"/>
                    <a:pt x="0" y="21434"/>
                  </a:cubicBezTo>
                  <a:cubicBezTo>
                    <a:pt x="0" y="21513"/>
                    <a:pt x="48" y="21559"/>
                    <a:pt x="75" y="21559"/>
                  </a:cubicBezTo>
                  <a:cubicBezTo>
                    <a:pt x="2320" y="21553"/>
                    <a:pt x="10718" y="21553"/>
                    <a:pt x="10718" y="21553"/>
                  </a:cubicBezTo>
                  <a:cubicBezTo>
                    <a:pt x="11318" y="21553"/>
                    <a:pt x="11456" y="21269"/>
                    <a:pt x="11551" y="20939"/>
                  </a:cubicBezTo>
                  <a:cubicBezTo>
                    <a:pt x="13446" y="14577"/>
                    <a:pt x="15936" y="11736"/>
                    <a:pt x="15936" y="11736"/>
                  </a:cubicBezTo>
                  <a:cubicBezTo>
                    <a:pt x="16429" y="12230"/>
                    <a:pt x="16643" y="13094"/>
                    <a:pt x="16733" y="13834"/>
                  </a:cubicBezTo>
                  <a:cubicBezTo>
                    <a:pt x="16823" y="14574"/>
                    <a:pt x="16790" y="15191"/>
                    <a:pt x="16790" y="15191"/>
                  </a:cubicBezTo>
                  <a:lnTo>
                    <a:pt x="16790" y="21586"/>
                  </a:lnTo>
                  <a:lnTo>
                    <a:pt x="17953" y="21586"/>
                  </a:lnTo>
                  <a:cubicBezTo>
                    <a:pt x="17953" y="19888"/>
                    <a:pt x="18206" y="17500"/>
                    <a:pt x="18460" y="15536"/>
                  </a:cubicBezTo>
                  <a:cubicBezTo>
                    <a:pt x="18713" y="13572"/>
                    <a:pt x="18967" y="12032"/>
                    <a:pt x="18967" y="12032"/>
                  </a:cubicBezTo>
                  <a:cubicBezTo>
                    <a:pt x="19423" y="9474"/>
                    <a:pt x="20777" y="9843"/>
                    <a:pt x="21191" y="6204"/>
                  </a:cubicBezTo>
                  <a:cubicBezTo>
                    <a:pt x="21600" y="2564"/>
                    <a:pt x="19116" y="264"/>
                    <a:pt x="19116" y="264"/>
                  </a:cubicBezTo>
                  <a:cubicBezTo>
                    <a:pt x="18946" y="26"/>
                    <a:pt x="18817" y="-14"/>
                    <a:pt x="18731" y="4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82" name="Shape"/>
            <p:cNvSpPr/>
            <p:nvPr/>
          </p:nvSpPr>
          <p:spPr>
            <a:xfrm>
              <a:off x="1923257" y="4835452"/>
              <a:ext cx="728427" cy="50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" y="0"/>
                  </a:moveTo>
                  <a:lnTo>
                    <a:pt x="0" y="10643"/>
                  </a:lnTo>
                  <a:cubicBezTo>
                    <a:pt x="3163" y="12425"/>
                    <a:pt x="4952" y="15164"/>
                    <a:pt x="5951" y="17458"/>
                  </a:cubicBezTo>
                  <a:cubicBezTo>
                    <a:pt x="6950" y="19752"/>
                    <a:pt x="7158" y="21600"/>
                    <a:pt x="7158" y="21600"/>
                  </a:cubicBezTo>
                  <a:lnTo>
                    <a:pt x="14442" y="21600"/>
                  </a:lnTo>
                  <a:cubicBezTo>
                    <a:pt x="14442" y="21600"/>
                    <a:pt x="14650" y="19752"/>
                    <a:pt x="15649" y="17458"/>
                  </a:cubicBezTo>
                  <a:cubicBezTo>
                    <a:pt x="16648" y="15164"/>
                    <a:pt x="18437" y="12425"/>
                    <a:pt x="21600" y="10643"/>
                  </a:cubicBezTo>
                  <a:lnTo>
                    <a:pt x="20863" y="0"/>
                  </a:lnTo>
                  <a:lnTo>
                    <a:pt x="736" y="0"/>
                  </a:lnTo>
                  <a:close/>
                  <a:moveTo>
                    <a:pt x="1394" y="2129"/>
                  </a:moveTo>
                  <a:lnTo>
                    <a:pt x="20206" y="2129"/>
                  </a:lnTo>
                  <a:lnTo>
                    <a:pt x="20280" y="3198"/>
                  </a:lnTo>
                  <a:lnTo>
                    <a:pt x="14165" y="3198"/>
                  </a:lnTo>
                  <a:cubicBezTo>
                    <a:pt x="14306" y="4112"/>
                    <a:pt x="14585" y="5903"/>
                    <a:pt x="14918" y="8013"/>
                  </a:cubicBezTo>
                  <a:cubicBezTo>
                    <a:pt x="15252" y="10124"/>
                    <a:pt x="15640" y="12555"/>
                    <a:pt x="16001" y="14748"/>
                  </a:cubicBezTo>
                  <a:cubicBezTo>
                    <a:pt x="15893" y="14926"/>
                    <a:pt x="15792" y="15104"/>
                    <a:pt x="15695" y="15281"/>
                  </a:cubicBezTo>
                  <a:cubicBezTo>
                    <a:pt x="15597" y="15458"/>
                    <a:pt x="15505" y="15634"/>
                    <a:pt x="15415" y="15810"/>
                  </a:cubicBezTo>
                  <a:cubicBezTo>
                    <a:pt x="15023" y="13449"/>
                    <a:pt x="14585" y="10710"/>
                    <a:pt x="14213" y="8354"/>
                  </a:cubicBezTo>
                  <a:cubicBezTo>
                    <a:pt x="13840" y="5999"/>
                    <a:pt x="13534" y="4026"/>
                    <a:pt x="13405" y="3198"/>
                  </a:cubicBezTo>
                  <a:lnTo>
                    <a:pt x="8189" y="3198"/>
                  </a:lnTo>
                  <a:cubicBezTo>
                    <a:pt x="8113" y="3673"/>
                    <a:pt x="7974" y="4531"/>
                    <a:pt x="7796" y="5625"/>
                  </a:cubicBezTo>
                  <a:cubicBezTo>
                    <a:pt x="7618" y="6719"/>
                    <a:pt x="7401" y="8049"/>
                    <a:pt x="7168" y="9471"/>
                  </a:cubicBezTo>
                  <a:cubicBezTo>
                    <a:pt x="8854" y="10083"/>
                    <a:pt x="10103" y="12239"/>
                    <a:pt x="10193" y="14787"/>
                  </a:cubicBezTo>
                  <a:cubicBezTo>
                    <a:pt x="10277" y="17180"/>
                    <a:pt x="9318" y="19410"/>
                    <a:pt x="7803" y="20372"/>
                  </a:cubicBezTo>
                  <a:cubicBezTo>
                    <a:pt x="7772" y="20227"/>
                    <a:pt x="7737" y="20068"/>
                    <a:pt x="7695" y="19898"/>
                  </a:cubicBezTo>
                  <a:cubicBezTo>
                    <a:pt x="7654" y="19727"/>
                    <a:pt x="7607" y="19546"/>
                    <a:pt x="7555" y="19354"/>
                  </a:cubicBezTo>
                  <a:cubicBezTo>
                    <a:pt x="8759" y="18552"/>
                    <a:pt x="9520" y="16763"/>
                    <a:pt x="9452" y="14840"/>
                  </a:cubicBezTo>
                  <a:cubicBezTo>
                    <a:pt x="9379" y="12768"/>
                    <a:pt x="8367" y="11017"/>
                    <a:pt x="6998" y="10514"/>
                  </a:cubicBezTo>
                  <a:cubicBezTo>
                    <a:pt x="6855" y="11384"/>
                    <a:pt x="6709" y="12274"/>
                    <a:pt x="6564" y="13152"/>
                  </a:cubicBezTo>
                  <a:cubicBezTo>
                    <a:pt x="6419" y="14029"/>
                    <a:pt x="6275" y="14895"/>
                    <a:pt x="6137" y="15719"/>
                  </a:cubicBezTo>
                  <a:cubicBezTo>
                    <a:pt x="6048" y="15546"/>
                    <a:pt x="5955" y="15371"/>
                    <a:pt x="5858" y="15196"/>
                  </a:cubicBezTo>
                  <a:cubicBezTo>
                    <a:pt x="5761" y="15021"/>
                    <a:pt x="5660" y="14846"/>
                    <a:pt x="5552" y="14670"/>
                  </a:cubicBezTo>
                  <a:cubicBezTo>
                    <a:pt x="5916" y="12477"/>
                    <a:pt x="6312" y="10064"/>
                    <a:pt x="6653" y="7972"/>
                  </a:cubicBezTo>
                  <a:cubicBezTo>
                    <a:pt x="6995" y="5880"/>
                    <a:pt x="7282" y="4109"/>
                    <a:pt x="7430" y="3198"/>
                  </a:cubicBezTo>
                  <a:lnTo>
                    <a:pt x="1320" y="3198"/>
                  </a:lnTo>
                  <a:lnTo>
                    <a:pt x="1394" y="2129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06" name="Connection Line"/>
            <p:cNvSpPr/>
            <p:nvPr/>
          </p:nvSpPr>
          <p:spPr>
            <a:xfrm>
              <a:off x="920863" y="2695106"/>
              <a:ext cx="803276" cy="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929292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807" name="Connection Line"/>
            <p:cNvSpPr/>
            <p:nvPr/>
          </p:nvSpPr>
          <p:spPr>
            <a:xfrm>
              <a:off x="920863" y="1481537"/>
              <a:ext cx="817001" cy="5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929292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785" name="Shape"/>
            <p:cNvSpPr/>
            <p:nvPr/>
          </p:nvSpPr>
          <p:spPr>
            <a:xfrm>
              <a:off x="5785541" y="1182536"/>
              <a:ext cx="728428" cy="6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0" y="0"/>
                  </a:moveTo>
                  <a:cubicBezTo>
                    <a:pt x="8848" y="248"/>
                    <a:pt x="9130" y="1867"/>
                    <a:pt x="10801" y="1867"/>
                  </a:cubicBezTo>
                  <a:cubicBezTo>
                    <a:pt x="12488" y="1867"/>
                    <a:pt x="12769" y="235"/>
                    <a:pt x="12802" y="0"/>
                  </a:cubicBezTo>
                  <a:cubicBezTo>
                    <a:pt x="12777" y="3"/>
                    <a:pt x="12754" y="12"/>
                    <a:pt x="12734" y="22"/>
                  </a:cubicBezTo>
                  <a:cubicBezTo>
                    <a:pt x="12713" y="32"/>
                    <a:pt x="12695" y="43"/>
                    <a:pt x="12682" y="50"/>
                  </a:cubicBezTo>
                  <a:cubicBezTo>
                    <a:pt x="12182" y="358"/>
                    <a:pt x="11490" y="512"/>
                    <a:pt x="10797" y="512"/>
                  </a:cubicBezTo>
                  <a:cubicBezTo>
                    <a:pt x="10105" y="512"/>
                    <a:pt x="9413" y="358"/>
                    <a:pt x="8913" y="50"/>
                  </a:cubicBezTo>
                  <a:cubicBezTo>
                    <a:pt x="8902" y="43"/>
                    <a:pt x="8887" y="34"/>
                    <a:pt x="8870" y="25"/>
                  </a:cubicBezTo>
                  <a:cubicBezTo>
                    <a:pt x="8852" y="16"/>
                    <a:pt x="8832" y="6"/>
                    <a:pt x="8810" y="0"/>
                  </a:cubicBezTo>
                  <a:close/>
                  <a:moveTo>
                    <a:pt x="8496" y="81"/>
                  </a:moveTo>
                  <a:cubicBezTo>
                    <a:pt x="7079" y="564"/>
                    <a:pt x="5219" y="1270"/>
                    <a:pt x="4370" y="1575"/>
                  </a:cubicBezTo>
                  <a:cubicBezTo>
                    <a:pt x="3905" y="1740"/>
                    <a:pt x="3829" y="1816"/>
                    <a:pt x="3628" y="1962"/>
                  </a:cubicBezTo>
                  <a:cubicBezTo>
                    <a:pt x="3423" y="2115"/>
                    <a:pt x="3078" y="2606"/>
                    <a:pt x="3078" y="2606"/>
                  </a:cubicBezTo>
                  <a:lnTo>
                    <a:pt x="0" y="7422"/>
                  </a:lnTo>
                  <a:lnTo>
                    <a:pt x="3040" y="10466"/>
                  </a:lnTo>
                  <a:cubicBezTo>
                    <a:pt x="3040" y="10466"/>
                    <a:pt x="3534" y="9945"/>
                    <a:pt x="4032" y="9422"/>
                  </a:cubicBezTo>
                  <a:cubicBezTo>
                    <a:pt x="4530" y="8900"/>
                    <a:pt x="5033" y="8375"/>
                    <a:pt x="5051" y="8369"/>
                  </a:cubicBezTo>
                  <a:cubicBezTo>
                    <a:pt x="5051" y="8458"/>
                    <a:pt x="5051" y="11766"/>
                    <a:pt x="5051" y="15051"/>
                  </a:cubicBezTo>
                  <a:cubicBezTo>
                    <a:pt x="5051" y="18337"/>
                    <a:pt x="5051" y="21600"/>
                    <a:pt x="5051" y="21600"/>
                  </a:cubicBezTo>
                  <a:lnTo>
                    <a:pt x="16549" y="21600"/>
                  </a:lnTo>
                  <a:cubicBezTo>
                    <a:pt x="16549" y="21600"/>
                    <a:pt x="16549" y="18337"/>
                    <a:pt x="16549" y="15051"/>
                  </a:cubicBezTo>
                  <a:cubicBezTo>
                    <a:pt x="16549" y="11766"/>
                    <a:pt x="16549" y="8458"/>
                    <a:pt x="16549" y="8369"/>
                  </a:cubicBezTo>
                  <a:cubicBezTo>
                    <a:pt x="16567" y="8375"/>
                    <a:pt x="17071" y="8900"/>
                    <a:pt x="17569" y="9422"/>
                  </a:cubicBezTo>
                  <a:cubicBezTo>
                    <a:pt x="18068" y="9945"/>
                    <a:pt x="18561" y="10466"/>
                    <a:pt x="18561" y="10466"/>
                  </a:cubicBezTo>
                  <a:lnTo>
                    <a:pt x="21600" y="7422"/>
                  </a:lnTo>
                  <a:lnTo>
                    <a:pt x="18522" y="2606"/>
                  </a:lnTo>
                  <a:cubicBezTo>
                    <a:pt x="18522" y="2606"/>
                    <a:pt x="18177" y="2115"/>
                    <a:pt x="17972" y="1962"/>
                  </a:cubicBezTo>
                  <a:cubicBezTo>
                    <a:pt x="17771" y="1816"/>
                    <a:pt x="17695" y="1740"/>
                    <a:pt x="17230" y="1575"/>
                  </a:cubicBezTo>
                  <a:cubicBezTo>
                    <a:pt x="16386" y="1270"/>
                    <a:pt x="14531" y="570"/>
                    <a:pt x="13114" y="87"/>
                  </a:cubicBezTo>
                  <a:cubicBezTo>
                    <a:pt x="13050" y="462"/>
                    <a:pt x="12650" y="2242"/>
                    <a:pt x="10801" y="2242"/>
                  </a:cubicBezTo>
                  <a:cubicBezTo>
                    <a:pt x="8946" y="2242"/>
                    <a:pt x="8555" y="450"/>
                    <a:pt x="8496" y="81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86" name="Shape"/>
            <p:cNvSpPr/>
            <p:nvPr/>
          </p:nvSpPr>
          <p:spPr>
            <a:xfrm>
              <a:off x="5887235" y="2286625"/>
              <a:ext cx="525040" cy="98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833" y="0"/>
                  </a:moveTo>
                  <a:lnTo>
                    <a:pt x="2810" y="152"/>
                  </a:lnTo>
                  <a:lnTo>
                    <a:pt x="2731" y="856"/>
                  </a:lnTo>
                  <a:lnTo>
                    <a:pt x="9459" y="856"/>
                  </a:lnTo>
                  <a:lnTo>
                    <a:pt x="9459" y="0"/>
                  </a:lnTo>
                  <a:lnTo>
                    <a:pt x="2833" y="0"/>
                  </a:lnTo>
                  <a:close/>
                  <a:moveTo>
                    <a:pt x="9865" y="0"/>
                  </a:moveTo>
                  <a:lnTo>
                    <a:pt x="9865" y="856"/>
                  </a:lnTo>
                  <a:lnTo>
                    <a:pt x="18778" y="856"/>
                  </a:lnTo>
                  <a:lnTo>
                    <a:pt x="18686" y="152"/>
                  </a:lnTo>
                  <a:lnTo>
                    <a:pt x="18667" y="0"/>
                  </a:lnTo>
                  <a:lnTo>
                    <a:pt x="9865" y="0"/>
                  </a:lnTo>
                  <a:close/>
                  <a:moveTo>
                    <a:pt x="10677" y="293"/>
                  </a:moveTo>
                  <a:cubicBezTo>
                    <a:pt x="10829" y="293"/>
                    <a:pt x="10962" y="362"/>
                    <a:pt x="10962" y="443"/>
                  </a:cubicBezTo>
                  <a:cubicBezTo>
                    <a:pt x="10962" y="525"/>
                    <a:pt x="10829" y="596"/>
                    <a:pt x="10677" y="596"/>
                  </a:cubicBezTo>
                  <a:cubicBezTo>
                    <a:pt x="10524" y="596"/>
                    <a:pt x="10394" y="525"/>
                    <a:pt x="10394" y="443"/>
                  </a:cubicBezTo>
                  <a:cubicBezTo>
                    <a:pt x="10394" y="362"/>
                    <a:pt x="10524" y="293"/>
                    <a:pt x="10677" y="293"/>
                  </a:cubicBezTo>
                  <a:close/>
                  <a:moveTo>
                    <a:pt x="2699" y="1056"/>
                  </a:moveTo>
                  <a:lnTo>
                    <a:pt x="2528" y="2373"/>
                  </a:lnTo>
                  <a:cubicBezTo>
                    <a:pt x="2761" y="2368"/>
                    <a:pt x="4068" y="2329"/>
                    <a:pt x="5002" y="1955"/>
                  </a:cubicBezTo>
                  <a:cubicBezTo>
                    <a:pt x="5682" y="1684"/>
                    <a:pt x="6007" y="1246"/>
                    <a:pt x="6119" y="1056"/>
                  </a:cubicBezTo>
                  <a:lnTo>
                    <a:pt x="2699" y="1056"/>
                  </a:lnTo>
                  <a:close/>
                  <a:moveTo>
                    <a:pt x="6556" y="1056"/>
                  </a:moveTo>
                  <a:cubicBezTo>
                    <a:pt x="6475" y="1213"/>
                    <a:pt x="6131" y="1783"/>
                    <a:pt x="5269" y="2129"/>
                  </a:cubicBezTo>
                  <a:cubicBezTo>
                    <a:pt x="4162" y="2573"/>
                    <a:pt x="2647" y="2590"/>
                    <a:pt x="2515" y="2590"/>
                  </a:cubicBezTo>
                  <a:lnTo>
                    <a:pt x="2293" y="4333"/>
                  </a:lnTo>
                  <a:lnTo>
                    <a:pt x="0" y="21539"/>
                  </a:lnTo>
                  <a:cubicBezTo>
                    <a:pt x="0" y="21539"/>
                    <a:pt x="10" y="21600"/>
                    <a:pt x="60" y="21600"/>
                  </a:cubicBezTo>
                  <a:cubicBezTo>
                    <a:pt x="121" y="21600"/>
                    <a:pt x="6101" y="21600"/>
                    <a:pt x="6182" y="21600"/>
                  </a:cubicBezTo>
                  <a:cubicBezTo>
                    <a:pt x="6263" y="21600"/>
                    <a:pt x="6303" y="21539"/>
                    <a:pt x="6303" y="21539"/>
                  </a:cubicBezTo>
                  <a:lnTo>
                    <a:pt x="10413" y="6748"/>
                  </a:lnTo>
                  <a:lnTo>
                    <a:pt x="15193" y="21539"/>
                  </a:lnTo>
                  <a:cubicBezTo>
                    <a:pt x="15193" y="21539"/>
                    <a:pt x="15234" y="21600"/>
                    <a:pt x="15295" y="21600"/>
                  </a:cubicBezTo>
                  <a:cubicBezTo>
                    <a:pt x="15356" y="21600"/>
                    <a:pt x="21417" y="21600"/>
                    <a:pt x="21509" y="21600"/>
                  </a:cubicBezTo>
                  <a:cubicBezTo>
                    <a:pt x="21600" y="21600"/>
                    <a:pt x="21597" y="21539"/>
                    <a:pt x="21597" y="21539"/>
                  </a:cubicBezTo>
                  <a:lnTo>
                    <a:pt x="19212" y="4148"/>
                  </a:lnTo>
                  <a:lnTo>
                    <a:pt x="19009" y="2590"/>
                  </a:lnTo>
                  <a:cubicBezTo>
                    <a:pt x="18695" y="2584"/>
                    <a:pt x="17335" y="2541"/>
                    <a:pt x="16310" y="2129"/>
                  </a:cubicBezTo>
                  <a:cubicBezTo>
                    <a:pt x="15447" y="1783"/>
                    <a:pt x="15103" y="1208"/>
                    <a:pt x="15022" y="1056"/>
                  </a:cubicBezTo>
                  <a:lnTo>
                    <a:pt x="11803" y="1056"/>
                  </a:lnTo>
                  <a:lnTo>
                    <a:pt x="11803" y="4284"/>
                  </a:lnTo>
                  <a:cubicBezTo>
                    <a:pt x="11803" y="4300"/>
                    <a:pt x="11813" y="4706"/>
                    <a:pt x="11032" y="5020"/>
                  </a:cubicBezTo>
                  <a:cubicBezTo>
                    <a:pt x="10291" y="5318"/>
                    <a:pt x="9723" y="5367"/>
                    <a:pt x="9703" y="5372"/>
                  </a:cubicBezTo>
                  <a:lnTo>
                    <a:pt x="9468" y="5394"/>
                  </a:lnTo>
                  <a:lnTo>
                    <a:pt x="9468" y="1056"/>
                  </a:lnTo>
                  <a:lnTo>
                    <a:pt x="6556" y="1056"/>
                  </a:lnTo>
                  <a:close/>
                  <a:moveTo>
                    <a:pt x="9874" y="1056"/>
                  </a:moveTo>
                  <a:lnTo>
                    <a:pt x="9874" y="5118"/>
                  </a:lnTo>
                  <a:cubicBezTo>
                    <a:pt x="10077" y="5080"/>
                    <a:pt x="10403" y="4999"/>
                    <a:pt x="10778" y="4847"/>
                  </a:cubicBezTo>
                  <a:cubicBezTo>
                    <a:pt x="11397" y="4598"/>
                    <a:pt x="11387" y="4289"/>
                    <a:pt x="11387" y="4289"/>
                  </a:cubicBezTo>
                  <a:lnTo>
                    <a:pt x="11387" y="1056"/>
                  </a:lnTo>
                  <a:lnTo>
                    <a:pt x="9874" y="1056"/>
                  </a:lnTo>
                  <a:close/>
                  <a:moveTo>
                    <a:pt x="15447" y="1056"/>
                  </a:moveTo>
                  <a:cubicBezTo>
                    <a:pt x="15559" y="1246"/>
                    <a:pt x="15884" y="1684"/>
                    <a:pt x="16554" y="1955"/>
                  </a:cubicBezTo>
                  <a:cubicBezTo>
                    <a:pt x="17427" y="2307"/>
                    <a:pt x="18636" y="2362"/>
                    <a:pt x="18981" y="2373"/>
                  </a:cubicBezTo>
                  <a:lnTo>
                    <a:pt x="18806" y="1056"/>
                  </a:lnTo>
                  <a:lnTo>
                    <a:pt x="15447" y="1056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87" name="Shape"/>
            <p:cNvSpPr/>
            <p:nvPr/>
          </p:nvSpPr>
          <p:spPr>
            <a:xfrm>
              <a:off x="5785541" y="3754929"/>
              <a:ext cx="728428" cy="59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86" extrusionOk="0">
                  <a:moveTo>
                    <a:pt x="18731" y="4"/>
                  </a:moveTo>
                  <a:cubicBezTo>
                    <a:pt x="18645" y="22"/>
                    <a:pt x="18602" y="99"/>
                    <a:pt x="18602" y="99"/>
                  </a:cubicBezTo>
                  <a:lnTo>
                    <a:pt x="14428" y="6099"/>
                  </a:lnTo>
                  <a:cubicBezTo>
                    <a:pt x="12591" y="8910"/>
                    <a:pt x="10904" y="11225"/>
                    <a:pt x="9677" y="12836"/>
                  </a:cubicBezTo>
                  <a:cubicBezTo>
                    <a:pt x="8449" y="14447"/>
                    <a:pt x="7681" y="15356"/>
                    <a:pt x="7681" y="15356"/>
                  </a:cubicBezTo>
                  <a:cubicBezTo>
                    <a:pt x="5780" y="17393"/>
                    <a:pt x="4741" y="16858"/>
                    <a:pt x="3499" y="16884"/>
                  </a:cubicBezTo>
                  <a:cubicBezTo>
                    <a:pt x="2193" y="16911"/>
                    <a:pt x="1910" y="16991"/>
                    <a:pt x="1316" y="17162"/>
                  </a:cubicBezTo>
                  <a:cubicBezTo>
                    <a:pt x="89" y="17519"/>
                    <a:pt x="5" y="20754"/>
                    <a:pt x="0" y="21434"/>
                  </a:cubicBezTo>
                  <a:cubicBezTo>
                    <a:pt x="0" y="21513"/>
                    <a:pt x="48" y="21559"/>
                    <a:pt x="75" y="21559"/>
                  </a:cubicBezTo>
                  <a:cubicBezTo>
                    <a:pt x="2320" y="21553"/>
                    <a:pt x="10718" y="21553"/>
                    <a:pt x="10718" y="21553"/>
                  </a:cubicBezTo>
                  <a:cubicBezTo>
                    <a:pt x="11318" y="21553"/>
                    <a:pt x="11456" y="21269"/>
                    <a:pt x="11551" y="20939"/>
                  </a:cubicBezTo>
                  <a:cubicBezTo>
                    <a:pt x="13446" y="14577"/>
                    <a:pt x="15936" y="11736"/>
                    <a:pt x="15936" y="11736"/>
                  </a:cubicBezTo>
                  <a:cubicBezTo>
                    <a:pt x="16429" y="12230"/>
                    <a:pt x="16643" y="13094"/>
                    <a:pt x="16733" y="13834"/>
                  </a:cubicBezTo>
                  <a:cubicBezTo>
                    <a:pt x="16823" y="14574"/>
                    <a:pt x="16790" y="15191"/>
                    <a:pt x="16790" y="15191"/>
                  </a:cubicBezTo>
                  <a:lnTo>
                    <a:pt x="16790" y="21586"/>
                  </a:lnTo>
                  <a:lnTo>
                    <a:pt x="17953" y="21586"/>
                  </a:lnTo>
                  <a:cubicBezTo>
                    <a:pt x="17953" y="19888"/>
                    <a:pt x="18206" y="17500"/>
                    <a:pt x="18460" y="15536"/>
                  </a:cubicBezTo>
                  <a:cubicBezTo>
                    <a:pt x="18713" y="13572"/>
                    <a:pt x="18967" y="12032"/>
                    <a:pt x="18967" y="12032"/>
                  </a:cubicBezTo>
                  <a:cubicBezTo>
                    <a:pt x="19423" y="9474"/>
                    <a:pt x="20777" y="9843"/>
                    <a:pt x="21191" y="6204"/>
                  </a:cubicBezTo>
                  <a:cubicBezTo>
                    <a:pt x="21600" y="2564"/>
                    <a:pt x="19116" y="264"/>
                    <a:pt x="19116" y="264"/>
                  </a:cubicBezTo>
                  <a:cubicBezTo>
                    <a:pt x="18946" y="26"/>
                    <a:pt x="18817" y="-14"/>
                    <a:pt x="18731" y="4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88" name="Shape"/>
            <p:cNvSpPr/>
            <p:nvPr/>
          </p:nvSpPr>
          <p:spPr>
            <a:xfrm>
              <a:off x="5785541" y="4835319"/>
              <a:ext cx="728428" cy="50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" y="0"/>
                  </a:moveTo>
                  <a:lnTo>
                    <a:pt x="0" y="10643"/>
                  </a:lnTo>
                  <a:cubicBezTo>
                    <a:pt x="3163" y="12425"/>
                    <a:pt x="4952" y="15164"/>
                    <a:pt x="5951" y="17458"/>
                  </a:cubicBezTo>
                  <a:cubicBezTo>
                    <a:pt x="6950" y="19752"/>
                    <a:pt x="7158" y="21600"/>
                    <a:pt x="7158" y="21600"/>
                  </a:cubicBezTo>
                  <a:lnTo>
                    <a:pt x="14442" y="21600"/>
                  </a:lnTo>
                  <a:cubicBezTo>
                    <a:pt x="14442" y="21600"/>
                    <a:pt x="14650" y="19752"/>
                    <a:pt x="15649" y="17458"/>
                  </a:cubicBezTo>
                  <a:cubicBezTo>
                    <a:pt x="16648" y="15164"/>
                    <a:pt x="18437" y="12425"/>
                    <a:pt x="21600" y="10643"/>
                  </a:cubicBezTo>
                  <a:lnTo>
                    <a:pt x="20863" y="0"/>
                  </a:lnTo>
                  <a:lnTo>
                    <a:pt x="736" y="0"/>
                  </a:lnTo>
                  <a:close/>
                  <a:moveTo>
                    <a:pt x="1394" y="2129"/>
                  </a:moveTo>
                  <a:lnTo>
                    <a:pt x="20206" y="2129"/>
                  </a:lnTo>
                  <a:lnTo>
                    <a:pt x="20280" y="3198"/>
                  </a:lnTo>
                  <a:lnTo>
                    <a:pt x="14165" y="3198"/>
                  </a:lnTo>
                  <a:cubicBezTo>
                    <a:pt x="14306" y="4112"/>
                    <a:pt x="14585" y="5903"/>
                    <a:pt x="14918" y="8013"/>
                  </a:cubicBezTo>
                  <a:cubicBezTo>
                    <a:pt x="15252" y="10124"/>
                    <a:pt x="15640" y="12555"/>
                    <a:pt x="16001" y="14748"/>
                  </a:cubicBezTo>
                  <a:cubicBezTo>
                    <a:pt x="15893" y="14926"/>
                    <a:pt x="15792" y="15104"/>
                    <a:pt x="15695" y="15281"/>
                  </a:cubicBezTo>
                  <a:cubicBezTo>
                    <a:pt x="15597" y="15458"/>
                    <a:pt x="15505" y="15634"/>
                    <a:pt x="15415" y="15810"/>
                  </a:cubicBezTo>
                  <a:cubicBezTo>
                    <a:pt x="15023" y="13449"/>
                    <a:pt x="14585" y="10710"/>
                    <a:pt x="14213" y="8354"/>
                  </a:cubicBezTo>
                  <a:cubicBezTo>
                    <a:pt x="13840" y="5999"/>
                    <a:pt x="13534" y="4026"/>
                    <a:pt x="13405" y="3198"/>
                  </a:cubicBezTo>
                  <a:lnTo>
                    <a:pt x="8189" y="3198"/>
                  </a:lnTo>
                  <a:cubicBezTo>
                    <a:pt x="8113" y="3673"/>
                    <a:pt x="7974" y="4531"/>
                    <a:pt x="7796" y="5625"/>
                  </a:cubicBezTo>
                  <a:cubicBezTo>
                    <a:pt x="7618" y="6719"/>
                    <a:pt x="7401" y="8049"/>
                    <a:pt x="7168" y="9471"/>
                  </a:cubicBezTo>
                  <a:cubicBezTo>
                    <a:pt x="8854" y="10083"/>
                    <a:pt x="10103" y="12239"/>
                    <a:pt x="10193" y="14787"/>
                  </a:cubicBezTo>
                  <a:cubicBezTo>
                    <a:pt x="10277" y="17180"/>
                    <a:pt x="9318" y="19410"/>
                    <a:pt x="7803" y="20372"/>
                  </a:cubicBezTo>
                  <a:cubicBezTo>
                    <a:pt x="7772" y="20227"/>
                    <a:pt x="7737" y="20068"/>
                    <a:pt x="7695" y="19898"/>
                  </a:cubicBezTo>
                  <a:cubicBezTo>
                    <a:pt x="7654" y="19727"/>
                    <a:pt x="7607" y="19546"/>
                    <a:pt x="7555" y="19354"/>
                  </a:cubicBezTo>
                  <a:cubicBezTo>
                    <a:pt x="8759" y="18552"/>
                    <a:pt x="9520" y="16763"/>
                    <a:pt x="9452" y="14840"/>
                  </a:cubicBezTo>
                  <a:cubicBezTo>
                    <a:pt x="9379" y="12768"/>
                    <a:pt x="8367" y="11017"/>
                    <a:pt x="6998" y="10514"/>
                  </a:cubicBezTo>
                  <a:cubicBezTo>
                    <a:pt x="6855" y="11384"/>
                    <a:pt x="6709" y="12274"/>
                    <a:pt x="6564" y="13152"/>
                  </a:cubicBezTo>
                  <a:cubicBezTo>
                    <a:pt x="6419" y="14029"/>
                    <a:pt x="6275" y="14895"/>
                    <a:pt x="6137" y="15719"/>
                  </a:cubicBezTo>
                  <a:cubicBezTo>
                    <a:pt x="6048" y="15546"/>
                    <a:pt x="5955" y="15371"/>
                    <a:pt x="5858" y="15196"/>
                  </a:cubicBezTo>
                  <a:cubicBezTo>
                    <a:pt x="5761" y="15021"/>
                    <a:pt x="5660" y="14846"/>
                    <a:pt x="5552" y="14670"/>
                  </a:cubicBezTo>
                  <a:cubicBezTo>
                    <a:pt x="5916" y="12477"/>
                    <a:pt x="6312" y="10064"/>
                    <a:pt x="6653" y="7972"/>
                  </a:cubicBezTo>
                  <a:cubicBezTo>
                    <a:pt x="6995" y="5880"/>
                    <a:pt x="7282" y="4109"/>
                    <a:pt x="7430" y="3198"/>
                  </a:cubicBezTo>
                  <a:lnTo>
                    <a:pt x="1320" y="3198"/>
                  </a:lnTo>
                  <a:lnTo>
                    <a:pt x="1394" y="2129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08" name="Connection Line"/>
            <p:cNvSpPr/>
            <p:nvPr/>
          </p:nvSpPr>
          <p:spPr>
            <a:xfrm>
              <a:off x="5136676" y="1772292"/>
              <a:ext cx="361940" cy="98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21600"/>
                  </a:moveTo>
                  <a:cubicBezTo>
                    <a:pt x="-5360" y="14919"/>
                    <a:pt x="-5400" y="7719"/>
                    <a:pt x="16079" y="0"/>
                  </a:cubicBezTo>
                </a:path>
              </a:pathLst>
            </a:custGeom>
            <a:noFill/>
            <a:ln w="25400" cap="flat">
              <a:solidFill>
                <a:srgbClr val="929292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809" name="Connection Line"/>
            <p:cNvSpPr/>
            <p:nvPr/>
          </p:nvSpPr>
          <p:spPr>
            <a:xfrm>
              <a:off x="5098749" y="4066759"/>
              <a:ext cx="399867" cy="98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16200" y="21600"/>
                  </a:moveTo>
                  <a:cubicBezTo>
                    <a:pt x="-5363" y="13660"/>
                    <a:pt x="-5400" y="6460"/>
                    <a:pt x="16090" y="0"/>
                  </a:cubicBezTo>
                </a:path>
              </a:pathLst>
            </a:custGeom>
            <a:noFill/>
            <a:ln w="25400" cap="flat">
              <a:solidFill>
                <a:srgbClr val="929292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810" name="Connection Line"/>
            <p:cNvSpPr/>
            <p:nvPr/>
          </p:nvSpPr>
          <p:spPr>
            <a:xfrm>
              <a:off x="4641720" y="1709886"/>
              <a:ext cx="818201" cy="218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38" h="21600" extrusionOk="0">
                  <a:moveTo>
                    <a:pt x="16238" y="21600"/>
                  </a:moveTo>
                  <a:cubicBezTo>
                    <a:pt x="-4370" y="13997"/>
                    <a:pt x="-5362" y="6797"/>
                    <a:pt x="13262" y="0"/>
                  </a:cubicBezTo>
                </a:path>
              </a:pathLst>
            </a:custGeom>
            <a:noFill/>
            <a:ln w="25400" cap="flat">
              <a:solidFill>
                <a:srgbClr val="929292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/>
            </a:p>
          </p:txBody>
        </p:sp>
        <p:pic>
          <p:nvPicPr>
            <p:cNvPr id="792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255" y="31969"/>
              <a:ext cx="1270001" cy="67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3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0974" y="0"/>
              <a:ext cx="925197" cy="609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4" name="Shape"/>
            <p:cNvSpPr/>
            <p:nvPr/>
          </p:nvSpPr>
          <p:spPr>
            <a:xfrm>
              <a:off x="9327668" y="1097783"/>
              <a:ext cx="728428" cy="6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0" y="0"/>
                  </a:moveTo>
                  <a:cubicBezTo>
                    <a:pt x="8848" y="248"/>
                    <a:pt x="9130" y="1867"/>
                    <a:pt x="10801" y="1867"/>
                  </a:cubicBezTo>
                  <a:cubicBezTo>
                    <a:pt x="12488" y="1867"/>
                    <a:pt x="12769" y="235"/>
                    <a:pt x="12802" y="0"/>
                  </a:cubicBezTo>
                  <a:cubicBezTo>
                    <a:pt x="12777" y="3"/>
                    <a:pt x="12754" y="12"/>
                    <a:pt x="12734" y="22"/>
                  </a:cubicBezTo>
                  <a:cubicBezTo>
                    <a:pt x="12713" y="32"/>
                    <a:pt x="12695" y="43"/>
                    <a:pt x="12682" y="50"/>
                  </a:cubicBezTo>
                  <a:cubicBezTo>
                    <a:pt x="12182" y="358"/>
                    <a:pt x="11490" y="512"/>
                    <a:pt x="10797" y="512"/>
                  </a:cubicBezTo>
                  <a:cubicBezTo>
                    <a:pt x="10105" y="512"/>
                    <a:pt x="9413" y="358"/>
                    <a:pt x="8913" y="50"/>
                  </a:cubicBezTo>
                  <a:cubicBezTo>
                    <a:pt x="8902" y="43"/>
                    <a:pt x="8887" y="34"/>
                    <a:pt x="8870" y="25"/>
                  </a:cubicBezTo>
                  <a:cubicBezTo>
                    <a:pt x="8852" y="16"/>
                    <a:pt x="8832" y="6"/>
                    <a:pt x="8810" y="0"/>
                  </a:cubicBezTo>
                  <a:close/>
                  <a:moveTo>
                    <a:pt x="8496" y="81"/>
                  </a:moveTo>
                  <a:cubicBezTo>
                    <a:pt x="7079" y="564"/>
                    <a:pt x="5219" y="1270"/>
                    <a:pt x="4370" y="1575"/>
                  </a:cubicBezTo>
                  <a:cubicBezTo>
                    <a:pt x="3905" y="1740"/>
                    <a:pt x="3829" y="1816"/>
                    <a:pt x="3628" y="1962"/>
                  </a:cubicBezTo>
                  <a:cubicBezTo>
                    <a:pt x="3423" y="2115"/>
                    <a:pt x="3078" y="2606"/>
                    <a:pt x="3078" y="2606"/>
                  </a:cubicBezTo>
                  <a:lnTo>
                    <a:pt x="0" y="7422"/>
                  </a:lnTo>
                  <a:lnTo>
                    <a:pt x="3040" y="10466"/>
                  </a:lnTo>
                  <a:cubicBezTo>
                    <a:pt x="3040" y="10466"/>
                    <a:pt x="3534" y="9945"/>
                    <a:pt x="4032" y="9422"/>
                  </a:cubicBezTo>
                  <a:cubicBezTo>
                    <a:pt x="4530" y="8900"/>
                    <a:pt x="5033" y="8375"/>
                    <a:pt x="5051" y="8369"/>
                  </a:cubicBezTo>
                  <a:cubicBezTo>
                    <a:pt x="5051" y="8458"/>
                    <a:pt x="5051" y="11766"/>
                    <a:pt x="5051" y="15051"/>
                  </a:cubicBezTo>
                  <a:cubicBezTo>
                    <a:pt x="5051" y="18337"/>
                    <a:pt x="5051" y="21600"/>
                    <a:pt x="5051" y="21600"/>
                  </a:cubicBezTo>
                  <a:lnTo>
                    <a:pt x="16549" y="21600"/>
                  </a:lnTo>
                  <a:cubicBezTo>
                    <a:pt x="16549" y="21600"/>
                    <a:pt x="16549" y="18337"/>
                    <a:pt x="16549" y="15051"/>
                  </a:cubicBezTo>
                  <a:cubicBezTo>
                    <a:pt x="16549" y="11766"/>
                    <a:pt x="16549" y="8458"/>
                    <a:pt x="16549" y="8369"/>
                  </a:cubicBezTo>
                  <a:cubicBezTo>
                    <a:pt x="16567" y="8375"/>
                    <a:pt x="17071" y="8900"/>
                    <a:pt x="17569" y="9422"/>
                  </a:cubicBezTo>
                  <a:cubicBezTo>
                    <a:pt x="18068" y="9945"/>
                    <a:pt x="18561" y="10466"/>
                    <a:pt x="18561" y="10466"/>
                  </a:cubicBezTo>
                  <a:lnTo>
                    <a:pt x="21600" y="7422"/>
                  </a:lnTo>
                  <a:lnTo>
                    <a:pt x="18522" y="2606"/>
                  </a:lnTo>
                  <a:cubicBezTo>
                    <a:pt x="18522" y="2606"/>
                    <a:pt x="18177" y="2115"/>
                    <a:pt x="17972" y="1962"/>
                  </a:cubicBezTo>
                  <a:cubicBezTo>
                    <a:pt x="17771" y="1816"/>
                    <a:pt x="17695" y="1740"/>
                    <a:pt x="17230" y="1575"/>
                  </a:cubicBezTo>
                  <a:cubicBezTo>
                    <a:pt x="16386" y="1270"/>
                    <a:pt x="14531" y="570"/>
                    <a:pt x="13114" y="87"/>
                  </a:cubicBezTo>
                  <a:cubicBezTo>
                    <a:pt x="13050" y="462"/>
                    <a:pt x="12650" y="2242"/>
                    <a:pt x="10801" y="2242"/>
                  </a:cubicBezTo>
                  <a:cubicBezTo>
                    <a:pt x="8946" y="2242"/>
                    <a:pt x="8555" y="450"/>
                    <a:pt x="8496" y="81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95" name="Shape"/>
            <p:cNvSpPr/>
            <p:nvPr/>
          </p:nvSpPr>
          <p:spPr>
            <a:xfrm>
              <a:off x="9429363" y="2201872"/>
              <a:ext cx="525039" cy="98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833" y="0"/>
                  </a:moveTo>
                  <a:lnTo>
                    <a:pt x="2810" y="152"/>
                  </a:lnTo>
                  <a:lnTo>
                    <a:pt x="2731" y="856"/>
                  </a:lnTo>
                  <a:lnTo>
                    <a:pt x="9459" y="856"/>
                  </a:lnTo>
                  <a:lnTo>
                    <a:pt x="9459" y="0"/>
                  </a:lnTo>
                  <a:lnTo>
                    <a:pt x="2833" y="0"/>
                  </a:lnTo>
                  <a:close/>
                  <a:moveTo>
                    <a:pt x="9865" y="0"/>
                  </a:moveTo>
                  <a:lnTo>
                    <a:pt x="9865" y="856"/>
                  </a:lnTo>
                  <a:lnTo>
                    <a:pt x="18778" y="856"/>
                  </a:lnTo>
                  <a:lnTo>
                    <a:pt x="18686" y="152"/>
                  </a:lnTo>
                  <a:lnTo>
                    <a:pt x="18667" y="0"/>
                  </a:lnTo>
                  <a:lnTo>
                    <a:pt x="9865" y="0"/>
                  </a:lnTo>
                  <a:close/>
                  <a:moveTo>
                    <a:pt x="10677" y="293"/>
                  </a:moveTo>
                  <a:cubicBezTo>
                    <a:pt x="10829" y="293"/>
                    <a:pt x="10962" y="362"/>
                    <a:pt x="10962" y="443"/>
                  </a:cubicBezTo>
                  <a:cubicBezTo>
                    <a:pt x="10962" y="525"/>
                    <a:pt x="10829" y="596"/>
                    <a:pt x="10677" y="596"/>
                  </a:cubicBezTo>
                  <a:cubicBezTo>
                    <a:pt x="10524" y="596"/>
                    <a:pt x="10394" y="525"/>
                    <a:pt x="10394" y="443"/>
                  </a:cubicBezTo>
                  <a:cubicBezTo>
                    <a:pt x="10394" y="362"/>
                    <a:pt x="10524" y="293"/>
                    <a:pt x="10677" y="293"/>
                  </a:cubicBezTo>
                  <a:close/>
                  <a:moveTo>
                    <a:pt x="2699" y="1056"/>
                  </a:moveTo>
                  <a:lnTo>
                    <a:pt x="2528" y="2373"/>
                  </a:lnTo>
                  <a:cubicBezTo>
                    <a:pt x="2761" y="2368"/>
                    <a:pt x="4068" y="2329"/>
                    <a:pt x="5002" y="1955"/>
                  </a:cubicBezTo>
                  <a:cubicBezTo>
                    <a:pt x="5682" y="1684"/>
                    <a:pt x="6007" y="1246"/>
                    <a:pt x="6119" y="1056"/>
                  </a:cubicBezTo>
                  <a:lnTo>
                    <a:pt x="2699" y="1056"/>
                  </a:lnTo>
                  <a:close/>
                  <a:moveTo>
                    <a:pt x="6556" y="1056"/>
                  </a:moveTo>
                  <a:cubicBezTo>
                    <a:pt x="6475" y="1213"/>
                    <a:pt x="6131" y="1783"/>
                    <a:pt x="5269" y="2129"/>
                  </a:cubicBezTo>
                  <a:cubicBezTo>
                    <a:pt x="4162" y="2573"/>
                    <a:pt x="2647" y="2590"/>
                    <a:pt x="2515" y="2590"/>
                  </a:cubicBezTo>
                  <a:lnTo>
                    <a:pt x="2293" y="4333"/>
                  </a:lnTo>
                  <a:lnTo>
                    <a:pt x="0" y="21539"/>
                  </a:lnTo>
                  <a:cubicBezTo>
                    <a:pt x="0" y="21539"/>
                    <a:pt x="10" y="21600"/>
                    <a:pt x="60" y="21600"/>
                  </a:cubicBezTo>
                  <a:cubicBezTo>
                    <a:pt x="121" y="21600"/>
                    <a:pt x="6101" y="21600"/>
                    <a:pt x="6182" y="21600"/>
                  </a:cubicBezTo>
                  <a:cubicBezTo>
                    <a:pt x="6263" y="21600"/>
                    <a:pt x="6303" y="21539"/>
                    <a:pt x="6303" y="21539"/>
                  </a:cubicBezTo>
                  <a:lnTo>
                    <a:pt x="10413" y="6748"/>
                  </a:lnTo>
                  <a:lnTo>
                    <a:pt x="15193" y="21539"/>
                  </a:lnTo>
                  <a:cubicBezTo>
                    <a:pt x="15193" y="21539"/>
                    <a:pt x="15234" y="21600"/>
                    <a:pt x="15295" y="21600"/>
                  </a:cubicBezTo>
                  <a:cubicBezTo>
                    <a:pt x="15356" y="21600"/>
                    <a:pt x="21417" y="21600"/>
                    <a:pt x="21509" y="21600"/>
                  </a:cubicBezTo>
                  <a:cubicBezTo>
                    <a:pt x="21600" y="21600"/>
                    <a:pt x="21597" y="21539"/>
                    <a:pt x="21597" y="21539"/>
                  </a:cubicBezTo>
                  <a:lnTo>
                    <a:pt x="19212" y="4148"/>
                  </a:lnTo>
                  <a:lnTo>
                    <a:pt x="19009" y="2590"/>
                  </a:lnTo>
                  <a:cubicBezTo>
                    <a:pt x="18695" y="2584"/>
                    <a:pt x="17335" y="2541"/>
                    <a:pt x="16310" y="2129"/>
                  </a:cubicBezTo>
                  <a:cubicBezTo>
                    <a:pt x="15447" y="1783"/>
                    <a:pt x="15103" y="1208"/>
                    <a:pt x="15022" y="1056"/>
                  </a:cubicBezTo>
                  <a:lnTo>
                    <a:pt x="11803" y="1056"/>
                  </a:lnTo>
                  <a:lnTo>
                    <a:pt x="11803" y="4284"/>
                  </a:lnTo>
                  <a:cubicBezTo>
                    <a:pt x="11803" y="4300"/>
                    <a:pt x="11813" y="4706"/>
                    <a:pt x="11032" y="5020"/>
                  </a:cubicBezTo>
                  <a:cubicBezTo>
                    <a:pt x="10291" y="5318"/>
                    <a:pt x="9723" y="5367"/>
                    <a:pt x="9703" y="5372"/>
                  </a:cubicBezTo>
                  <a:lnTo>
                    <a:pt x="9468" y="5394"/>
                  </a:lnTo>
                  <a:lnTo>
                    <a:pt x="9468" y="1056"/>
                  </a:lnTo>
                  <a:lnTo>
                    <a:pt x="6556" y="1056"/>
                  </a:lnTo>
                  <a:close/>
                  <a:moveTo>
                    <a:pt x="9874" y="1056"/>
                  </a:moveTo>
                  <a:lnTo>
                    <a:pt x="9874" y="5118"/>
                  </a:lnTo>
                  <a:cubicBezTo>
                    <a:pt x="10077" y="5080"/>
                    <a:pt x="10403" y="4999"/>
                    <a:pt x="10778" y="4847"/>
                  </a:cubicBezTo>
                  <a:cubicBezTo>
                    <a:pt x="11397" y="4598"/>
                    <a:pt x="11387" y="4289"/>
                    <a:pt x="11387" y="4289"/>
                  </a:cubicBezTo>
                  <a:lnTo>
                    <a:pt x="11387" y="1056"/>
                  </a:lnTo>
                  <a:lnTo>
                    <a:pt x="9874" y="1056"/>
                  </a:lnTo>
                  <a:close/>
                  <a:moveTo>
                    <a:pt x="15447" y="1056"/>
                  </a:moveTo>
                  <a:cubicBezTo>
                    <a:pt x="15559" y="1246"/>
                    <a:pt x="15884" y="1684"/>
                    <a:pt x="16554" y="1955"/>
                  </a:cubicBezTo>
                  <a:cubicBezTo>
                    <a:pt x="17427" y="2307"/>
                    <a:pt x="18636" y="2362"/>
                    <a:pt x="18981" y="2373"/>
                  </a:cubicBezTo>
                  <a:lnTo>
                    <a:pt x="18806" y="1056"/>
                  </a:lnTo>
                  <a:lnTo>
                    <a:pt x="15447" y="1056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96" name="Shape"/>
            <p:cNvSpPr/>
            <p:nvPr/>
          </p:nvSpPr>
          <p:spPr>
            <a:xfrm>
              <a:off x="9327668" y="3670177"/>
              <a:ext cx="728428" cy="59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86" extrusionOk="0">
                  <a:moveTo>
                    <a:pt x="18731" y="4"/>
                  </a:moveTo>
                  <a:cubicBezTo>
                    <a:pt x="18645" y="22"/>
                    <a:pt x="18602" y="99"/>
                    <a:pt x="18602" y="99"/>
                  </a:cubicBezTo>
                  <a:lnTo>
                    <a:pt x="14428" y="6099"/>
                  </a:lnTo>
                  <a:cubicBezTo>
                    <a:pt x="12591" y="8910"/>
                    <a:pt x="10904" y="11225"/>
                    <a:pt x="9677" y="12836"/>
                  </a:cubicBezTo>
                  <a:cubicBezTo>
                    <a:pt x="8449" y="14447"/>
                    <a:pt x="7681" y="15356"/>
                    <a:pt x="7681" y="15356"/>
                  </a:cubicBezTo>
                  <a:cubicBezTo>
                    <a:pt x="5780" y="17393"/>
                    <a:pt x="4741" y="16858"/>
                    <a:pt x="3499" y="16884"/>
                  </a:cubicBezTo>
                  <a:cubicBezTo>
                    <a:pt x="2193" y="16911"/>
                    <a:pt x="1910" y="16991"/>
                    <a:pt x="1316" y="17162"/>
                  </a:cubicBezTo>
                  <a:cubicBezTo>
                    <a:pt x="89" y="17519"/>
                    <a:pt x="5" y="20754"/>
                    <a:pt x="0" y="21434"/>
                  </a:cubicBezTo>
                  <a:cubicBezTo>
                    <a:pt x="0" y="21513"/>
                    <a:pt x="48" y="21559"/>
                    <a:pt x="75" y="21559"/>
                  </a:cubicBezTo>
                  <a:cubicBezTo>
                    <a:pt x="2320" y="21553"/>
                    <a:pt x="10718" y="21553"/>
                    <a:pt x="10718" y="21553"/>
                  </a:cubicBezTo>
                  <a:cubicBezTo>
                    <a:pt x="11318" y="21553"/>
                    <a:pt x="11456" y="21269"/>
                    <a:pt x="11551" y="20939"/>
                  </a:cubicBezTo>
                  <a:cubicBezTo>
                    <a:pt x="13446" y="14577"/>
                    <a:pt x="15936" y="11736"/>
                    <a:pt x="15936" y="11736"/>
                  </a:cubicBezTo>
                  <a:cubicBezTo>
                    <a:pt x="16429" y="12230"/>
                    <a:pt x="16643" y="13094"/>
                    <a:pt x="16733" y="13834"/>
                  </a:cubicBezTo>
                  <a:cubicBezTo>
                    <a:pt x="16823" y="14574"/>
                    <a:pt x="16790" y="15191"/>
                    <a:pt x="16790" y="15191"/>
                  </a:cubicBezTo>
                  <a:lnTo>
                    <a:pt x="16790" y="21586"/>
                  </a:lnTo>
                  <a:lnTo>
                    <a:pt x="17953" y="21586"/>
                  </a:lnTo>
                  <a:cubicBezTo>
                    <a:pt x="17953" y="19888"/>
                    <a:pt x="18206" y="17500"/>
                    <a:pt x="18460" y="15536"/>
                  </a:cubicBezTo>
                  <a:cubicBezTo>
                    <a:pt x="18713" y="13572"/>
                    <a:pt x="18967" y="12032"/>
                    <a:pt x="18967" y="12032"/>
                  </a:cubicBezTo>
                  <a:cubicBezTo>
                    <a:pt x="19423" y="9474"/>
                    <a:pt x="20777" y="9843"/>
                    <a:pt x="21191" y="6204"/>
                  </a:cubicBezTo>
                  <a:cubicBezTo>
                    <a:pt x="21600" y="2564"/>
                    <a:pt x="19116" y="264"/>
                    <a:pt x="19116" y="264"/>
                  </a:cubicBezTo>
                  <a:cubicBezTo>
                    <a:pt x="18946" y="26"/>
                    <a:pt x="18817" y="-14"/>
                    <a:pt x="18731" y="4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97" name="Shape"/>
            <p:cNvSpPr/>
            <p:nvPr/>
          </p:nvSpPr>
          <p:spPr>
            <a:xfrm>
              <a:off x="9327668" y="4750566"/>
              <a:ext cx="728428" cy="50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" y="0"/>
                  </a:moveTo>
                  <a:lnTo>
                    <a:pt x="0" y="10643"/>
                  </a:lnTo>
                  <a:cubicBezTo>
                    <a:pt x="3163" y="12425"/>
                    <a:pt x="4952" y="15164"/>
                    <a:pt x="5951" y="17458"/>
                  </a:cubicBezTo>
                  <a:cubicBezTo>
                    <a:pt x="6950" y="19752"/>
                    <a:pt x="7158" y="21600"/>
                    <a:pt x="7158" y="21600"/>
                  </a:cubicBezTo>
                  <a:lnTo>
                    <a:pt x="14442" y="21600"/>
                  </a:lnTo>
                  <a:cubicBezTo>
                    <a:pt x="14442" y="21600"/>
                    <a:pt x="14650" y="19752"/>
                    <a:pt x="15649" y="17458"/>
                  </a:cubicBezTo>
                  <a:cubicBezTo>
                    <a:pt x="16648" y="15164"/>
                    <a:pt x="18437" y="12425"/>
                    <a:pt x="21600" y="10643"/>
                  </a:cubicBezTo>
                  <a:lnTo>
                    <a:pt x="20863" y="0"/>
                  </a:lnTo>
                  <a:lnTo>
                    <a:pt x="736" y="0"/>
                  </a:lnTo>
                  <a:close/>
                  <a:moveTo>
                    <a:pt x="1394" y="2129"/>
                  </a:moveTo>
                  <a:lnTo>
                    <a:pt x="20206" y="2129"/>
                  </a:lnTo>
                  <a:lnTo>
                    <a:pt x="20280" y="3198"/>
                  </a:lnTo>
                  <a:lnTo>
                    <a:pt x="14165" y="3198"/>
                  </a:lnTo>
                  <a:cubicBezTo>
                    <a:pt x="14306" y="4112"/>
                    <a:pt x="14585" y="5903"/>
                    <a:pt x="14918" y="8013"/>
                  </a:cubicBezTo>
                  <a:cubicBezTo>
                    <a:pt x="15252" y="10124"/>
                    <a:pt x="15640" y="12555"/>
                    <a:pt x="16001" y="14748"/>
                  </a:cubicBezTo>
                  <a:cubicBezTo>
                    <a:pt x="15893" y="14926"/>
                    <a:pt x="15792" y="15104"/>
                    <a:pt x="15695" y="15281"/>
                  </a:cubicBezTo>
                  <a:cubicBezTo>
                    <a:pt x="15597" y="15458"/>
                    <a:pt x="15505" y="15634"/>
                    <a:pt x="15415" y="15810"/>
                  </a:cubicBezTo>
                  <a:cubicBezTo>
                    <a:pt x="15023" y="13449"/>
                    <a:pt x="14585" y="10710"/>
                    <a:pt x="14213" y="8354"/>
                  </a:cubicBezTo>
                  <a:cubicBezTo>
                    <a:pt x="13840" y="5999"/>
                    <a:pt x="13534" y="4026"/>
                    <a:pt x="13405" y="3198"/>
                  </a:cubicBezTo>
                  <a:lnTo>
                    <a:pt x="8189" y="3198"/>
                  </a:lnTo>
                  <a:cubicBezTo>
                    <a:pt x="8113" y="3673"/>
                    <a:pt x="7974" y="4531"/>
                    <a:pt x="7796" y="5625"/>
                  </a:cubicBezTo>
                  <a:cubicBezTo>
                    <a:pt x="7618" y="6719"/>
                    <a:pt x="7401" y="8049"/>
                    <a:pt x="7168" y="9471"/>
                  </a:cubicBezTo>
                  <a:cubicBezTo>
                    <a:pt x="8854" y="10083"/>
                    <a:pt x="10103" y="12239"/>
                    <a:pt x="10193" y="14787"/>
                  </a:cubicBezTo>
                  <a:cubicBezTo>
                    <a:pt x="10277" y="17180"/>
                    <a:pt x="9318" y="19410"/>
                    <a:pt x="7803" y="20372"/>
                  </a:cubicBezTo>
                  <a:cubicBezTo>
                    <a:pt x="7772" y="20227"/>
                    <a:pt x="7737" y="20068"/>
                    <a:pt x="7695" y="19898"/>
                  </a:cubicBezTo>
                  <a:cubicBezTo>
                    <a:pt x="7654" y="19727"/>
                    <a:pt x="7607" y="19546"/>
                    <a:pt x="7555" y="19354"/>
                  </a:cubicBezTo>
                  <a:cubicBezTo>
                    <a:pt x="8759" y="18552"/>
                    <a:pt x="9520" y="16763"/>
                    <a:pt x="9452" y="14840"/>
                  </a:cubicBezTo>
                  <a:cubicBezTo>
                    <a:pt x="9379" y="12768"/>
                    <a:pt x="8367" y="11017"/>
                    <a:pt x="6998" y="10514"/>
                  </a:cubicBezTo>
                  <a:cubicBezTo>
                    <a:pt x="6855" y="11384"/>
                    <a:pt x="6709" y="12274"/>
                    <a:pt x="6564" y="13152"/>
                  </a:cubicBezTo>
                  <a:cubicBezTo>
                    <a:pt x="6419" y="14029"/>
                    <a:pt x="6275" y="14895"/>
                    <a:pt x="6137" y="15719"/>
                  </a:cubicBezTo>
                  <a:cubicBezTo>
                    <a:pt x="6048" y="15546"/>
                    <a:pt x="5955" y="15371"/>
                    <a:pt x="5858" y="15196"/>
                  </a:cubicBezTo>
                  <a:cubicBezTo>
                    <a:pt x="5761" y="15021"/>
                    <a:pt x="5660" y="14846"/>
                    <a:pt x="5552" y="14670"/>
                  </a:cubicBezTo>
                  <a:cubicBezTo>
                    <a:pt x="5916" y="12477"/>
                    <a:pt x="6312" y="10064"/>
                    <a:pt x="6653" y="7972"/>
                  </a:cubicBezTo>
                  <a:cubicBezTo>
                    <a:pt x="6995" y="5880"/>
                    <a:pt x="7282" y="4109"/>
                    <a:pt x="7430" y="3198"/>
                  </a:cubicBezTo>
                  <a:lnTo>
                    <a:pt x="1320" y="3198"/>
                  </a:lnTo>
                  <a:lnTo>
                    <a:pt x="1394" y="2129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98" name="Shape"/>
            <p:cNvSpPr/>
            <p:nvPr/>
          </p:nvSpPr>
          <p:spPr>
            <a:xfrm>
              <a:off x="11263625" y="1097783"/>
              <a:ext cx="728428" cy="6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0" y="0"/>
                  </a:moveTo>
                  <a:cubicBezTo>
                    <a:pt x="8848" y="248"/>
                    <a:pt x="9130" y="1867"/>
                    <a:pt x="10801" y="1867"/>
                  </a:cubicBezTo>
                  <a:cubicBezTo>
                    <a:pt x="12488" y="1867"/>
                    <a:pt x="12769" y="235"/>
                    <a:pt x="12802" y="0"/>
                  </a:cubicBezTo>
                  <a:cubicBezTo>
                    <a:pt x="12777" y="3"/>
                    <a:pt x="12754" y="12"/>
                    <a:pt x="12734" y="22"/>
                  </a:cubicBezTo>
                  <a:cubicBezTo>
                    <a:pt x="12713" y="32"/>
                    <a:pt x="12695" y="43"/>
                    <a:pt x="12682" y="50"/>
                  </a:cubicBezTo>
                  <a:cubicBezTo>
                    <a:pt x="12182" y="358"/>
                    <a:pt x="11490" y="512"/>
                    <a:pt x="10797" y="512"/>
                  </a:cubicBezTo>
                  <a:cubicBezTo>
                    <a:pt x="10105" y="512"/>
                    <a:pt x="9413" y="358"/>
                    <a:pt x="8913" y="50"/>
                  </a:cubicBezTo>
                  <a:cubicBezTo>
                    <a:pt x="8902" y="43"/>
                    <a:pt x="8887" y="34"/>
                    <a:pt x="8870" y="25"/>
                  </a:cubicBezTo>
                  <a:cubicBezTo>
                    <a:pt x="8852" y="16"/>
                    <a:pt x="8832" y="6"/>
                    <a:pt x="8810" y="0"/>
                  </a:cubicBezTo>
                  <a:close/>
                  <a:moveTo>
                    <a:pt x="8496" y="81"/>
                  </a:moveTo>
                  <a:cubicBezTo>
                    <a:pt x="7079" y="564"/>
                    <a:pt x="5219" y="1270"/>
                    <a:pt x="4370" y="1575"/>
                  </a:cubicBezTo>
                  <a:cubicBezTo>
                    <a:pt x="3905" y="1740"/>
                    <a:pt x="3829" y="1816"/>
                    <a:pt x="3628" y="1962"/>
                  </a:cubicBezTo>
                  <a:cubicBezTo>
                    <a:pt x="3423" y="2115"/>
                    <a:pt x="3078" y="2606"/>
                    <a:pt x="3078" y="2606"/>
                  </a:cubicBezTo>
                  <a:lnTo>
                    <a:pt x="0" y="7422"/>
                  </a:lnTo>
                  <a:lnTo>
                    <a:pt x="3040" y="10466"/>
                  </a:lnTo>
                  <a:cubicBezTo>
                    <a:pt x="3040" y="10466"/>
                    <a:pt x="3534" y="9945"/>
                    <a:pt x="4032" y="9422"/>
                  </a:cubicBezTo>
                  <a:cubicBezTo>
                    <a:pt x="4530" y="8900"/>
                    <a:pt x="5033" y="8375"/>
                    <a:pt x="5051" y="8369"/>
                  </a:cubicBezTo>
                  <a:cubicBezTo>
                    <a:pt x="5051" y="8458"/>
                    <a:pt x="5051" y="11766"/>
                    <a:pt x="5051" y="15051"/>
                  </a:cubicBezTo>
                  <a:cubicBezTo>
                    <a:pt x="5051" y="18337"/>
                    <a:pt x="5051" y="21600"/>
                    <a:pt x="5051" y="21600"/>
                  </a:cubicBezTo>
                  <a:lnTo>
                    <a:pt x="16549" y="21600"/>
                  </a:lnTo>
                  <a:cubicBezTo>
                    <a:pt x="16549" y="21600"/>
                    <a:pt x="16549" y="18337"/>
                    <a:pt x="16549" y="15051"/>
                  </a:cubicBezTo>
                  <a:cubicBezTo>
                    <a:pt x="16549" y="11766"/>
                    <a:pt x="16549" y="8458"/>
                    <a:pt x="16549" y="8369"/>
                  </a:cubicBezTo>
                  <a:cubicBezTo>
                    <a:pt x="16567" y="8375"/>
                    <a:pt x="17071" y="8900"/>
                    <a:pt x="17569" y="9422"/>
                  </a:cubicBezTo>
                  <a:cubicBezTo>
                    <a:pt x="18068" y="9945"/>
                    <a:pt x="18561" y="10466"/>
                    <a:pt x="18561" y="10466"/>
                  </a:cubicBezTo>
                  <a:lnTo>
                    <a:pt x="21600" y="7422"/>
                  </a:lnTo>
                  <a:lnTo>
                    <a:pt x="18522" y="2606"/>
                  </a:lnTo>
                  <a:cubicBezTo>
                    <a:pt x="18522" y="2606"/>
                    <a:pt x="18177" y="2115"/>
                    <a:pt x="17972" y="1962"/>
                  </a:cubicBezTo>
                  <a:cubicBezTo>
                    <a:pt x="17771" y="1816"/>
                    <a:pt x="17695" y="1740"/>
                    <a:pt x="17230" y="1575"/>
                  </a:cubicBezTo>
                  <a:cubicBezTo>
                    <a:pt x="16386" y="1270"/>
                    <a:pt x="14531" y="570"/>
                    <a:pt x="13114" y="87"/>
                  </a:cubicBezTo>
                  <a:cubicBezTo>
                    <a:pt x="13050" y="462"/>
                    <a:pt x="12650" y="2242"/>
                    <a:pt x="10801" y="2242"/>
                  </a:cubicBezTo>
                  <a:cubicBezTo>
                    <a:pt x="8946" y="2242"/>
                    <a:pt x="8555" y="450"/>
                    <a:pt x="8496" y="81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799" name="Shape"/>
            <p:cNvSpPr/>
            <p:nvPr/>
          </p:nvSpPr>
          <p:spPr>
            <a:xfrm>
              <a:off x="11378020" y="2214706"/>
              <a:ext cx="525039" cy="98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833" y="0"/>
                  </a:moveTo>
                  <a:lnTo>
                    <a:pt x="2810" y="152"/>
                  </a:lnTo>
                  <a:lnTo>
                    <a:pt x="2731" y="856"/>
                  </a:lnTo>
                  <a:lnTo>
                    <a:pt x="9459" y="856"/>
                  </a:lnTo>
                  <a:lnTo>
                    <a:pt x="9459" y="0"/>
                  </a:lnTo>
                  <a:lnTo>
                    <a:pt x="2833" y="0"/>
                  </a:lnTo>
                  <a:close/>
                  <a:moveTo>
                    <a:pt x="9865" y="0"/>
                  </a:moveTo>
                  <a:lnTo>
                    <a:pt x="9865" y="856"/>
                  </a:lnTo>
                  <a:lnTo>
                    <a:pt x="18778" y="856"/>
                  </a:lnTo>
                  <a:lnTo>
                    <a:pt x="18686" y="152"/>
                  </a:lnTo>
                  <a:lnTo>
                    <a:pt x="18667" y="0"/>
                  </a:lnTo>
                  <a:lnTo>
                    <a:pt x="9865" y="0"/>
                  </a:lnTo>
                  <a:close/>
                  <a:moveTo>
                    <a:pt x="10677" y="293"/>
                  </a:moveTo>
                  <a:cubicBezTo>
                    <a:pt x="10829" y="293"/>
                    <a:pt x="10962" y="362"/>
                    <a:pt x="10962" y="443"/>
                  </a:cubicBezTo>
                  <a:cubicBezTo>
                    <a:pt x="10962" y="525"/>
                    <a:pt x="10829" y="596"/>
                    <a:pt x="10677" y="596"/>
                  </a:cubicBezTo>
                  <a:cubicBezTo>
                    <a:pt x="10524" y="596"/>
                    <a:pt x="10394" y="525"/>
                    <a:pt x="10394" y="443"/>
                  </a:cubicBezTo>
                  <a:cubicBezTo>
                    <a:pt x="10394" y="362"/>
                    <a:pt x="10524" y="293"/>
                    <a:pt x="10677" y="293"/>
                  </a:cubicBezTo>
                  <a:close/>
                  <a:moveTo>
                    <a:pt x="2699" y="1056"/>
                  </a:moveTo>
                  <a:lnTo>
                    <a:pt x="2528" y="2373"/>
                  </a:lnTo>
                  <a:cubicBezTo>
                    <a:pt x="2761" y="2368"/>
                    <a:pt x="4068" y="2329"/>
                    <a:pt x="5002" y="1955"/>
                  </a:cubicBezTo>
                  <a:cubicBezTo>
                    <a:pt x="5682" y="1684"/>
                    <a:pt x="6007" y="1246"/>
                    <a:pt x="6119" y="1056"/>
                  </a:cubicBezTo>
                  <a:lnTo>
                    <a:pt x="2699" y="1056"/>
                  </a:lnTo>
                  <a:close/>
                  <a:moveTo>
                    <a:pt x="6556" y="1056"/>
                  </a:moveTo>
                  <a:cubicBezTo>
                    <a:pt x="6475" y="1213"/>
                    <a:pt x="6131" y="1783"/>
                    <a:pt x="5269" y="2129"/>
                  </a:cubicBezTo>
                  <a:cubicBezTo>
                    <a:pt x="4162" y="2573"/>
                    <a:pt x="2647" y="2590"/>
                    <a:pt x="2515" y="2590"/>
                  </a:cubicBezTo>
                  <a:lnTo>
                    <a:pt x="2293" y="4333"/>
                  </a:lnTo>
                  <a:lnTo>
                    <a:pt x="0" y="21539"/>
                  </a:lnTo>
                  <a:cubicBezTo>
                    <a:pt x="0" y="21539"/>
                    <a:pt x="10" y="21600"/>
                    <a:pt x="60" y="21600"/>
                  </a:cubicBezTo>
                  <a:cubicBezTo>
                    <a:pt x="121" y="21600"/>
                    <a:pt x="6101" y="21600"/>
                    <a:pt x="6182" y="21600"/>
                  </a:cubicBezTo>
                  <a:cubicBezTo>
                    <a:pt x="6263" y="21600"/>
                    <a:pt x="6303" y="21539"/>
                    <a:pt x="6303" y="21539"/>
                  </a:cubicBezTo>
                  <a:lnTo>
                    <a:pt x="10413" y="6748"/>
                  </a:lnTo>
                  <a:lnTo>
                    <a:pt x="15193" y="21539"/>
                  </a:lnTo>
                  <a:cubicBezTo>
                    <a:pt x="15193" y="21539"/>
                    <a:pt x="15234" y="21600"/>
                    <a:pt x="15295" y="21600"/>
                  </a:cubicBezTo>
                  <a:cubicBezTo>
                    <a:pt x="15356" y="21600"/>
                    <a:pt x="21417" y="21600"/>
                    <a:pt x="21509" y="21600"/>
                  </a:cubicBezTo>
                  <a:cubicBezTo>
                    <a:pt x="21600" y="21600"/>
                    <a:pt x="21597" y="21539"/>
                    <a:pt x="21597" y="21539"/>
                  </a:cubicBezTo>
                  <a:lnTo>
                    <a:pt x="19212" y="4148"/>
                  </a:lnTo>
                  <a:lnTo>
                    <a:pt x="19009" y="2590"/>
                  </a:lnTo>
                  <a:cubicBezTo>
                    <a:pt x="18695" y="2584"/>
                    <a:pt x="17335" y="2541"/>
                    <a:pt x="16310" y="2129"/>
                  </a:cubicBezTo>
                  <a:cubicBezTo>
                    <a:pt x="15447" y="1783"/>
                    <a:pt x="15103" y="1208"/>
                    <a:pt x="15022" y="1056"/>
                  </a:cubicBezTo>
                  <a:lnTo>
                    <a:pt x="11803" y="1056"/>
                  </a:lnTo>
                  <a:lnTo>
                    <a:pt x="11803" y="4284"/>
                  </a:lnTo>
                  <a:cubicBezTo>
                    <a:pt x="11803" y="4300"/>
                    <a:pt x="11813" y="4706"/>
                    <a:pt x="11032" y="5020"/>
                  </a:cubicBezTo>
                  <a:cubicBezTo>
                    <a:pt x="10291" y="5318"/>
                    <a:pt x="9723" y="5367"/>
                    <a:pt x="9703" y="5372"/>
                  </a:cubicBezTo>
                  <a:lnTo>
                    <a:pt x="9468" y="5394"/>
                  </a:lnTo>
                  <a:lnTo>
                    <a:pt x="9468" y="1056"/>
                  </a:lnTo>
                  <a:lnTo>
                    <a:pt x="6556" y="1056"/>
                  </a:lnTo>
                  <a:close/>
                  <a:moveTo>
                    <a:pt x="9874" y="1056"/>
                  </a:moveTo>
                  <a:lnTo>
                    <a:pt x="9874" y="5118"/>
                  </a:lnTo>
                  <a:cubicBezTo>
                    <a:pt x="10077" y="5080"/>
                    <a:pt x="10403" y="4999"/>
                    <a:pt x="10778" y="4847"/>
                  </a:cubicBezTo>
                  <a:cubicBezTo>
                    <a:pt x="11397" y="4598"/>
                    <a:pt x="11387" y="4289"/>
                    <a:pt x="11387" y="4289"/>
                  </a:cubicBezTo>
                  <a:lnTo>
                    <a:pt x="11387" y="1056"/>
                  </a:lnTo>
                  <a:lnTo>
                    <a:pt x="9874" y="1056"/>
                  </a:lnTo>
                  <a:close/>
                  <a:moveTo>
                    <a:pt x="15447" y="1056"/>
                  </a:moveTo>
                  <a:cubicBezTo>
                    <a:pt x="15559" y="1246"/>
                    <a:pt x="15884" y="1684"/>
                    <a:pt x="16554" y="1955"/>
                  </a:cubicBezTo>
                  <a:cubicBezTo>
                    <a:pt x="17427" y="2307"/>
                    <a:pt x="18636" y="2362"/>
                    <a:pt x="18981" y="2373"/>
                  </a:cubicBezTo>
                  <a:lnTo>
                    <a:pt x="18806" y="1056"/>
                  </a:lnTo>
                  <a:lnTo>
                    <a:pt x="15447" y="1056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00" name="Shape"/>
            <p:cNvSpPr/>
            <p:nvPr/>
          </p:nvSpPr>
          <p:spPr>
            <a:xfrm>
              <a:off x="11250925" y="3683011"/>
              <a:ext cx="728428" cy="59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86" extrusionOk="0">
                  <a:moveTo>
                    <a:pt x="18731" y="4"/>
                  </a:moveTo>
                  <a:cubicBezTo>
                    <a:pt x="18645" y="22"/>
                    <a:pt x="18602" y="99"/>
                    <a:pt x="18602" y="99"/>
                  </a:cubicBezTo>
                  <a:lnTo>
                    <a:pt x="14428" y="6099"/>
                  </a:lnTo>
                  <a:cubicBezTo>
                    <a:pt x="12591" y="8910"/>
                    <a:pt x="10904" y="11225"/>
                    <a:pt x="9677" y="12836"/>
                  </a:cubicBezTo>
                  <a:cubicBezTo>
                    <a:pt x="8449" y="14447"/>
                    <a:pt x="7681" y="15356"/>
                    <a:pt x="7681" y="15356"/>
                  </a:cubicBezTo>
                  <a:cubicBezTo>
                    <a:pt x="5780" y="17393"/>
                    <a:pt x="4741" y="16858"/>
                    <a:pt x="3499" y="16884"/>
                  </a:cubicBezTo>
                  <a:cubicBezTo>
                    <a:pt x="2193" y="16911"/>
                    <a:pt x="1910" y="16991"/>
                    <a:pt x="1316" y="17162"/>
                  </a:cubicBezTo>
                  <a:cubicBezTo>
                    <a:pt x="89" y="17519"/>
                    <a:pt x="5" y="20754"/>
                    <a:pt x="0" y="21434"/>
                  </a:cubicBezTo>
                  <a:cubicBezTo>
                    <a:pt x="0" y="21513"/>
                    <a:pt x="48" y="21559"/>
                    <a:pt x="75" y="21559"/>
                  </a:cubicBezTo>
                  <a:cubicBezTo>
                    <a:pt x="2320" y="21553"/>
                    <a:pt x="10718" y="21553"/>
                    <a:pt x="10718" y="21553"/>
                  </a:cubicBezTo>
                  <a:cubicBezTo>
                    <a:pt x="11318" y="21553"/>
                    <a:pt x="11456" y="21269"/>
                    <a:pt x="11551" y="20939"/>
                  </a:cubicBezTo>
                  <a:cubicBezTo>
                    <a:pt x="13446" y="14577"/>
                    <a:pt x="15936" y="11736"/>
                    <a:pt x="15936" y="11736"/>
                  </a:cubicBezTo>
                  <a:cubicBezTo>
                    <a:pt x="16429" y="12230"/>
                    <a:pt x="16643" y="13094"/>
                    <a:pt x="16733" y="13834"/>
                  </a:cubicBezTo>
                  <a:cubicBezTo>
                    <a:pt x="16823" y="14574"/>
                    <a:pt x="16790" y="15191"/>
                    <a:pt x="16790" y="15191"/>
                  </a:cubicBezTo>
                  <a:lnTo>
                    <a:pt x="16790" y="21586"/>
                  </a:lnTo>
                  <a:lnTo>
                    <a:pt x="17953" y="21586"/>
                  </a:lnTo>
                  <a:cubicBezTo>
                    <a:pt x="17953" y="19888"/>
                    <a:pt x="18206" y="17500"/>
                    <a:pt x="18460" y="15536"/>
                  </a:cubicBezTo>
                  <a:cubicBezTo>
                    <a:pt x="18713" y="13572"/>
                    <a:pt x="18967" y="12032"/>
                    <a:pt x="18967" y="12032"/>
                  </a:cubicBezTo>
                  <a:cubicBezTo>
                    <a:pt x="19423" y="9474"/>
                    <a:pt x="20777" y="9843"/>
                    <a:pt x="21191" y="6204"/>
                  </a:cubicBezTo>
                  <a:cubicBezTo>
                    <a:pt x="21600" y="2564"/>
                    <a:pt x="19116" y="264"/>
                    <a:pt x="19116" y="264"/>
                  </a:cubicBezTo>
                  <a:cubicBezTo>
                    <a:pt x="18946" y="26"/>
                    <a:pt x="18817" y="-14"/>
                    <a:pt x="18731" y="4"/>
                  </a:cubicBez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01" name="Shape"/>
            <p:cNvSpPr/>
            <p:nvPr/>
          </p:nvSpPr>
          <p:spPr>
            <a:xfrm>
              <a:off x="11250925" y="4763399"/>
              <a:ext cx="728428" cy="50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6" y="0"/>
                  </a:moveTo>
                  <a:lnTo>
                    <a:pt x="0" y="10643"/>
                  </a:lnTo>
                  <a:cubicBezTo>
                    <a:pt x="3163" y="12425"/>
                    <a:pt x="4952" y="15164"/>
                    <a:pt x="5951" y="17458"/>
                  </a:cubicBezTo>
                  <a:cubicBezTo>
                    <a:pt x="6950" y="19752"/>
                    <a:pt x="7158" y="21600"/>
                    <a:pt x="7158" y="21600"/>
                  </a:cubicBezTo>
                  <a:lnTo>
                    <a:pt x="14442" y="21600"/>
                  </a:lnTo>
                  <a:cubicBezTo>
                    <a:pt x="14442" y="21600"/>
                    <a:pt x="14650" y="19752"/>
                    <a:pt x="15649" y="17458"/>
                  </a:cubicBezTo>
                  <a:cubicBezTo>
                    <a:pt x="16648" y="15164"/>
                    <a:pt x="18437" y="12425"/>
                    <a:pt x="21600" y="10643"/>
                  </a:cubicBezTo>
                  <a:lnTo>
                    <a:pt x="20863" y="0"/>
                  </a:lnTo>
                  <a:lnTo>
                    <a:pt x="736" y="0"/>
                  </a:lnTo>
                  <a:close/>
                  <a:moveTo>
                    <a:pt x="1394" y="2129"/>
                  </a:moveTo>
                  <a:lnTo>
                    <a:pt x="20206" y="2129"/>
                  </a:lnTo>
                  <a:lnTo>
                    <a:pt x="20280" y="3198"/>
                  </a:lnTo>
                  <a:lnTo>
                    <a:pt x="14165" y="3198"/>
                  </a:lnTo>
                  <a:cubicBezTo>
                    <a:pt x="14306" y="4112"/>
                    <a:pt x="14585" y="5903"/>
                    <a:pt x="14918" y="8013"/>
                  </a:cubicBezTo>
                  <a:cubicBezTo>
                    <a:pt x="15252" y="10124"/>
                    <a:pt x="15640" y="12555"/>
                    <a:pt x="16001" y="14748"/>
                  </a:cubicBezTo>
                  <a:cubicBezTo>
                    <a:pt x="15893" y="14926"/>
                    <a:pt x="15792" y="15104"/>
                    <a:pt x="15695" y="15281"/>
                  </a:cubicBezTo>
                  <a:cubicBezTo>
                    <a:pt x="15597" y="15458"/>
                    <a:pt x="15505" y="15634"/>
                    <a:pt x="15415" y="15810"/>
                  </a:cubicBezTo>
                  <a:cubicBezTo>
                    <a:pt x="15023" y="13449"/>
                    <a:pt x="14585" y="10710"/>
                    <a:pt x="14213" y="8354"/>
                  </a:cubicBezTo>
                  <a:cubicBezTo>
                    <a:pt x="13840" y="5999"/>
                    <a:pt x="13534" y="4026"/>
                    <a:pt x="13405" y="3198"/>
                  </a:cubicBezTo>
                  <a:lnTo>
                    <a:pt x="8189" y="3198"/>
                  </a:lnTo>
                  <a:cubicBezTo>
                    <a:pt x="8113" y="3673"/>
                    <a:pt x="7974" y="4531"/>
                    <a:pt x="7796" y="5625"/>
                  </a:cubicBezTo>
                  <a:cubicBezTo>
                    <a:pt x="7618" y="6719"/>
                    <a:pt x="7401" y="8049"/>
                    <a:pt x="7168" y="9471"/>
                  </a:cubicBezTo>
                  <a:cubicBezTo>
                    <a:pt x="8854" y="10083"/>
                    <a:pt x="10103" y="12239"/>
                    <a:pt x="10193" y="14787"/>
                  </a:cubicBezTo>
                  <a:cubicBezTo>
                    <a:pt x="10277" y="17180"/>
                    <a:pt x="9318" y="19410"/>
                    <a:pt x="7803" y="20372"/>
                  </a:cubicBezTo>
                  <a:cubicBezTo>
                    <a:pt x="7772" y="20227"/>
                    <a:pt x="7737" y="20068"/>
                    <a:pt x="7695" y="19898"/>
                  </a:cubicBezTo>
                  <a:cubicBezTo>
                    <a:pt x="7654" y="19727"/>
                    <a:pt x="7607" y="19546"/>
                    <a:pt x="7555" y="19354"/>
                  </a:cubicBezTo>
                  <a:cubicBezTo>
                    <a:pt x="8759" y="18552"/>
                    <a:pt x="9520" y="16763"/>
                    <a:pt x="9452" y="14840"/>
                  </a:cubicBezTo>
                  <a:cubicBezTo>
                    <a:pt x="9379" y="12768"/>
                    <a:pt x="8367" y="11017"/>
                    <a:pt x="6998" y="10514"/>
                  </a:cubicBezTo>
                  <a:cubicBezTo>
                    <a:pt x="6855" y="11384"/>
                    <a:pt x="6709" y="12274"/>
                    <a:pt x="6564" y="13152"/>
                  </a:cubicBezTo>
                  <a:cubicBezTo>
                    <a:pt x="6419" y="14029"/>
                    <a:pt x="6275" y="14895"/>
                    <a:pt x="6137" y="15719"/>
                  </a:cubicBezTo>
                  <a:cubicBezTo>
                    <a:pt x="6048" y="15546"/>
                    <a:pt x="5955" y="15371"/>
                    <a:pt x="5858" y="15196"/>
                  </a:cubicBezTo>
                  <a:cubicBezTo>
                    <a:pt x="5761" y="15021"/>
                    <a:pt x="5660" y="14846"/>
                    <a:pt x="5552" y="14670"/>
                  </a:cubicBezTo>
                  <a:cubicBezTo>
                    <a:pt x="5916" y="12477"/>
                    <a:pt x="6312" y="10064"/>
                    <a:pt x="6653" y="7972"/>
                  </a:cubicBezTo>
                  <a:cubicBezTo>
                    <a:pt x="6995" y="5880"/>
                    <a:pt x="7282" y="4109"/>
                    <a:pt x="7430" y="3198"/>
                  </a:cubicBezTo>
                  <a:lnTo>
                    <a:pt x="1320" y="3198"/>
                  </a:lnTo>
                  <a:lnTo>
                    <a:pt x="1394" y="2129"/>
                  </a:lnTo>
                  <a:close/>
                </a:path>
              </a:pathLst>
            </a:cu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11" name="Connection Line"/>
            <p:cNvSpPr/>
            <p:nvPr/>
          </p:nvSpPr>
          <p:spPr>
            <a:xfrm>
              <a:off x="10248532" y="2623053"/>
              <a:ext cx="803276" cy="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929292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812" name="Connection Line"/>
            <p:cNvSpPr/>
            <p:nvPr/>
          </p:nvSpPr>
          <p:spPr>
            <a:xfrm>
              <a:off x="10248532" y="1405937"/>
              <a:ext cx="803276" cy="3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929292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/>
            </a:p>
          </p:txBody>
        </p:sp>
        <p:pic>
          <p:nvPicPr>
            <p:cNvPr id="804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5782" y="43254"/>
              <a:ext cx="1270001" cy="677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3" animBg="1" advAuto="0"/>
      <p:bldP spid="772" grpId="2" animBg="1" advAuto="0"/>
      <p:bldP spid="773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otential Explanations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Potential Explanations</a:t>
            </a:r>
          </a:p>
        </p:txBody>
      </p:sp>
      <p:grpSp>
        <p:nvGrpSpPr>
          <p:cNvPr id="817" name="Group"/>
          <p:cNvGrpSpPr/>
          <p:nvPr/>
        </p:nvGrpSpPr>
        <p:grpSpPr>
          <a:xfrm>
            <a:off x="360681" y="400927"/>
            <a:ext cx="749301" cy="772946"/>
            <a:chOff x="0" y="0"/>
            <a:chExt cx="749300" cy="772945"/>
          </a:xfrm>
        </p:grpSpPr>
        <p:sp>
          <p:nvSpPr>
            <p:cNvPr id="815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16" name="3"/>
            <p:cNvSpPr txBox="1"/>
            <p:nvPr/>
          </p:nvSpPr>
          <p:spPr>
            <a:xfrm>
              <a:off x="149453" y="0"/>
              <a:ext cx="424994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818" name="Explanations that could account for some clustering"/>
          <p:cNvSpPr txBox="1"/>
          <p:nvPr/>
        </p:nvSpPr>
        <p:spPr>
          <a:xfrm rot="7099">
            <a:off x="416903" y="817955"/>
            <a:ext cx="12030196" cy="300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3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Explanations that could account for some clustering</a:t>
            </a:r>
          </a:p>
        </p:txBody>
      </p:sp>
      <p:grpSp>
        <p:nvGrpSpPr>
          <p:cNvPr id="823" name="Group"/>
          <p:cNvGrpSpPr/>
          <p:nvPr/>
        </p:nvGrpSpPr>
        <p:grpSpPr>
          <a:xfrm>
            <a:off x="1388816" y="4325410"/>
            <a:ext cx="10199752" cy="815897"/>
            <a:chOff x="0" y="0"/>
            <a:chExt cx="10199751" cy="815895"/>
          </a:xfrm>
        </p:grpSpPr>
        <p:sp>
          <p:nvSpPr>
            <p:cNvPr id="819" name="Cost mark-up rules, convenient prices"/>
            <p:cNvSpPr txBox="1"/>
            <p:nvPr/>
          </p:nvSpPr>
          <p:spPr>
            <a:xfrm>
              <a:off x="897580" y="0"/>
              <a:ext cx="930217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Cost mark-up rules, convenient prices</a:t>
              </a:r>
            </a:p>
          </p:txBody>
        </p:sp>
        <p:grpSp>
          <p:nvGrpSpPr>
            <p:cNvPr id="822" name="Group"/>
            <p:cNvGrpSpPr/>
            <p:nvPr/>
          </p:nvGrpSpPr>
          <p:grpSpPr>
            <a:xfrm>
              <a:off x="0" y="172998"/>
              <a:ext cx="469900" cy="469901"/>
              <a:chOff x="0" y="14878"/>
              <a:chExt cx="469900" cy="469900"/>
            </a:xfrm>
          </p:grpSpPr>
          <p:sp>
            <p:nvSpPr>
              <p:cNvPr id="820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1" name="1"/>
              <p:cNvSpPr/>
              <p:nvPr/>
            </p:nvSpPr>
            <p:spPr>
              <a:xfrm>
                <a:off x="36576" y="236695"/>
                <a:ext cx="3967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828" name="Group"/>
          <p:cNvGrpSpPr/>
          <p:nvPr/>
        </p:nvGrpSpPr>
        <p:grpSpPr>
          <a:xfrm>
            <a:off x="1388815" y="8098467"/>
            <a:ext cx="8401975" cy="815897"/>
            <a:chOff x="0" y="0"/>
            <a:chExt cx="8401973" cy="815895"/>
          </a:xfrm>
        </p:grpSpPr>
        <p:sp>
          <p:nvSpPr>
            <p:cNvPr id="824" name="Advertising effectiveness"/>
            <p:cNvSpPr txBox="1"/>
            <p:nvPr/>
          </p:nvSpPr>
          <p:spPr>
            <a:xfrm>
              <a:off x="872180" y="0"/>
              <a:ext cx="7529794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Advertising effectiveness</a:t>
              </a:r>
            </a:p>
          </p:txBody>
        </p:sp>
        <p:grpSp>
          <p:nvGrpSpPr>
            <p:cNvPr id="827" name="Group"/>
            <p:cNvGrpSpPr/>
            <p:nvPr/>
          </p:nvGrpSpPr>
          <p:grpSpPr>
            <a:xfrm>
              <a:off x="0" y="177494"/>
              <a:ext cx="469900" cy="484779"/>
              <a:chOff x="0" y="0"/>
              <a:chExt cx="469900" cy="484778"/>
            </a:xfrm>
          </p:grpSpPr>
          <p:sp>
            <p:nvSpPr>
              <p:cNvPr id="825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26" name="4"/>
              <p:cNvSpPr txBox="1"/>
              <p:nvPr/>
            </p:nvSpPr>
            <p:spPr>
              <a:xfrm>
                <a:off x="238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grpSp>
        <p:nvGrpSpPr>
          <p:cNvPr id="833" name="Group"/>
          <p:cNvGrpSpPr/>
          <p:nvPr/>
        </p:nvGrpSpPr>
        <p:grpSpPr>
          <a:xfrm>
            <a:off x="1388815" y="5583096"/>
            <a:ext cx="11285503" cy="815896"/>
            <a:chOff x="0" y="0"/>
            <a:chExt cx="11285501" cy="815895"/>
          </a:xfrm>
        </p:grpSpPr>
        <p:sp>
          <p:nvSpPr>
            <p:cNvPr id="829" name="Demand uncertainty"/>
            <p:cNvSpPr txBox="1"/>
            <p:nvPr/>
          </p:nvSpPr>
          <p:spPr>
            <a:xfrm>
              <a:off x="872180" y="0"/>
              <a:ext cx="1041332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Demand uncertainty</a:t>
              </a:r>
            </a:p>
          </p:txBody>
        </p:sp>
        <p:grpSp>
          <p:nvGrpSpPr>
            <p:cNvPr id="832" name="Group"/>
            <p:cNvGrpSpPr/>
            <p:nvPr/>
          </p:nvGrpSpPr>
          <p:grpSpPr>
            <a:xfrm>
              <a:off x="0" y="164577"/>
              <a:ext cx="469900" cy="484780"/>
              <a:chOff x="0" y="0"/>
              <a:chExt cx="469900" cy="484778"/>
            </a:xfrm>
          </p:grpSpPr>
          <p:sp>
            <p:nvSpPr>
              <p:cNvPr id="830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1" name="2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grpSp>
        <p:nvGrpSpPr>
          <p:cNvPr id="838" name="Group"/>
          <p:cNvGrpSpPr/>
          <p:nvPr/>
        </p:nvGrpSpPr>
        <p:grpSpPr>
          <a:xfrm>
            <a:off x="1388815" y="6840781"/>
            <a:ext cx="11285503" cy="815897"/>
            <a:chOff x="0" y="0"/>
            <a:chExt cx="11285501" cy="815895"/>
          </a:xfrm>
        </p:grpSpPr>
        <p:sp>
          <p:nvSpPr>
            <p:cNvPr id="834" name="Salience and price sensitivity"/>
            <p:cNvSpPr txBox="1"/>
            <p:nvPr/>
          </p:nvSpPr>
          <p:spPr>
            <a:xfrm>
              <a:off x="872180" y="0"/>
              <a:ext cx="1041332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Salience and price sensitivity</a:t>
              </a:r>
            </a:p>
          </p:txBody>
        </p:sp>
        <p:grpSp>
          <p:nvGrpSpPr>
            <p:cNvPr id="837" name="Group"/>
            <p:cNvGrpSpPr/>
            <p:nvPr/>
          </p:nvGrpSpPr>
          <p:grpSpPr>
            <a:xfrm>
              <a:off x="0" y="171036"/>
              <a:ext cx="469900" cy="484779"/>
              <a:chOff x="0" y="0"/>
              <a:chExt cx="469900" cy="484778"/>
            </a:xfrm>
          </p:grpSpPr>
          <p:sp>
            <p:nvSpPr>
              <p:cNvPr id="835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36" name="3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sp>
        <p:nvSpPr>
          <p:cNvPr id="839" name="Contrast the model predictions with the evidence"/>
          <p:cNvSpPr txBox="1"/>
          <p:nvPr/>
        </p:nvSpPr>
        <p:spPr>
          <a:xfrm rot="7099">
            <a:off x="416904" y="1914488"/>
            <a:ext cx="11432181" cy="300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3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Contrast the model predictions with the evidence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" grpId="1" animBg="1" advAuto="0"/>
      <p:bldP spid="823" grpId="3" animBg="1" advAuto="0"/>
      <p:bldP spid="828" grpId="6" animBg="1" advAuto="0"/>
      <p:bldP spid="833" grpId="4" animBg="1" advAuto="0"/>
      <p:bldP spid="838" grpId="5" animBg="1" advAuto="0"/>
      <p:bldP spid="83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"/>
          <p:cNvGrpSpPr/>
          <p:nvPr/>
        </p:nvGrpSpPr>
        <p:grpSpPr>
          <a:xfrm>
            <a:off x="273793" y="709959"/>
            <a:ext cx="12114515" cy="8989505"/>
            <a:chOff x="0" y="0"/>
            <a:chExt cx="12114513" cy="8989504"/>
          </a:xfrm>
        </p:grpSpPr>
        <p:pic>
          <p:nvPicPr>
            <p:cNvPr id="243" name="Uniqlo-29-womenspajamas.png" descr="Uniqlo-29-womenspajamas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77428" y="6321739"/>
              <a:ext cx="2337086" cy="2230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8" name="Group"/>
            <p:cNvGrpSpPr/>
            <p:nvPr/>
          </p:nvGrpSpPr>
          <p:grpSpPr>
            <a:xfrm>
              <a:off x="0" y="-1"/>
              <a:ext cx="12067683" cy="8989505"/>
              <a:chOff x="0" y="0"/>
              <a:chExt cx="12067683" cy="8989503"/>
            </a:xfrm>
          </p:grpSpPr>
          <p:pic>
            <p:nvPicPr>
              <p:cNvPr id="244" name="Uniqlo-29-backpack.png" descr="Uniqlo-29-backpack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421001"/>
                <a:ext cx="2082805" cy="26076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5" name="Uniqlo-29-denimskirt.png" descr="Uniqlo-29-denimskirt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87206" y="476828"/>
                <a:ext cx="2082805" cy="30381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6" name="Uniqlo-29-lacycardigan.png" descr="Uniqlo-29-lacycardigan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07585" y="94985"/>
                <a:ext cx="2082805" cy="24952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7" name="Uniqlo-29-mensdressshirt.png" descr="Uniqlo-29-mensdressshirt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304391" y="5657109"/>
                <a:ext cx="2367291" cy="29561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8" name="Uniqlo-29-menssweatpants.png" descr="Uniqlo-29-menssweatpants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79971" y="5909073"/>
                <a:ext cx="1945110" cy="2886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9" name="Uniqlo-29-romper.png" descr="Uniqlo-29-romper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80312" y="3203459"/>
                <a:ext cx="2082805" cy="25210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0" name="Uniqlo-29-womensbelt.png" descr="Uniqlo-29-womensbelt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239" y="3803786"/>
                <a:ext cx="2379431" cy="19348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1" name="Uniqlo-29-womenshoodie.png" descr="Uniqlo-29-womenshoodie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73154" y="6103252"/>
                <a:ext cx="2100283" cy="28862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2" name="Uniqlo-29-womensswimsuit.png" descr="Uniqlo-29-womensswimsuit.png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24425" y="2828692"/>
                <a:ext cx="2243259" cy="33747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3" name="Uniqlo-belt-29.PNG" descr="Uniqlo-belt-29.PN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111171" y="3947236"/>
                <a:ext cx="2082805" cy="16712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4" name="Uniqlo-flannel-29.PNG" descr="Uniqlo-flannel-29.PN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5585" y="576378"/>
                <a:ext cx="2082805" cy="22970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5" name="Uniqlo-sweater-29.PNG" descr="Uniqlo-sweater-29.PNG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67798" y="2970725"/>
                <a:ext cx="2231345" cy="24950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6" name="Uniqlo-tunic-29.PNG" descr="Uniqlo-tunic-29.PNG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85301" y="5992968"/>
                <a:ext cx="2337196" cy="28236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7" name="Uniqlo-pajamas-29.PNG" descr="Uniqlo-pajamas-29.PNG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682146" y="0"/>
                <a:ext cx="2367559" cy="27698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60" name="UNIQLO"/>
          <p:cNvSpPr txBox="1"/>
          <p:nvPr/>
        </p:nvSpPr>
        <p:spPr>
          <a:xfrm>
            <a:off x="5597143" y="239485"/>
            <a:ext cx="1810513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UNIQLO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542845" y="2309107"/>
            <a:ext cx="10877113" cy="6582597"/>
            <a:chOff x="290169" y="218197"/>
            <a:chExt cx="10877111" cy="6582596"/>
          </a:xfrm>
        </p:grpSpPr>
        <p:sp>
          <p:nvSpPr>
            <p:cNvPr id="261" name="$29"/>
            <p:cNvSpPr/>
            <p:nvPr/>
          </p:nvSpPr>
          <p:spPr>
            <a:xfrm>
              <a:off x="290169" y="647392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62" name="$29"/>
            <p:cNvSpPr/>
            <p:nvPr/>
          </p:nvSpPr>
          <p:spPr>
            <a:xfrm>
              <a:off x="2736766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63" name="$29"/>
            <p:cNvSpPr/>
            <p:nvPr/>
          </p:nvSpPr>
          <p:spPr>
            <a:xfrm>
              <a:off x="5278648" y="78628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64" name="$29"/>
            <p:cNvSpPr/>
            <p:nvPr/>
          </p:nvSpPr>
          <p:spPr>
            <a:xfrm>
              <a:off x="7588854" y="78628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65" name="$29"/>
            <p:cNvSpPr/>
            <p:nvPr/>
          </p:nvSpPr>
          <p:spPr>
            <a:xfrm>
              <a:off x="9839618" y="27104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66" name="$29"/>
            <p:cNvSpPr/>
            <p:nvPr/>
          </p:nvSpPr>
          <p:spPr>
            <a:xfrm>
              <a:off x="345584" y="2987459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67" name="$29"/>
            <p:cNvSpPr/>
            <p:nvPr/>
          </p:nvSpPr>
          <p:spPr>
            <a:xfrm>
              <a:off x="290169" y="5530794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68" name="$29"/>
            <p:cNvSpPr/>
            <p:nvPr/>
          </p:nvSpPr>
          <p:spPr>
            <a:xfrm>
              <a:off x="2792825" y="264388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69" name="$29"/>
            <p:cNvSpPr/>
            <p:nvPr/>
          </p:nvSpPr>
          <p:spPr>
            <a:xfrm>
              <a:off x="2792825" y="5530794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70" name="$29"/>
            <p:cNvSpPr/>
            <p:nvPr/>
          </p:nvSpPr>
          <p:spPr>
            <a:xfrm>
              <a:off x="5217504" y="2887898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71" name="$29"/>
            <p:cNvSpPr/>
            <p:nvPr/>
          </p:nvSpPr>
          <p:spPr>
            <a:xfrm>
              <a:off x="7509083" y="2481090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72" name="$29"/>
            <p:cNvSpPr/>
            <p:nvPr/>
          </p:nvSpPr>
          <p:spPr>
            <a:xfrm>
              <a:off x="5217504" y="5190201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73" name="$29"/>
            <p:cNvSpPr/>
            <p:nvPr/>
          </p:nvSpPr>
          <p:spPr>
            <a:xfrm>
              <a:off x="9778173" y="2349515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74" name="$29"/>
            <p:cNvSpPr/>
            <p:nvPr/>
          </p:nvSpPr>
          <p:spPr>
            <a:xfrm>
              <a:off x="7776851" y="5530794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  <p:sp>
          <p:nvSpPr>
            <p:cNvPr id="275" name="$29"/>
            <p:cNvSpPr/>
            <p:nvPr/>
          </p:nvSpPr>
          <p:spPr>
            <a:xfrm>
              <a:off x="9897281" y="5351952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$29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  <p:bldP spid="276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1. Price Advertising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1. Price Advertising</a:t>
            </a:r>
          </a:p>
        </p:txBody>
      </p:sp>
      <p:grpSp>
        <p:nvGrpSpPr>
          <p:cNvPr id="1221" name="Group"/>
          <p:cNvGrpSpPr/>
          <p:nvPr/>
        </p:nvGrpSpPr>
        <p:grpSpPr>
          <a:xfrm>
            <a:off x="10926627" y="65690"/>
            <a:ext cx="368690" cy="418424"/>
            <a:chOff x="0" y="0"/>
            <a:chExt cx="368688" cy="418423"/>
          </a:xfrm>
        </p:grpSpPr>
        <p:sp>
          <p:nvSpPr>
            <p:cNvPr id="1219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0" name="4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222" name="Evidence"/>
          <p:cNvSpPr txBox="1"/>
          <p:nvPr/>
        </p:nvSpPr>
        <p:spPr>
          <a:xfrm>
            <a:off x="114464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Evidence</a:t>
            </a:r>
          </a:p>
        </p:txBody>
      </p:sp>
      <p:sp>
        <p:nvSpPr>
          <p:cNvPr id="1223" name="A prediction of the model is that retailers that price advertise should exhibit more clustering"/>
          <p:cNvSpPr txBox="1"/>
          <p:nvPr/>
        </p:nvSpPr>
        <p:spPr>
          <a:xfrm rot="7099">
            <a:off x="528536" y="2031694"/>
            <a:ext cx="4705572" cy="195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 prediction of the model is that retailers that price advertise should exhibit more clustering</a:t>
            </a:r>
          </a:p>
        </p:txBody>
      </p:sp>
      <p:sp>
        <p:nvSpPr>
          <p:cNvPr id="1224" name="This is testable"/>
          <p:cNvSpPr txBox="1"/>
          <p:nvPr/>
        </p:nvSpPr>
        <p:spPr>
          <a:xfrm>
            <a:off x="546732" y="3896064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This is testable</a:t>
            </a:r>
          </a:p>
        </p:txBody>
      </p:sp>
      <p:sp>
        <p:nvSpPr>
          <p:cNvPr id="1225" name="Example"/>
          <p:cNvSpPr txBox="1"/>
          <p:nvPr/>
        </p:nvSpPr>
        <p:spPr>
          <a:xfrm>
            <a:off x="546732" y="4918047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Example</a:t>
            </a:r>
          </a:p>
        </p:txBody>
      </p:sp>
      <p:grpSp>
        <p:nvGrpSpPr>
          <p:cNvPr id="1234" name="Group"/>
          <p:cNvGrpSpPr/>
          <p:nvPr/>
        </p:nvGrpSpPr>
        <p:grpSpPr>
          <a:xfrm>
            <a:off x="6848819" y="943666"/>
            <a:ext cx="5989422" cy="8745521"/>
            <a:chOff x="0" y="0"/>
            <a:chExt cx="5989420" cy="8745519"/>
          </a:xfrm>
        </p:grpSpPr>
        <p:grpSp>
          <p:nvGrpSpPr>
            <p:cNvPr id="1228" name="Group"/>
            <p:cNvGrpSpPr/>
            <p:nvPr/>
          </p:nvGrpSpPr>
          <p:grpSpPr>
            <a:xfrm>
              <a:off x="0" y="0"/>
              <a:ext cx="4617851" cy="4183857"/>
              <a:chOff x="0" y="0"/>
              <a:chExt cx="4617850" cy="4183856"/>
            </a:xfrm>
          </p:grpSpPr>
          <p:pic>
            <p:nvPicPr>
              <p:cNvPr id="1226" name="AF_Ads_Jeans.png" descr="AF_Ads_Jeans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373682" cy="41711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27" name="Image" descr="Image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8147" y="12700"/>
                <a:ext cx="2249704" cy="41711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229" name="Screen Shot 2018-09-15 at 11.52.33 AM.png" descr="Screen Shot 2018-09-15 at 11.52.33 A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74" y="4383059"/>
              <a:ext cx="5957347" cy="4171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0" name="Circle"/>
            <p:cNvSpPr/>
            <p:nvPr/>
          </p:nvSpPr>
          <p:spPr>
            <a:xfrm>
              <a:off x="186366" y="0"/>
              <a:ext cx="812801" cy="812800"/>
            </a:xfrm>
            <a:prstGeom prst="ellipse">
              <a:avLst/>
            </a:prstGeom>
            <a:noFill/>
            <a:ln w="635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1" name="Circle"/>
            <p:cNvSpPr/>
            <p:nvPr/>
          </p:nvSpPr>
          <p:spPr>
            <a:xfrm>
              <a:off x="3137399" y="481676"/>
              <a:ext cx="812801" cy="812801"/>
            </a:xfrm>
            <a:prstGeom prst="ellipse">
              <a:avLst/>
            </a:prstGeom>
            <a:noFill/>
            <a:ln w="635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2" name="Circle"/>
            <p:cNvSpPr/>
            <p:nvPr/>
          </p:nvSpPr>
          <p:spPr>
            <a:xfrm>
              <a:off x="2023032" y="7932719"/>
              <a:ext cx="812801" cy="812801"/>
            </a:xfrm>
            <a:prstGeom prst="ellipse">
              <a:avLst/>
            </a:prstGeom>
            <a:noFill/>
            <a:ln w="635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3" name="Circle"/>
            <p:cNvSpPr/>
            <p:nvPr/>
          </p:nvSpPr>
          <p:spPr>
            <a:xfrm>
              <a:off x="4990865" y="7887220"/>
              <a:ext cx="812801" cy="812801"/>
            </a:xfrm>
            <a:prstGeom prst="ellipse">
              <a:avLst/>
            </a:prstGeom>
            <a:noFill/>
            <a:ln w="635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" grpId="1" animBg="1" advAuto="0"/>
      <p:bldP spid="1224" grpId="2" animBg="1" advAuto="0"/>
      <p:bldP spid="1225" grpId="3" animBg="1" advAuto="0"/>
      <p:bldP spid="1234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1. Price Advertising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1. Price Advertising</a:t>
            </a:r>
          </a:p>
        </p:txBody>
      </p:sp>
      <p:grpSp>
        <p:nvGrpSpPr>
          <p:cNvPr id="1239" name="Group"/>
          <p:cNvGrpSpPr/>
          <p:nvPr/>
        </p:nvGrpSpPr>
        <p:grpSpPr>
          <a:xfrm>
            <a:off x="10926627" y="65690"/>
            <a:ext cx="368690" cy="418424"/>
            <a:chOff x="0" y="0"/>
            <a:chExt cx="368688" cy="418423"/>
          </a:xfrm>
        </p:grpSpPr>
        <p:sp>
          <p:nvSpPr>
            <p:cNvPr id="1237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8" name="4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240" name="Evidence"/>
          <p:cNvSpPr txBox="1"/>
          <p:nvPr/>
        </p:nvSpPr>
        <p:spPr>
          <a:xfrm>
            <a:off x="114464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Evidence</a:t>
            </a:r>
          </a:p>
        </p:txBody>
      </p:sp>
      <p:sp>
        <p:nvSpPr>
          <p:cNvPr id="1241" name="A prediction of the model is that retailers that price advertise should exhibit more clustering"/>
          <p:cNvSpPr txBox="1"/>
          <p:nvPr/>
        </p:nvSpPr>
        <p:spPr>
          <a:xfrm rot="7099">
            <a:off x="528536" y="2031694"/>
            <a:ext cx="4705572" cy="195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 prediction of the model is that retailers that price advertise should exhibit more clustering</a:t>
            </a:r>
          </a:p>
        </p:txBody>
      </p:sp>
      <p:sp>
        <p:nvSpPr>
          <p:cNvPr id="1242" name="Generalize to all retailers"/>
          <p:cNvSpPr txBox="1"/>
          <p:nvPr/>
        </p:nvSpPr>
        <p:spPr>
          <a:xfrm>
            <a:off x="546732" y="3896064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Generalize to all retailers</a:t>
            </a:r>
          </a:p>
        </p:txBody>
      </p:sp>
      <p:sp>
        <p:nvSpPr>
          <p:cNvPr id="1243" name="Enroll in e-mail newsletters…"/>
          <p:cNvSpPr txBox="1"/>
          <p:nvPr/>
        </p:nvSpPr>
        <p:spPr>
          <a:xfrm>
            <a:off x="546732" y="4918047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Enroll in e-mail newsletters</a:t>
            </a:r>
          </a:p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Landing page</a:t>
            </a:r>
          </a:p>
        </p:txBody>
      </p:sp>
      <p:grpSp>
        <p:nvGrpSpPr>
          <p:cNvPr id="1254" name="Group"/>
          <p:cNvGrpSpPr/>
          <p:nvPr/>
        </p:nvGrpSpPr>
        <p:grpSpPr>
          <a:xfrm>
            <a:off x="5196333" y="4736288"/>
            <a:ext cx="5844413" cy="1474824"/>
            <a:chOff x="0" y="0"/>
            <a:chExt cx="5844411" cy="1474822"/>
          </a:xfrm>
        </p:grpSpPr>
        <p:pic>
          <p:nvPicPr>
            <p:cNvPr id="1244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956" y="136020"/>
              <a:ext cx="645648" cy="425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5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8985" y="134093"/>
              <a:ext cx="797383" cy="425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6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8588" y="798445"/>
              <a:ext cx="1601016" cy="4002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7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6777" y="785937"/>
              <a:ext cx="1169934" cy="4252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8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8190" y="522322"/>
              <a:ext cx="1270001" cy="952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49" name="Line"/>
            <p:cNvSpPr/>
            <p:nvPr/>
          </p:nvSpPr>
          <p:spPr>
            <a:xfrm flipH="1">
              <a:off x="775210" y="-1"/>
              <a:ext cx="625958" cy="625959"/>
            </a:xfrm>
            <a:prstGeom prst="line">
              <a:avLst/>
            </a:prstGeom>
            <a:noFill/>
            <a:ln w="38100" cap="rnd">
              <a:solidFill>
                <a:schemeClr val="accent4">
                  <a:hueOff val="-1081314"/>
                  <a:satOff val="4338"/>
                  <a:lumOff val="-8931"/>
                  <a:alpha val="52052"/>
                </a:schemeClr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250" name="Image" descr="Image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54885" y="135841"/>
              <a:ext cx="789527" cy="470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1" name="Mail"/>
            <p:cNvSpPr/>
            <p:nvPr/>
          </p:nvSpPr>
          <p:spPr>
            <a:xfrm>
              <a:off x="0" y="528093"/>
              <a:ext cx="572701" cy="36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4" y="0"/>
                  </a:moveTo>
                  <a:lnTo>
                    <a:pt x="10803" y="12213"/>
                  </a:lnTo>
                  <a:lnTo>
                    <a:pt x="20856" y="0"/>
                  </a:lnTo>
                  <a:lnTo>
                    <a:pt x="744" y="0"/>
                  </a:lnTo>
                  <a:close/>
                  <a:moveTo>
                    <a:pt x="0" y="157"/>
                  </a:moveTo>
                  <a:lnTo>
                    <a:pt x="0" y="21418"/>
                  </a:lnTo>
                  <a:cubicBezTo>
                    <a:pt x="0" y="21518"/>
                    <a:pt x="52" y="21600"/>
                    <a:pt x="115" y="21600"/>
                  </a:cubicBezTo>
                  <a:lnTo>
                    <a:pt x="21485" y="21600"/>
                  </a:lnTo>
                  <a:cubicBezTo>
                    <a:pt x="21548" y="21600"/>
                    <a:pt x="21600" y="21518"/>
                    <a:pt x="21600" y="21418"/>
                  </a:cubicBezTo>
                  <a:lnTo>
                    <a:pt x="21600" y="157"/>
                  </a:lnTo>
                  <a:lnTo>
                    <a:pt x="10976" y="13181"/>
                  </a:lnTo>
                  <a:cubicBezTo>
                    <a:pt x="10924" y="13245"/>
                    <a:pt x="10861" y="13272"/>
                    <a:pt x="10797" y="13272"/>
                  </a:cubicBezTo>
                  <a:cubicBezTo>
                    <a:pt x="10734" y="13272"/>
                    <a:pt x="10669" y="13233"/>
                    <a:pt x="10612" y="1317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252" name="Image" descr="Image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662" y="39105"/>
              <a:ext cx="1053364" cy="547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3" name="Line"/>
            <p:cNvSpPr/>
            <p:nvPr/>
          </p:nvSpPr>
          <p:spPr>
            <a:xfrm flipH="1" flipV="1">
              <a:off x="784929" y="764388"/>
              <a:ext cx="606520" cy="606520"/>
            </a:xfrm>
            <a:prstGeom prst="line">
              <a:avLst/>
            </a:prstGeom>
            <a:noFill/>
            <a:ln w="38100" cap="rnd">
              <a:solidFill>
                <a:schemeClr val="accent4">
                  <a:hueOff val="-1081314"/>
                  <a:satOff val="4338"/>
                  <a:lumOff val="-8931"/>
                  <a:alpha val="52052"/>
                </a:schemeClr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255" name="Over several months keep track if ads include prices or not: 36% of retailers"/>
          <p:cNvSpPr txBox="1"/>
          <p:nvPr/>
        </p:nvSpPr>
        <p:spPr>
          <a:xfrm>
            <a:off x="546732" y="6462702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 defTabSz="566674"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Over several months keep track if ads include prices or not: 36% of retailers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" grpId="1" animBg="1" advAuto="0"/>
      <p:bldP spid="1254" grpId="2" animBg="1" advAuto="0"/>
      <p:bldP spid="1255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1. Price Advertising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1. Price Advertising</a:t>
            </a:r>
          </a:p>
        </p:txBody>
      </p:sp>
      <p:grpSp>
        <p:nvGrpSpPr>
          <p:cNvPr id="1260" name="Group"/>
          <p:cNvGrpSpPr/>
          <p:nvPr/>
        </p:nvGrpSpPr>
        <p:grpSpPr>
          <a:xfrm>
            <a:off x="10926627" y="65690"/>
            <a:ext cx="368690" cy="418424"/>
            <a:chOff x="0" y="0"/>
            <a:chExt cx="368688" cy="418423"/>
          </a:xfrm>
        </p:grpSpPr>
        <p:sp>
          <p:nvSpPr>
            <p:cNvPr id="1258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59" name="4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261" name="Evidence"/>
          <p:cNvSpPr txBox="1"/>
          <p:nvPr/>
        </p:nvSpPr>
        <p:spPr>
          <a:xfrm>
            <a:off x="114464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Evidence</a:t>
            </a:r>
          </a:p>
        </p:txBody>
      </p:sp>
      <p:sp>
        <p:nvSpPr>
          <p:cNvPr id="1262" name="A prediction of the model is that retailers that price advertise should exhibit more clustering"/>
          <p:cNvSpPr txBox="1"/>
          <p:nvPr/>
        </p:nvSpPr>
        <p:spPr>
          <a:xfrm rot="7099">
            <a:off x="528536" y="2031694"/>
            <a:ext cx="4705572" cy="195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 prediction of the model is that retailers that price advertise should exhibit more clustering</a:t>
            </a:r>
          </a:p>
        </p:txBody>
      </p:sp>
      <p:sp>
        <p:nvSpPr>
          <p:cNvPr id="1263" name="Generalize to all retailers"/>
          <p:cNvSpPr txBox="1"/>
          <p:nvPr/>
        </p:nvSpPr>
        <p:spPr>
          <a:xfrm>
            <a:off x="546732" y="3896064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Generalize to all retailers</a:t>
            </a:r>
          </a:p>
        </p:txBody>
      </p:sp>
      <p:sp>
        <p:nvSpPr>
          <p:cNvPr id="1264" name="Enroll in e-mail newsletters…"/>
          <p:cNvSpPr txBox="1"/>
          <p:nvPr/>
        </p:nvSpPr>
        <p:spPr>
          <a:xfrm>
            <a:off x="546732" y="4918047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Enroll in e-mail newsletters</a:t>
            </a:r>
          </a:p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Landing page</a:t>
            </a:r>
          </a:p>
        </p:txBody>
      </p:sp>
      <p:sp>
        <p:nvSpPr>
          <p:cNvPr id="1265" name="Over several months keep track if ads include prices or not: 36% of retailers"/>
          <p:cNvSpPr txBox="1"/>
          <p:nvPr/>
        </p:nvSpPr>
        <p:spPr>
          <a:xfrm>
            <a:off x="546732" y="6462702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 defTabSz="566674"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Over several months keep track if ads include prices or not: 36% of retailers</a:t>
            </a:r>
          </a:p>
        </p:txBody>
      </p:sp>
      <p:sp>
        <p:nvSpPr>
          <p:cNvPr id="1266" name="Price advertisers have significantly larger price clustering"/>
          <p:cNvSpPr txBox="1"/>
          <p:nvPr/>
        </p:nvSpPr>
        <p:spPr>
          <a:xfrm>
            <a:off x="546732" y="8189879"/>
            <a:ext cx="4669181" cy="138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 defTabSz="566674"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Price advertisers have significantly larger price clustering</a:t>
            </a:r>
          </a:p>
        </p:txBody>
      </p:sp>
      <p:pic>
        <p:nvPicPr>
          <p:cNvPr id="1267" name="Screen Shot 2018-09-14 at 9.42.04 AM.png" descr="Screen Shot 2018-09-14 at 9.42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3329" y="3954653"/>
            <a:ext cx="6158499" cy="5458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Screen Shot 2018-09-16 at 4.48.29 PM.png" descr="Screen Shot 2018-09-16 at 4.48.2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752" y="2786699"/>
            <a:ext cx="7199880" cy="4707078"/>
          </a:xfrm>
          <a:prstGeom prst="rect">
            <a:avLst/>
          </a:prstGeom>
          <a:ln w="12700">
            <a:miter lim="400000"/>
          </a:ln>
        </p:spPr>
      </p:pic>
      <p:sp>
        <p:nvSpPr>
          <p:cNvPr id="1304" name="3. Price Stickiness — New Prices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3. Price Stickiness — New Prices</a:t>
            </a:r>
          </a:p>
        </p:txBody>
      </p:sp>
      <p:grpSp>
        <p:nvGrpSpPr>
          <p:cNvPr id="1307" name="Group"/>
          <p:cNvGrpSpPr/>
          <p:nvPr/>
        </p:nvGrpSpPr>
        <p:grpSpPr>
          <a:xfrm>
            <a:off x="10926627" y="65690"/>
            <a:ext cx="368690" cy="418424"/>
            <a:chOff x="0" y="0"/>
            <a:chExt cx="368688" cy="418423"/>
          </a:xfrm>
        </p:grpSpPr>
        <p:sp>
          <p:nvSpPr>
            <p:cNvPr id="1305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6" name="4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308" name="Evidence"/>
          <p:cNvSpPr txBox="1"/>
          <p:nvPr/>
        </p:nvSpPr>
        <p:spPr>
          <a:xfrm>
            <a:off x="114464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Evidence</a:t>
            </a:r>
          </a:p>
        </p:txBody>
      </p:sp>
      <p:sp>
        <p:nvSpPr>
          <p:cNvPr id="1309" name="There is a lot of seasonality in apparel"/>
          <p:cNvSpPr txBox="1"/>
          <p:nvPr/>
        </p:nvSpPr>
        <p:spPr>
          <a:xfrm rot="7099">
            <a:off x="528536" y="1451314"/>
            <a:ext cx="4705572" cy="195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There is a lot of seasonality in apparel</a:t>
            </a:r>
          </a:p>
        </p:txBody>
      </p:sp>
      <p:sp>
        <p:nvSpPr>
          <p:cNvPr id="1310" name="But the “distinct” prices observed over time are very stable"/>
          <p:cNvSpPr txBox="1"/>
          <p:nvPr/>
        </p:nvSpPr>
        <p:spPr>
          <a:xfrm>
            <a:off x="526522" y="3276090"/>
            <a:ext cx="4669180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 defTabSz="566674"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But the “distinct” prices observed over time are very stable</a:t>
            </a:r>
          </a:p>
        </p:txBody>
      </p:sp>
      <p:sp>
        <p:nvSpPr>
          <p:cNvPr id="1311" name="Share of common prices 1-5 months later (relative to the first month)"/>
          <p:cNvSpPr txBox="1"/>
          <p:nvPr/>
        </p:nvSpPr>
        <p:spPr>
          <a:xfrm>
            <a:off x="526522" y="4816156"/>
            <a:ext cx="4669180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 defTabSz="566674"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Share of common prices 1-5 months later (relative to the first month)</a:t>
            </a:r>
          </a:p>
        </p:txBody>
      </p:sp>
      <p:sp>
        <p:nvSpPr>
          <p:cNvPr id="1312" name="After 5 months, on average 76% of the prices are old"/>
          <p:cNvSpPr txBox="1"/>
          <p:nvPr/>
        </p:nvSpPr>
        <p:spPr>
          <a:xfrm>
            <a:off x="526522" y="6356222"/>
            <a:ext cx="4669180" cy="138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After 5 months, on average 76% of the prices are old</a:t>
            </a:r>
          </a:p>
        </p:txBody>
      </p:sp>
      <p:grpSp>
        <p:nvGrpSpPr>
          <p:cNvPr id="1315" name="Group"/>
          <p:cNvGrpSpPr/>
          <p:nvPr/>
        </p:nvGrpSpPr>
        <p:grpSpPr>
          <a:xfrm>
            <a:off x="12155144" y="5955807"/>
            <a:ext cx="553501" cy="1440406"/>
            <a:chOff x="0" y="0"/>
            <a:chExt cx="553499" cy="1440405"/>
          </a:xfrm>
        </p:grpSpPr>
        <p:sp>
          <p:nvSpPr>
            <p:cNvPr id="1313" name="Rectangle"/>
            <p:cNvSpPr/>
            <p:nvPr/>
          </p:nvSpPr>
          <p:spPr>
            <a:xfrm>
              <a:off x="21418" y="0"/>
              <a:ext cx="532082" cy="380324"/>
            </a:xfrm>
            <a:prstGeom prst="rect">
              <a:avLst/>
            </a:prstGeom>
            <a:noFill/>
            <a:ln w="38100" cap="flat">
              <a:solidFill>
                <a:schemeClr val="accent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4" name="Rectangle"/>
            <p:cNvSpPr/>
            <p:nvPr/>
          </p:nvSpPr>
          <p:spPr>
            <a:xfrm>
              <a:off x="0" y="1060082"/>
              <a:ext cx="532081" cy="380324"/>
            </a:xfrm>
            <a:prstGeom prst="rect">
              <a:avLst/>
            </a:prstGeom>
            <a:noFill/>
            <a:ln w="38100" cap="flat">
              <a:solidFill>
                <a:schemeClr val="accent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316" name="The new prices tend to be larger than the median price (and the most popular price)"/>
          <p:cNvSpPr txBox="1"/>
          <p:nvPr/>
        </p:nvSpPr>
        <p:spPr>
          <a:xfrm>
            <a:off x="546732" y="7896289"/>
            <a:ext cx="4669181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 defTabSz="566674"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The new prices tend to be larger than the median price (and the most popular price) </a:t>
            </a:r>
          </a:p>
        </p:txBody>
      </p:sp>
      <p:sp>
        <p:nvSpPr>
          <p:cNvPr id="1317" name="Rectangle"/>
          <p:cNvSpPr/>
          <p:nvPr/>
        </p:nvSpPr>
        <p:spPr>
          <a:xfrm>
            <a:off x="12146804" y="4508838"/>
            <a:ext cx="532081" cy="380324"/>
          </a:xfrm>
          <a:prstGeom prst="rect">
            <a:avLst/>
          </a:prstGeom>
          <a:ln w="381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" grpId="3" animBg="1" advAuto="0"/>
      <p:bldP spid="1309" grpId="1" animBg="1" advAuto="0"/>
      <p:bldP spid="1310" grpId="2" animBg="1" advAuto="0"/>
      <p:bldP spid="1311" grpId="4" animBg="1" advAuto="0"/>
      <p:bldP spid="1312" grpId="5" animBg="1" advAuto="0"/>
      <p:bldP spid="1315" grpId="9" animBg="1" advAuto="0"/>
      <p:bldP spid="1316" grpId="8" animBg="1" advAuto="0"/>
      <p:bldP spid="1317" grpId="6" animBg="1" advAuto="0"/>
      <p:bldP spid="1317" grpId="7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" name="Screen Shot 2018-09-16 at 5.03.23 PM.png" descr="Screen Shot 2018-09-16 at 5.03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567" y="2580963"/>
            <a:ext cx="7308926" cy="5012158"/>
          </a:xfrm>
          <a:prstGeom prst="rect">
            <a:avLst/>
          </a:prstGeom>
          <a:ln w="12700">
            <a:miter lim="400000"/>
          </a:ln>
        </p:spPr>
      </p:pic>
      <p:sp>
        <p:nvSpPr>
          <p:cNvPr id="1320" name="3. Price Stickiness — Introductions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3. Price Stickiness — Introductions</a:t>
            </a:r>
          </a:p>
        </p:txBody>
      </p:sp>
      <p:grpSp>
        <p:nvGrpSpPr>
          <p:cNvPr id="1323" name="Group"/>
          <p:cNvGrpSpPr/>
          <p:nvPr/>
        </p:nvGrpSpPr>
        <p:grpSpPr>
          <a:xfrm>
            <a:off x="10926627" y="65690"/>
            <a:ext cx="368690" cy="418424"/>
            <a:chOff x="0" y="0"/>
            <a:chExt cx="368688" cy="418423"/>
          </a:xfrm>
        </p:grpSpPr>
        <p:sp>
          <p:nvSpPr>
            <p:cNvPr id="1321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22" name="4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324" name="Evidence"/>
          <p:cNvSpPr txBox="1"/>
          <p:nvPr/>
        </p:nvSpPr>
        <p:spPr>
          <a:xfrm>
            <a:off x="114464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Evidence</a:t>
            </a:r>
          </a:p>
        </p:txBody>
      </p:sp>
      <p:sp>
        <p:nvSpPr>
          <p:cNvPr id="1325" name="Same analysis but only for product introductions"/>
          <p:cNvSpPr txBox="1"/>
          <p:nvPr/>
        </p:nvSpPr>
        <p:spPr>
          <a:xfrm rot="7099">
            <a:off x="528536" y="1870414"/>
            <a:ext cx="4705572" cy="195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Same analysis but only for product introductions</a:t>
            </a:r>
          </a:p>
        </p:txBody>
      </p:sp>
      <p:sp>
        <p:nvSpPr>
          <p:cNvPr id="1326" name="New products are in general priced using old prices"/>
          <p:cNvSpPr txBox="1"/>
          <p:nvPr/>
        </p:nvSpPr>
        <p:spPr>
          <a:xfrm>
            <a:off x="526522" y="3695190"/>
            <a:ext cx="4669180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New products are in general priced using old prices</a:t>
            </a:r>
          </a:p>
        </p:txBody>
      </p:sp>
      <p:sp>
        <p:nvSpPr>
          <p:cNvPr id="1327" name="The average probability 5 months later is 91%"/>
          <p:cNvSpPr txBox="1"/>
          <p:nvPr/>
        </p:nvSpPr>
        <p:spPr>
          <a:xfrm>
            <a:off x="526522" y="5235256"/>
            <a:ext cx="4669180" cy="138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The average probability 5 months later is 91%</a:t>
            </a:r>
          </a:p>
        </p:txBody>
      </p:sp>
      <p:sp>
        <p:nvSpPr>
          <p:cNvPr id="1328" name="And there are retailer-categories which are only using old prices"/>
          <p:cNvSpPr txBox="1"/>
          <p:nvPr/>
        </p:nvSpPr>
        <p:spPr>
          <a:xfrm>
            <a:off x="526522" y="6775322"/>
            <a:ext cx="4669180" cy="138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1" indent="0" algn="l" defTabSz="566674"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And there are retailer-categories which are only using old prices</a:t>
            </a:r>
          </a:p>
        </p:txBody>
      </p:sp>
      <p:sp>
        <p:nvSpPr>
          <p:cNvPr id="1329" name="Rectangle"/>
          <p:cNvSpPr/>
          <p:nvPr/>
        </p:nvSpPr>
        <p:spPr>
          <a:xfrm>
            <a:off x="12146804" y="4597738"/>
            <a:ext cx="532081" cy="606909"/>
          </a:xfrm>
          <a:prstGeom prst="rect">
            <a:avLst/>
          </a:prstGeom>
          <a:ln w="381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" grpId="2" animBg="1" advAuto="0"/>
      <p:bldP spid="1325" grpId="1" animBg="1" advAuto="0"/>
      <p:bldP spid="1326" grpId="3" animBg="1" advAuto="0"/>
      <p:bldP spid="1327" grpId="4" animBg="1" advAuto="0"/>
      <p:bldP spid="1328" grpId="6" animBg="1" advAuto="0"/>
      <p:bldP spid="1329" grpId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3. Price Stickiness — Adjustments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3. Price Stickiness — Adjustments</a:t>
            </a:r>
          </a:p>
        </p:txBody>
      </p:sp>
      <p:grpSp>
        <p:nvGrpSpPr>
          <p:cNvPr id="1375" name="Group"/>
          <p:cNvGrpSpPr/>
          <p:nvPr/>
        </p:nvGrpSpPr>
        <p:grpSpPr>
          <a:xfrm>
            <a:off x="10926627" y="65690"/>
            <a:ext cx="368690" cy="418424"/>
            <a:chOff x="0" y="0"/>
            <a:chExt cx="368688" cy="418423"/>
          </a:xfrm>
        </p:grpSpPr>
        <p:sp>
          <p:nvSpPr>
            <p:cNvPr id="1373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4" name="4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376" name="Evidence"/>
          <p:cNvSpPr txBox="1"/>
          <p:nvPr/>
        </p:nvSpPr>
        <p:spPr>
          <a:xfrm>
            <a:off x="114464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Evidence</a:t>
            </a:r>
          </a:p>
        </p:txBody>
      </p:sp>
      <p:sp>
        <p:nvSpPr>
          <p:cNvPr id="1377" name="Price advertising…"/>
          <p:cNvSpPr txBox="1"/>
          <p:nvPr/>
        </p:nvSpPr>
        <p:spPr>
          <a:xfrm>
            <a:off x="3332727" y="6903173"/>
            <a:ext cx="4577899" cy="2674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30609" indent="-430609" algn="l">
              <a:spcBef>
                <a:spcPts val="1500"/>
              </a:spcBef>
              <a:buSzPct val="86000"/>
              <a:buChar char="•"/>
              <a:defRPr sz="3400" b="0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Price advertising</a:t>
            </a:r>
          </a:p>
          <a:p>
            <a:pPr marL="430609" indent="-430609" algn="l">
              <a:spcBef>
                <a:spcPts val="1500"/>
              </a:spcBef>
              <a:buSzPct val="86000"/>
              <a:buChar char="•"/>
              <a:defRPr sz="3400" b="0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Signage costs</a:t>
            </a:r>
          </a:p>
          <a:p>
            <a:pPr marL="430609" indent="-430609" algn="l">
              <a:spcBef>
                <a:spcPts val="1500"/>
              </a:spcBef>
              <a:buSzPct val="86000"/>
              <a:buChar char="•"/>
              <a:defRPr sz="3400" b="0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Clustered prices</a:t>
            </a:r>
          </a:p>
        </p:txBody>
      </p:sp>
      <p:sp>
        <p:nvSpPr>
          <p:cNvPr id="1378" name="Price obfuscation…"/>
          <p:cNvSpPr txBox="1"/>
          <p:nvPr/>
        </p:nvSpPr>
        <p:spPr>
          <a:xfrm>
            <a:off x="3332727" y="2687339"/>
            <a:ext cx="4850276" cy="318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30609" indent="-430609" algn="l">
              <a:spcBef>
                <a:spcPts val="1500"/>
              </a:spcBef>
              <a:buSzPct val="86000"/>
              <a:buChar char="•"/>
              <a:defRPr sz="3400" b="0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Price obfuscation</a:t>
            </a:r>
          </a:p>
          <a:p>
            <a:pPr marL="430609" indent="-430609" algn="l">
              <a:spcBef>
                <a:spcPts val="1500"/>
              </a:spcBef>
              <a:buSzPct val="86000"/>
              <a:buChar char="•"/>
              <a:defRPr sz="3400" b="0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No price signs</a:t>
            </a:r>
          </a:p>
          <a:p>
            <a:pPr marL="430609" indent="-430609" algn="l">
              <a:spcBef>
                <a:spcPts val="1500"/>
              </a:spcBef>
              <a:buSzPct val="86000"/>
              <a:buChar char="•"/>
              <a:defRPr sz="3400" b="0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No price advertising</a:t>
            </a:r>
          </a:p>
          <a:p>
            <a:pPr marL="430609" indent="-430609" algn="l">
              <a:spcBef>
                <a:spcPts val="1500"/>
              </a:spcBef>
              <a:buSzPct val="86000"/>
              <a:buChar char="•"/>
              <a:defRPr sz="3400" b="0">
                <a:solidFill>
                  <a:srgbClr val="5E5E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Wide price distribution</a:t>
            </a:r>
          </a:p>
        </p:txBody>
      </p:sp>
      <p:grpSp>
        <p:nvGrpSpPr>
          <p:cNvPr id="1381" name="Group"/>
          <p:cNvGrpSpPr/>
          <p:nvPr/>
        </p:nvGrpSpPr>
        <p:grpSpPr>
          <a:xfrm>
            <a:off x="495332" y="3063769"/>
            <a:ext cx="2191886" cy="1887720"/>
            <a:chOff x="0" y="0"/>
            <a:chExt cx="2191885" cy="1887718"/>
          </a:xfrm>
        </p:grpSpPr>
        <p:pic>
          <p:nvPicPr>
            <p:cNvPr id="1379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91886" cy="637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0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627" y="1024730"/>
              <a:ext cx="751378" cy="862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84" name="Group"/>
          <p:cNvGrpSpPr/>
          <p:nvPr/>
        </p:nvGrpSpPr>
        <p:grpSpPr>
          <a:xfrm>
            <a:off x="84568" y="6919525"/>
            <a:ext cx="2336998" cy="2061222"/>
            <a:chOff x="0" y="0"/>
            <a:chExt cx="2336996" cy="2061221"/>
          </a:xfrm>
        </p:grpSpPr>
        <p:pic>
          <p:nvPicPr>
            <p:cNvPr id="1382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36997" cy="1752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3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547" y="1655955"/>
              <a:ext cx="1608198" cy="405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89" name="Group"/>
          <p:cNvGrpSpPr/>
          <p:nvPr/>
        </p:nvGrpSpPr>
        <p:grpSpPr>
          <a:xfrm>
            <a:off x="8428891" y="7157869"/>
            <a:ext cx="3933129" cy="2373783"/>
            <a:chOff x="0" y="0"/>
            <a:chExt cx="3933128" cy="2373782"/>
          </a:xfrm>
        </p:grpSpPr>
        <p:sp>
          <p:nvSpPr>
            <p:cNvPr id="1385" name="Costly to introduce a new price"/>
            <p:cNvSpPr txBox="1"/>
            <p:nvPr/>
          </p:nvSpPr>
          <p:spPr>
            <a:xfrm>
              <a:off x="1235426" y="208537"/>
              <a:ext cx="2697703" cy="1752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572516">
                <a:spcBef>
                  <a:spcPts val="1400"/>
                </a:spcBef>
                <a:defRPr sz="3528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r>
                <a:t>Costly to introduce a new price</a:t>
              </a:r>
            </a:p>
          </p:txBody>
        </p:sp>
        <p:sp>
          <p:nvSpPr>
            <p:cNvPr id="1386" name="Line"/>
            <p:cNvSpPr/>
            <p:nvPr/>
          </p:nvSpPr>
          <p:spPr>
            <a:xfrm flipH="1">
              <a:off x="340191" y="24640"/>
              <a:ext cx="1" cy="2349143"/>
            </a:xfrm>
            <a:prstGeom prst="line">
              <a:avLst/>
            </a:prstGeom>
            <a:noFill/>
            <a:ln w="114300" cap="flat">
              <a:solidFill>
                <a:schemeClr val="accent4">
                  <a:alpha val="924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7" name="Line"/>
            <p:cNvSpPr/>
            <p:nvPr/>
          </p:nvSpPr>
          <p:spPr>
            <a:xfrm>
              <a:off x="0" y="2327215"/>
              <a:ext cx="396749" cy="1"/>
            </a:xfrm>
            <a:prstGeom prst="line">
              <a:avLst/>
            </a:prstGeom>
            <a:noFill/>
            <a:ln w="114300" cap="flat">
              <a:solidFill>
                <a:schemeClr val="accent4">
                  <a:alpha val="924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8" name="Line"/>
            <p:cNvSpPr/>
            <p:nvPr/>
          </p:nvSpPr>
          <p:spPr>
            <a:xfrm>
              <a:off x="0" y="0"/>
              <a:ext cx="396749" cy="0"/>
            </a:xfrm>
            <a:prstGeom prst="line">
              <a:avLst/>
            </a:prstGeom>
            <a:noFill/>
            <a:ln w="114300" cap="flat">
              <a:solidFill>
                <a:schemeClr val="accent4">
                  <a:alpha val="924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394" name="Group"/>
          <p:cNvGrpSpPr/>
          <p:nvPr/>
        </p:nvGrpSpPr>
        <p:grpSpPr>
          <a:xfrm>
            <a:off x="8409544" y="2964761"/>
            <a:ext cx="3952476" cy="2799961"/>
            <a:chOff x="0" y="0"/>
            <a:chExt cx="3952475" cy="2799959"/>
          </a:xfrm>
        </p:grpSpPr>
        <p:sp>
          <p:nvSpPr>
            <p:cNvPr id="1390" name="Easy to introduce a new price"/>
            <p:cNvSpPr txBox="1"/>
            <p:nvPr/>
          </p:nvSpPr>
          <p:spPr>
            <a:xfrm>
              <a:off x="1254773" y="383694"/>
              <a:ext cx="2697703" cy="2108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spcBef>
                  <a:spcPts val="1500"/>
                </a:spcBef>
                <a:defRPr sz="36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r>
                <a:t>Easy to introduce a new price</a:t>
              </a:r>
            </a:p>
          </p:txBody>
        </p:sp>
        <p:sp>
          <p:nvSpPr>
            <p:cNvPr id="1391" name="Line"/>
            <p:cNvSpPr/>
            <p:nvPr/>
          </p:nvSpPr>
          <p:spPr>
            <a:xfrm flipH="1">
              <a:off x="352891" y="0"/>
              <a:ext cx="1" cy="2799960"/>
            </a:xfrm>
            <a:prstGeom prst="line">
              <a:avLst/>
            </a:prstGeom>
            <a:noFill/>
            <a:ln w="114300" cap="flat">
              <a:solidFill>
                <a:schemeClr val="accent4">
                  <a:alpha val="924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2" name="Line"/>
            <p:cNvSpPr/>
            <p:nvPr/>
          </p:nvSpPr>
          <p:spPr>
            <a:xfrm>
              <a:off x="12700" y="2755085"/>
              <a:ext cx="396749" cy="1"/>
            </a:xfrm>
            <a:prstGeom prst="line">
              <a:avLst/>
            </a:prstGeom>
            <a:noFill/>
            <a:ln w="114300" cap="flat">
              <a:solidFill>
                <a:schemeClr val="accent4">
                  <a:alpha val="924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3" name="Line"/>
            <p:cNvSpPr/>
            <p:nvPr/>
          </p:nvSpPr>
          <p:spPr>
            <a:xfrm>
              <a:off x="0" y="59570"/>
              <a:ext cx="396749" cy="1"/>
            </a:xfrm>
            <a:prstGeom prst="line">
              <a:avLst/>
            </a:prstGeom>
            <a:noFill/>
            <a:ln w="114300" cap="flat">
              <a:solidFill>
                <a:schemeClr val="accent4">
                  <a:alpha val="924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395" name="Consider a case study"/>
          <p:cNvSpPr txBox="1"/>
          <p:nvPr/>
        </p:nvSpPr>
        <p:spPr>
          <a:xfrm>
            <a:off x="460288" y="1516853"/>
            <a:ext cx="9985555" cy="54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30000"/>
              </a:lnSpc>
              <a:defRPr sz="3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Consider a case study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" grpId="5" animBg="1" advAuto="0"/>
      <p:bldP spid="1378" grpId="3" animBg="1" advAuto="0"/>
      <p:bldP spid="1381" grpId="2" animBg="1" advAuto="0"/>
      <p:bldP spid="1384" grpId="4" animBg="1" advAuto="0"/>
      <p:bldP spid="1389" grpId="7" animBg="1" advAuto="0"/>
      <p:bldP spid="1394" grpId="6" animBg="1" advAuto="0"/>
      <p:bldP spid="1395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3. Price Stickiness — Adjustments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3. Price Stickiness — Adjustments</a:t>
            </a:r>
          </a:p>
        </p:txBody>
      </p:sp>
      <p:grpSp>
        <p:nvGrpSpPr>
          <p:cNvPr id="1400" name="Group"/>
          <p:cNvGrpSpPr/>
          <p:nvPr/>
        </p:nvGrpSpPr>
        <p:grpSpPr>
          <a:xfrm>
            <a:off x="10926627" y="65690"/>
            <a:ext cx="368690" cy="418424"/>
            <a:chOff x="0" y="0"/>
            <a:chExt cx="368688" cy="418423"/>
          </a:xfrm>
        </p:grpSpPr>
        <p:sp>
          <p:nvSpPr>
            <p:cNvPr id="1398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9" name="4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401" name="Evidence"/>
          <p:cNvSpPr txBox="1"/>
          <p:nvPr/>
        </p:nvSpPr>
        <p:spPr>
          <a:xfrm>
            <a:off x="114464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Evidence</a:t>
            </a:r>
          </a:p>
        </p:txBody>
      </p:sp>
      <p:sp>
        <p:nvSpPr>
          <p:cNvPr id="1402" name="1 year data…"/>
          <p:cNvSpPr txBox="1"/>
          <p:nvPr/>
        </p:nvSpPr>
        <p:spPr>
          <a:xfrm>
            <a:off x="453555" y="1619781"/>
            <a:ext cx="7048450" cy="318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17691" indent="-417691" algn="l" defTabSz="566674">
              <a:spcBef>
                <a:spcPts val="1400"/>
              </a:spcBef>
              <a:buSzPct val="86000"/>
              <a:buChar char="•"/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1 year data</a:t>
            </a:r>
          </a:p>
          <a:p>
            <a:pPr marL="417691" indent="-417691" algn="l" defTabSz="566674">
              <a:spcBef>
                <a:spcPts val="1400"/>
              </a:spcBef>
              <a:buSzPct val="86000"/>
              <a:buChar char="•"/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Compare the same category over two consecutive years</a:t>
            </a:r>
          </a:p>
          <a:p>
            <a:pPr marL="417691" indent="-417691" algn="l" defTabSz="566674">
              <a:spcBef>
                <a:spcPts val="1400"/>
              </a:spcBef>
              <a:buSzPct val="86000"/>
              <a:buChar char="•"/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Prices all over the place</a:t>
            </a:r>
          </a:p>
          <a:p>
            <a:pPr marL="417691" indent="-417691" algn="l" defTabSz="566674">
              <a:spcBef>
                <a:spcPts val="1400"/>
              </a:spcBef>
              <a:buSzPct val="86000"/>
              <a:buChar char="•"/>
              <a:defRPr sz="2716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Products introduced at new prices </a:t>
            </a:r>
            <a:br/>
            <a:r>
              <a:t>and at old prices</a:t>
            </a:r>
          </a:p>
        </p:txBody>
      </p:sp>
      <p:grpSp>
        <p:nvGrpSpPr>
          <p:cNvPr id="1405" name="Group"/>
          <p:cNvGrpSpPr/>
          <p:nvPr/>
        </p:nvGrpSpPr>
        <p:grpSpPr>
          <a:xfrm>
            <a:off x="8325042" y="1426204"/>
            <a:ext cx="4471817" cy="3974948"/>
            <a:chOff x="0" y="0"/>
            <a:chExt cx="4471816" cy="3974947"/>
          </a:xfrm>
        </p:grpSpPr>
        <p:pic>
          <p:nvPicPr>
            <p:cNvPr id="1403" name="hist_shares_RL_US.pdf" descr="hist_shares_RL_US.pd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71817" cy="3974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4" name="Ralph Lauren"/>
            <p:cNvSpPr txBox="1"/>
            <p:nvPr/>
          </p:nvSpPr>
          <p:spPr>
            <a:xfrm>
              <a:off x="2258280" y="210153"/>
              <a:ext cx="2038148" cy="498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lnSpc>
                  <a:spcPct val="130000"/>
                </a:lnSpc>
                <a:defRPr sz="2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Ralph Lauren</a:t>
              </a:r>
            </a:p>
          </p:txBody>
        </p:sp>
      </p:grpSp>
      <p:grpSp>
        <p:nvGrpSpPr>
          <p:cNvPr id="1408" name="Group"/>
          <p:cNvGrpSpPr/>
          <p:nvPr/>
        </p:nvGrpSpPr>
        <p:grpSpPr>
          <a:xfrm>
            <a:off x="8282406" y="5661392"/>
            <a:ext cx="4647361" cy="3974948"/>
            <a:chOff x="0" y="0"/>
            <a:chExt cx="4647360" cy="3974947"/>
          </a:xfrm>
        </p:grpSpPr>
        <p:pic>
          <p:nvPicPr>
            <p:cNvPr id="1406" name="hist_shares_U_US_temp.pdf" descr="hist_shares_U_US_temp.pd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71816" cy="3974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07" name="Uniqlo"/>
            <p:cNvSpPr txBox="1"/>
            <p:nvPr/>
          </p:nvSpPr>
          <p:spPr>
            <a:xfrm>
              <a:off x="3255812" y="142025"/>
              <a:ext cx="1391549" cy="498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lnSpc>
                  <a:spcPct val="130000"/>
                </a:lnSpc>
                <a:defRPr sz="26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Uniqlo</a:t>
              </a:r>
            </a:p>
          </p:txBody>
        </p:sp>
      </p:grpSp>
      <p:sp>
        <p:nvSpPr>
          <p:cNvPr id="1409" name="Products introduced at the same prices…"/>
          <p:cNvSpPr txBox="1"/>
          <p:nvPr/>
        </p:nvSpPr>
        <p:spPr>
          <a:xfrm>
            <a:off x="453555" y="5280856"/>
            <a:ext cx="7048450" cy="443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30609" indent="-430609" algn="l">
              <a:spcBef>
                <a:spcPts val="1500"/>
              </a:spcBef>
              <a:buSzPct val="86000"/>
              <a:buChar char="•"/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Products introduced at the same prices</a:t>
            </a:r>
          </a:p>
          <a:p>
            <a:pPr marL="430609" indent="-430609" algn="l">
              <a:spcBef>
                <a:spcPts val="1500"/>
              </a:spcBef>
              <a:buSzPct val="86000"/>
              <a:buChar char="•"/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But the shares of products are changing</a:t>
            </a:r>
          </a:p>
          <a:p>
            <a:pPr marL="430609" indent="-430609" algn="l">
              <a:spcBef>
                <a:spcPts val="1500"/>
              </a:spcBef>
              <a:buSzPct val="86000"/>
              <a:buChar char="•"/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Large share shifted to the $20 price bucket</a:t>
            </a:r>
          </a:p>
          <a:p>
            <a:pPr marL="430609" indent="-430609" algn="l">
              <a:spcBef>
                <a:spcPts val="1500"/>
              </a:spcBef>
              <a:buSzPct val="86000"/>
              <a:buChar char="•"/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Over 90% of the price distribution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changes through same prices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" grpId="2" animBg="1" advAuto="0"/>
      <p:bldP spid="1405" grpId="1" animBg="1" advAuto="0"/>
      <p:bldP spid="1408" grpId="3" animBg="1" advAuto="0"/>
      <p:bldP spid="1409" grpId="4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3. Price Stickiness — Adjustments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3. Price Stickiness — Adjustments</a:t>
            </a:r>
          </a:p>
        </p:txBody>
      </p:sp>
      <p:grpSp>
        <p:nvGrpSpPr>
          <p:cNvPr id="1414" name="Group"/>
          <p:cNvGrpSpPr/>
          <p:nvPr/>
        </p:nvGrpSpPr>
        <p:grpSpPr>
          <a:xfrm>
            <a:off x="10926627" y="65690"/>
            <a:ext cx="368690" cy="418424"/>
            <a:chOff x="0" y="0"/>
            <a:chExt cx="368688" cy="418423"/>
          </a:xfrm>
        </p:grpSpPr>
        <p:sp>
          <p:nvSpPr>
            <p:cNvPr id="1412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3" name="4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415" name="Evidence"/>
          <p:cNvSpPr txBox="1"/>
          <p:nvPr/>
        </p:nvSpPr>
        <p:spPr>
          <a:xfrm>
            <a:off x="114464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Evidence</a:t>
            </a:r>
          </a:p>
        </p:txBody>
      </p:sp>
      <p:sp>
        <p:nvSpPr>
          <p:cNvPr id="1416" name="wi,2 and wi,1 are the shares of products at price i (no rounding) in time 1 and 2"/>
          <p:cNvSpPr txBox="1"/>
          <p:nvPr/>
        </p:nvSpPr>
        <p:spPr>
          <a:xfrm>
            <a:off x="561715" y="2439376"/>
            <a:ext cx="5325591" cy="1981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spcBef>
                <a:spcPts val="1500"/>
              </a:spcBef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i="1">
                <a:latin typeface="Helvetica Neue Light"/>
                <a:ea typeface="Helvetica Neue Light"/>
                <a:cs typeface="Helvetica Neue Light"/>
                <a:sym typeface="Helvetica Neue Light"/>
              </a:rPr>
              <a:t>w</a:t>
            </a:r>
            <a:r>
              <a:rPr i="1" baseline="-5999">
                <a:latin typeface="Helvetica Neue Light"/>
                <a:ea typeface="Helvetica Neue Light"/>
                <a:cs typeface="Helvetica Neue Light"/>
                <a:sym typeface="Helvetica Neue Light"/>
              </a:rPr>
              <a:t>i,2</a:t>
            </a:r>
            <a:r>
              <a:t> and </a:t>
            </a:r>
            <a:r>
              <a:rPr i="1">
                <a:latin typeface="Helvetica Neue Light"/>
                <a:ea typeface="Helvetica Neue Light"/>
                <a:cs typeface="Helvetica Neue Light"/>
                <a:sym typeface="Helvetica Neue Light"/>
              </a:rPr>
              <a:t>w</a:t>
            </a:r>
            <a:r>
              <a:rPr i="1" baseline="-5999">
                <a:latin typeface="Helvetica Neue Light"/>
                <a:ea typeface="Helvetica Neue Light"/>
                <a:cs typeface="Helvetica Neue Light"/>
                <a:sym typeface="Helvetica Neue Light"/>
              </a:rPr>
              <a:t>i,1</a:t>
            </a:r>
            <a:r>
              <a:t> are the shares of products at price </a:t>
            </a:r>
            <a:r>
              <a:rPr i="1">
                <a:latin typeface="Helvetica Neue Light"/>
                <a:ea typeface="Helvetica Neue Light"/>
                <a:cs typeface="Helvetica Neue Light"/>
                <a:sym typeface="Helvetica Neue Light"/>
              </a:rPr>
              <a:t>i</a:t>
            </a:r>
            <a:r>
              <a:t> (no rounding) in time 1 and 2</a:t>
            </a:r>
          </a:p>
        </p:txBody>
      </p:sp>
      <p:sp>
        <p:nvSpPr>
          <p:cNvPr id="1417" name="Decompose the price distribution"/>
          <p:cNvSpPr txBox="1"/>
          <p:nvPr/>
        </p:nvSpPr>
        <p:spPr>
          <a:xfrm>
            <a:off x="561715" y="952587"/>
            <a:ext cx="5325591" cy="225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1500"/>
              </a:spcBef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Decompose the price distribution</a:t>
            </a:r>
          </a:p>
        </p:txBody>
      </p:sp>
      <p:pic>
        <p:nvPicPr>
          <p:cNvPr id="1418" name="bars_share_same_bin_price_ad.pdf" descr="bars_share_same_bin_price_ad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71" y="4657885"/>
            <a:ext cx="5419096" cy="4816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66" y="1741193"/>
            <a:ext cx="6053817" cy="2551029"/>
          </a:xfrm>
          <a:prstGeom prst="rect">
            <a:avLst/>
          </a:prstGeom>
          <a:ln w="12700">
            <a:miter lim="400000"/>
          </a:ln>
        </p:spPr>
      </p:pic>
      <p:sp>
        <p:nvSpPr>
          <p:cNvPr id="1420" name="The median fraction is 0.60 (through same prices)"/>
          <p:cNvSpPr txBox="1"/>
          <p:nvPr/>
        </p:nvSpPr>
        <p:spPr>
          <a:xfrm>
            <a:off x="561715" y="4303140"/>
            <a:ext cx="5325591" cy="14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1500"/>
              </a:spcBef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The median fraction is 0.60 (through same prices)</a:t>
            </a:r>
          </a:p>
        </p:txBody>
      </p:sp>
      <p:sp>
        <p:nvSpPr>
          <p:cNvPr id="1421" name="Significantly higher for advertisers"/>
          <p:cNvSpPr txBox="1"/>
          <p:nvPr/>
        </p:nvSpPr>
        <p:spPr>
          <a:xfrm>
            <a:off x="561715" y="5464012"/>
            <a:ext cx="5325591" cy="14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1500"/>
              </a:spcBef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t>Significantly higher for advertisers</a:t>
            </a:r>
          </a:p>
        </p:txBody>
      </p:sp>
      <p:grpSp>
        <p:nvGrpSpPr>
          <p:cNvPr id="1424" name="Group"/>
          <p:cNvGrpSpPr/>
          <p:nvPr/>
        </p:nvGrpSpPr>
        <p:grpSpPr>
          <a:xfrm>
            <a:off x="64245" y="6900485"/>
            <a:ext cx="6668036" cy="2551029"/>
            <a:chOff x="0" y="0"/>
            <a:chExt cx="6668034" cy="2551028"/>
          </a:xfrm>
        </p:grpSpPr>
        <p:sp>
          <p:nvSpPr>
            <p:cNvPr id="1422" name="A fraction of retailers adjust prices through product shares in old prices Suggests a “menu cost to a new price”"/>
            <p:cNvSpPr txBox="1"/>
            <p:nvPr/>
          </p:nvSpPr>
          <p:spPr>
            <a:xfrm>
              <a:off x="653227" y="0"/>
              <a:ext cx="6014808" cy="2551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30000"/>
                </a:lnSpc>
                <a:defRPr sz="2800" b="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A fraction of retailers adjust prices through product shares in old prices</a:t>
              </a:r>
              <a:br/>
              <a:r>
                <a:t>Suggests a “menu cost to a new price”</a:t>
              </a:r>
            </a:p>
          </p:txBody>
        </p:sp>
        <p:sp>
          <p:nvSpPr>
            <p:cNvPr id="1423" name="☑︎"/>
            <p:cNvSpPr txBox="1"/>
            <p:nvPr/>
          </p:nvSpPr>
          <p:spPr>
            <a:xfrm>
              <a:off x="0" y="142653"/>
              <a:ext cx="1654202" cy="692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800" b="0">
                  <a:solidFill>
                    <a:schemeClr val="accent5"/>
                  </a:solidFill>
                  <a:latin typeface="Apple Symbols"/>
                  <a:ea typeface="Apple Symbols"/>
                  <a:cs typeface="Apple Symbols"/>
                  <a:sym typeface="Apple Symbols"/>
                </a:defRPr>
              </a:lvl1pPr>
            </a:lstStyle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Apple Symbols"/>
                  <a:ea typeface="Apple Symbols"/>
                  <a:cs typeface="Apple Symbols"/>
                  <a:sym typeface="Apple Symbols"/>
                </a:rPr>
                <a:t>☑︎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6" grpId="3" animBg="1" advAuto="0"/>
      <p:bldP spid="1417" grpId="1" animBg="1" advAuto="0"/>
      <p:bldP spid="1418" grpId="6" animBg="1" advAuto="0"/>
      <p:bldP spid="1419" grpId="2" animBg="1" advAuto="0"/>
      <p:bldP spid="1420" grpId="4" animBg="1" advAuto="0"/>
      <p:bldP spid="1421" grpId="5" animBg="1" advAuto="0"/>
      <p:bldP spid="1424" grpId="7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Macro Implications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Macro Implications</a:t>
            </a:r>
          </a:p>
        </p:txBody>
      </p:sp>
      <p:grpSp>
        <p:nvGrpSpPr>
          <p:cNvPr id="1441" name="Group"/>
          <p:cNvGrpSpPr/>
          <p:nvPr/>
        </p:nvGrpSpPr>
        <p:grpSpPr>
          <a:xfrm>
            <a:off x="360681" y="400927"/>
            <a:ext cx="749301" cy="772946"/>
            <a:chOff x="0" y="0"/>
            <a:chExt cx="749300" cy="772945"/>
          </a:xfrm>
        </p:grpSpPr>
        <p:sp>
          <p:nvSpPr>
            <p:cNvPr id="1439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0" name="5"/>
            <p:cNvSpPr txBox="1"/>
            <p:nvPr/>
          </p:nvSpPr>
          <p:spPr>
            <a:xfrm>
              <a:off x="149453" y="0"/>
              <a:ext cx="424994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444" name="Group"/>
          <p:cNvGrpSpPr/>
          <p:nvPr/>
        </p:nvGrpSpPr>
        <p:grpSpPr>
          <a:xfrm>
            <a:off x="533848" y="2310345"/>
            <a:ext cx="9813693" cy="1462089"/>
            <a:chOff x="0" y="0"/>
            <a:chExt cx="9813692" cy="1462087"/>
          </a:xfrm>
        </p:grpSpPr>
        <p:sp>
          <p:nvSpPr>
            <p:cNvPr id="1442" name="Circle"/>
            <p:cNvSpPr/>
            <p:nvPr/>
          </p:nvSpPr>
          <p:spPr>
            <a:xfrm>
              <a:off x="0" y="317674"/>
              <a:ext cx="293340" cy="293340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3" name="Macro literature: behavioral, marketing, managerial inattention to explain pricing frictions"/>
            <p:cNvSpPr txBox="1"/>
            <p:nvPr/>
          </p:nvSpPr>
          <p:spPr>
            <a:xfrm>
              <a:off x="792105" y="0"/>
              <a:ext cx="902158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572516">
                <a:defRPr sz="3234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Macro literature: behavioral, marketing, managerial inattention to explain pricing frictions</a:t>
              </a:r>
            </a:p>
          </p:txBody>
        </p:sp>
      </p:grpSp>
      <p:grpSp>
        <p:nvGrpSpPr>
          <p:cNvPr id="1447" name="Group"/>
          <p:cNvGrpSpPr/>
          <p:nvPr/>
        </p:nvGrpSpPr>
        <p:grpSpPr>
          <a:xfrm>
            <a:off x="533848" y="3965486"/>
            <a:ext cx="9813693" cy="1462089"/>
            <a:chOff x="0" y="0"/>
            <a:chExt cx="9813692" cy="1462087"/>
          </a:xfrm>
        </p:grpSpPr>
        <p:sp>
          <p:nvSpPr>
            <p:cNvPr id="1445" name="Circle"/>
            <p:cNvSpPr/>
            <p:nvPr/>
          </p:nvSpPr>
          <p:spPr>
            <a:xfrm>
              <a:off x="0" y="311894"/>
              <a:ext cx="293340" cy="293340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6" name="This research suggests the role of advertising in price stickiness"/>
            <p:cNvSpPr txBox="1"/>
            <p:nvPr/>
          </p:nvSpPr>
          <p:spPr>
            <a:xfrm>
              <a:off x="792105" y="0"/>
              <a:ext cx="902158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This research suggests the role of advertising in price stickiness</a:t>
              </a:r>
            </a:p>
          </p:txBody>
        </p:sp>
      </p:grpSp>
      <p:grpSp>
        <p:nvGrpSpPr>
          <p:cNvPr id="1450" name="Group"/>
          <p:cNvGrpSpPr/>
          <p:nvPr/>
        </p:nvGrpSpPr>
        <p:grpSpPr>
          <a:xfrm>
            <a:off x="533848" y="5620627"/>
            <a:ext cx="9813693" cy="1462089"/>
            <a:chOff x="0" y="0"/>
            <a:chExt cx="9813692" cy="1462087"/>
          </a:xfrm>
        </p:grpSpPr>
        <p:sp>
          <p:nvSpPr>
            <p:cNvPr id="1448" name="Circle"/>
            <p:cNvSpPr/>
            <p:nvPr/>
          </p:nvSpPr>
          <p:spPr>
            <a:xfrm>
              <a:off x="0" y="616694"/>
              <a:ext cx="293340" cy="293340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9" name="Focus on one macro implication"/>
            <p:cNvSpPr txBox="1"/>
            <p:nvPr/>
          </p:nvSpPr>
          <p:spPr>
            <a:xfrm>
              <a:off x="792105" y="0"/>
              <a:ext cx="902158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Focus on one macro implication</a:t>
              </a:r>
            </a:p>
          </p:txBody>
        </p:sp>
      </p:grpSp>
      <p:grpSp>
        <p:nvGrpSpPr>
          <p:cNvPr id="1453" name="Group"/>
          <p:cNvGrpSpPr/>
          <p:nvPr/>
        </p:nvGrpSpPr>
        <p:grpSpPr>
          <a:xfrm>
            <a:off x="533848" y="7275768"/>
            <a:ext cx="9813693" cy="1462089"/>
            <a:chOff x="0" y="0"/>
            <a:chExt cx="9813692" cy="1462087"/>
          </a:xfrm>
        </p:grpSpPr>
        <p:sp>
          <p:nvSpPr>
            <p:cNvPr id="1451" name="Circle"/>
            <p:cNvSpPr/>
            <p:nvPr/>
          </p:nvSpPr>
          <p:spPr>
            <a:xfrm>
              <a:off x="0" y="324594"/>
              <a:ext cx="293340" cy="293340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2" name="Sticky introductions can predict deviations from the law of one price (LOP)"/>
            <p:cNvSpPr txBox="1"/>
            <p:nvPr/>
          </p:nvSpPr>
          <p:spPr>
            <a:xfrm>
              <a:off x="792105" y="0"/>
              <a:ext cx="902158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Sticky introductions can predict deviations from the law of one price (LOP)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" grpId="1" animBg="1" advAuto="0"/>
      <p:bldP spid="1447" grpId="2" animBg="1" advAuto="0"/>
      <p:bldP spid="1450" grpId="3" animBg="1" advAuto="0"/>
      <p:bldP spid="1453" grpId="4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Law of One Price"/>
          <p:cNvSpPr txBox="1">
            <a:spLocks noGrp="1"/>
          </p:cNvSpPr>
          <p:nvPr>
            <p:ph type="title"/>
          </p:nvPr>
        </p:nvSpPr>
        <p:spPr>
          <a:xfrm>
            <a:off x="588764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Law of One Price</a:t>
            </a:r>
          </a:p>
        </p:txBody>
      </p:sp>
      <p:grpSp>
        <p:nvGrpSpPr>
          <p:cNvPr id="1458" name="Group"/>
          <p:cNvGrpSpPr/>
          <p:nvPr/>
        </p:nvGrpSpPr>
        <p:grpSpPr>
          <a:xfrm>
            <a:off x="9478827" y="65690"/>
            <a:ext cx="368690" cy="418424"/>
            <a:chOff x="0" y="0"/>
            <a:chExt cx="368688" cy="418423"/>
          </a:xfrm>
        </p:grpSpPr>
        <p:sp>
          <p:nvSpPr>
            <p:cNvPr id="1456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7" name="5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1459" name="Macro Implications"/>
          <p:cNvSpPr txBox="1"/>
          <p:nvPr/>
        </p:nvSpPr>
        <p:spPr>
          <a:xfrm>
            <a:off x="9998679" y="-359834"/>
            <a:ext cx="4246417" cy="13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Macro Implications</a:t>
            </a:r>
          </a:p>
        </p:txBody>
      </p:sp>
      <p:sp>
        <p:nvSpPr>
          <p:cNvPr id="1460" name="Exchange rate at the time of product introduction"/>
          <p:cNvSpPr txBox="1"/>
          <p:nvPr/>
        </p:nvSpPr>
        <p:spPr>
          <a:xfrm>
            <a:off x="223048" y="4973393"/>
            <a:ext cx="6318969" cy="1752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1500"/>
              </a:spcBef>
              <a:defRPr sz="2800" b="0"/>
            </a:lvl1pPr>
          </a:lstStyle>
          <a:p>
            <a:r>
              <a:t>Exchange rate at the time of product introduction</a:t>
            </a:r>
          </a:p>
        </p:txBody>
      </p:sp>
      <p:sp>
        <p:nvSpPr>
          <p:cNvPr id="1461" name="Large deviations.…"/>
          <p:cNvSpPr txBox="1"/>
          <p:nvPr/>
        </p:nvSpPr>
        <p:spPr>
          <a:xfrm>
            <a:off x="189181" y="6193247"/>
            <a:ext cx="7255462" cy="386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spcBef>
                <a:spcPts val="1500"/>
              </a:spcBef>
              <a:defRPr sz="2800" b="0"/>
            </a:pPr>
            <a:r>
              <a:t>Large deviations. </a:t>
            </a:r>
          </a:p>
          <a:p>
            <a:pPr algn="l">
              <a:spcBef>
                <a:spcPts val="1500"/>
              </a:spcBef>
              <a:defRPr sz="2800" b="0"/>
            </a:pPr>
            <a:r>
              <a:t>Consistent with literature using good-level data: Gopinath and Rigobon (2008); </a:t>
            </a:r>
            <a:br/>
            <a:r>
              <a:t>Cavallo, Neiman, and Rigobon (2014); Gorodnichenko and Talavera (2017) </a:t>
            </a:r>
          </a:p>
        </p:txBody>
      </p:sp>
      <p:pic>
        <p:nvPicPr>
          <p:cNvPr id="146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16" y="4290156"/>
            <a:ext cx="5872904" cy="405029"/>
          </a:xfrm>
          <a:prstGeom prst="rect">
            <a:avLst/>
          </a:prstGeom>
          <a:ln w="12700">
            <a:miter lim="400000"/>
          </a:ln>
        </p:spPr>
      </p:pic>
      <p:sp>
        <p:nvSpPr>
          <p:cNvPr id="1463" name="Compute good-level RER"/>
          <p:cNvSpPr txBox="1"/>
          <p:nvPr/>
        </p:nvSpPr>
        <p:spPr>
          <a:xfrm>
            <a:off x="235748" y="2913619"/>
            <a:ext cx="5325591" cy="1398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1500"/>
              </a:spcBef>
              <a:defRPr sz="2800" b="0"/>
            </a:lvl1pPr>
          </a:lstStyle>
          <a:p>
            <a:r>
              <a:t>Compute good-level RER</a:t>
            </a:r>
          </a:p>
        </p:txBody>
      </p:sp>
      <p:sp>
        <p:nvSpPr>
          <p:cNvPr id="1464" name="Match +30,000 distinct products between the US and the UK"/>
          <p:cNvSpPr txBox="1"/>
          <p:nvPr/>
        </p:nvSpPr>
        <p:spPr>
          <a:xfrm>
            <a:off x="223048" y="1329353"/>
            <a:ext cx="6318969" cy="2259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1500"/>
              </a:spcBef>
              <a:defRPr sz="2800" b="0"/>
            </a:lvl1pPr>
          </a:lstStyle>
          <a:p>
            <a:r>
              <a:t>Match +30,000 distinct products between the US and the UK</a:t>
            </a:r>
          </a:p>
        </p:txBody>
      </p:sp>
      <p:sp>
        <p:nvSpPr>
          <p:cNvPr id="1465" name="RER above or below 0  are deviations to LOP"/>
          <p:cNvSpPr txBox="1"/>
          <p:nvPr/>
        </p:nvSpPr>
        <p:spPr>
          <a:xfrm>
            <a:off x="7721635" y="5733155"/>
            <a:ext cx="4712807" cy="1651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spcBef>
                <a:spcPts val="1500"/>
              </a:spcBef>
              <a:defRPr sz="2800" b="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RER above or below 0 </a:t>
            </a:r>
            <a:br/>
            <a:r>
              <a:t>are deviations to LOP</a:t>
            </a:r>
          </a:p>
        </p:txBody>
      </p:sp>
      <p:pic>
        <p:nvPicPr>
          <p:cNvPr id="1466" name="Screen Shot 2018-09-16 at 8.04.34 PM.png" descr="Screen Shot 2018-09-16 at 8.04.3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323" y="1127119"/>
            <a:ext cx="5325591" cy="4673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" grpId="4" animBg="1" advAuto="0"/>
      <p:bldP spid="1461" grpId="7" animBg="1" advAuto="0"/>
      <p:bldP spid="1462" grpId="3" animBg="1" advAuto="0"/>
      <p:bldP spid="1463" grpId="2" animBg="1" advAuto="0"/>
      <p:bldP spid="1464" grpId="1" animBg="1" advAuto="0"/>
      <p:bldP spid="1465" grpId="6" animBg="1" advAuto="0"/>
      <p:bldP spid="1466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"/>
          <p:cNvGrpSpPr/>
          <p:nvPr/>
        </p:nvGrpSpPr>
        <p:grpSpPr>
          <a:xfrm>
            <a:off x="391616" y="1732914"/>
            <a:ext cx="12404078" cy="7284743"/>
            <a:chOff x="0" y="0"/>
            <a:chExt cx="12404076" cy="7284742"/>
          </a:xfrm>
        </p:grpSpPr>
        <p:pic>
          <p:nvPicPr>
            <p:cNvPr id="139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9768"/>
              <a:ext cx="2707781" cy="2021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786" y="141108"/>
              <a:ext cx="1349522" cy="20787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0742" y="443491"/>
              <a:ext cx="2513335" cy="17208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193" y="63536"/>
              <a:ext cx="1541408" cy="2233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Zara-69-dungaree.png" descr="Zara-69-dungare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29844" y="4832394"/>
              <a:ext cx="2393421" cy="2263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Zara-69-jumpsuit.png" descr="Zara-69-jumpsuit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90792" y="2507856"/>
              <a:ext cx="2504742" cy="2400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Zara-69-sequintop.png" descr="Zara-69-sequintop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27366" y="0"/>
              <a:ext cx="2503917" cy="240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Zara-bag-69.PNG" descr="Zara-bag-69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90792" y="5380702"/>
              <a:ext cx="2504485" cy="15719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Zara-boots-69.PNG" descr="Zara-boots-69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" y="5045084"/>
              <a:ext cx="2105320" cy="22396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Zara-dress-69.PNG" descr="Zara-dress-69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" y="2636327"/>
              <a:ext cx="2105523" cy="1865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Zara-jeans-69.PNG" descr="Zara-jeans-69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69268" y="2511689"/>
              <a:ext cx="2245151" cy="1991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Zara-shirt-69.PNG" descr="Zara-shirt-69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674625" y="2535175"/>
              <a:ext cx="2248640" cy="1944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Zara-skirt-69.PNG" descr="Zara-skirt-69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588" y="2765478"/>
              <a:ext cx="2574322" cy="1991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Zara-skort-69.PNG" descr="Zara-skort-69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87955" y="5082028"/>
              <a:ext cx="2237564" cy="1720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Zara-sweater-69.PNG" descr="Zara-sweater-69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6589" y="4902443"/>
              <a:ext cx="2574237" cy="2263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" name="ZARA"/>
          <p:cNvSpPr txBox="1"/>
          <p:nvPr/>
        </p:nvSpPr>
        <p:spPr>
          <a:xfrm>
            <a:off x="5852286" y="239485"/>
            <a:ext cx="1300227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ZARA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1444377" y="3101977"/>
            <a:ext cx="11445577" cy="5935268"/>
            <a:chOff x="290169" y="218197"/>
            <a:chExt cx="11445575" cy="5935267"/>
          </a:xfrm>
        </p:grpSpPr>
        <p:sp>
          <p:nvSpPr>
            <p:cNvPr id="156" name="$69"/>
            <p:cNvSpPr/>
            <p:nvPr/>
          </p:nvSpPr>
          <p:spPr>
            <a:xfrm>
              <a:off x="290169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57" name="$69"/>
            <p:cNvSpPr/>
            <p:nvPr/>
          </p:nvSpPr>
          <p:spPr>
            <a:xfrm>
              <a:off x="290169" y="2400360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58" name="$69"/>
            <p:cNvSpPr/>
            <p:nvPr/>
          </p:nvSpPr>
          <p:spPr>
            <a:xfrm>
              <a:off x="290219" y="4791588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59" name="$69"/>
            <p:cNvSpPr/>
            <p:nvPr/>
          </p:nvSpPr>
          <p:spPr>
            <a:xfrm>
              <a:off x="2555091" y="4813416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0" name="$69"/>
            <p:cNvSpPr/>
            <p:nvPr/>
          </p:nvSpPr>
          <p:spPr>
            <a:xfrm>
              <a:off x="2629238" y="2418515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1" name="$69"/>
            <p:cNvSpPr/>
            <p:nvPr/>
          </p:nvSpPr>
          <p:spPr>
            <a:xfrm>
              <a:off x="2799972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2" name="$69"/>
            <p:cNvSpPr/>
            <p:nvPr/>
          </p:nvSpPr>
          <p:spPr>
            <a:xfrm>
              <a:off x="4746305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3" name="$69"/>
            <p:cNvSpPr/>
            <p:nvPr/>
          </p:nvSpPr>
          <p:spPr>
            <a:xfrm>
              <a:off x="7516716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4" name="$69"/>
            <p:cNvSpPr/>
            <p:nvPr/>
          </p:nvSpPr>
          <p:spPr>
            <a:xfrm>
              <a:off x="10384817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5" name="$69"/>
            <p:cNvSpPr/>
            <p:nvPr/>
          </p:nvSpPr>
          <p:spPr>
            <a:xfrm>
              <a:off x="5036380" y="4813416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6" name="$69"/>
            <p:cNvSpPr/>
            <p:nvPr/>
          </p:nvSpPr>
          <p:spPr>
            <a:xfrm>
              <a:off x="7644503" y="4883464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7" name="$69"/>
            <p:cNvSpPr/>
            <p:nvPr/>
          </p:nvSpPr>
          <p:spPr>
            <a:xfrm>
              <a:off x="7644503" y="2418515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8" name="$69"/>
            <p:cNvSpPr/>
            <p:nvPr/>
          </p:nvSpPr>
          <p:spPr>
            <a:xfrm>
              <a:off x="10384817" y="2418515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69" name="$69"/>
            <p:cNvSpPr/>
            <p:nvPr/>
          </p:nvSpPr>
          <p:spPr>
            <a:xfrm>
              <a:off x="10465745" y="4883464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  <p:sp>
          <p:nvSpPr>
            <p:cNvPr id="170" name="$69"/>
            <p:cNvSpPr/>
            <p:nvPr/>
          </p:nvSpPr>
          <p:spPr>
            <a:xfrm>
              <a:off x="5036380" y="2400360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$69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  <p:bldP spid="171" grpId="2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Macro Implications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Simulation</a:t>
            </a:r>
            <a:endParaRPr dirty="0"/>
          </a:p>
        </p:txBody>
      </p:sp>
      <p:grpSp>
        <p:nvGrpSpPr>
          <p:cNvPr id="1441" name="Group"/>
          <p:cNvGrpSpPr/>
          <p:nvPr/>
        </p:nvGrpSpPr>
        <p:grpSpPr>
          <a:xfrm>
            <a:off x="360681" y="396673"/>
            <a:ext cx="749301" cy="779701"/>
            <a:chOff x="0" y="-4254"/>
            <a:chExt cx="749300" cy="779700"/>
          </a:xfrm>
        </p:grpSpPr>
        <p:sp>
          <p:nvSpPr>
            <p:cNvPr id="1439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0" name="5"/>
            <p:cNvSpPr txBox="1"/>
            <p:nvPr/>
          </p:nvSpPr>
          <p:spPr>
            <a:xfrm>
              <a:off x="153560" y="-4254"/>
              <a:ext cx="416780" cy="779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  <p:grpSp>
        <p:nvGrpSpPr>
          <p:cNvPr id="1444" name="Group"/>
          <p:cNvGrpSpPr/>
          <p:nvPr/>
        </p:nvGrpSpPr>
        <p:grpSpPr>
          <a:xfrm>
            <a:off x="533848" y="2310345"/>
            <a:ext cx="9813693" cy="1462089"/>
            <a:chOff x="0" y="0"/>
            <a:chExt cx="9813692" cy="1462087"/>
          </a:xfrm>
        </p:grpSpPr>
        <p:sp>
          <p:nvSpPr>
            <p:cNvPr id="1442" name="Circle"/>
            <p:cNvSpPr/>
            <p:nvPr/>
          </p:nvSpPr>
          <p:spPr>
            <a:xfrm>
              <a:off x="0" y="317674"/>
              <a:ext cx="293340" cy="293340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3" name="Macro literature: behavioral, marketing, managerial inattention to explain pricing frictions"/>
            <p:cNvSpPr txBox="1"/>
            <p:nvPr/>
          </p:nvSpPr>
          <p:spPr>
            <a:xfrm>
              <a:off x="792105" y="0"/>
              <a:ext cx="902158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 defTabSz="572516">
                <a:defRPr sz="3234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lang="en-US" dirty="0"/>
                <a:t>Deterministic wage shock (from 1 to 1.3)</a:t>
              </a:r>
              <a:endParaRPr dirty="0"/>
            </a:p>
          </p:txBody>
        </p:sp>
      </p:grpSp>
      <p:grpSp>
        <p:nvGrpSpPr>
          <p:cNvPr id="1447" name="Group"/>
          <p:cNvGrpSpPr/>
          <p:nvPr/>
        </p:nvGrpSpPr>
        <p:grpSpPr>
          <a:xfrm>
            <a:off x="533848" y="3965486"/>
            <a:ext cx="9813693" cy="1462089"/>
            <a:chOff x="0" y="0"/>
            <a:chExt cx="9813692" cy="1462087"/>
          </a:xfrm>
        </p:grpSpPr>
        <p:sp>
          <p:nvSpPr>
            <p:cNvPr id="1445" name="Circle"/>
            <p:cNvSpPr/>
            <p:nvPr/>
          </p:nvSpPr>
          <p:spPr>
            <a:xfrm>
              <a:off x="0" y="311894"/>
              <a:ext cx="293340" cy="293340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6" name="This research suggests the role of advertising in price stickiness"/>
            <p:cNvSpPr txBox="1"/>
            <p:nvPr/>
          </p:nvSpPr>
          <p:spPr>
            <a:xfrm>
              <a:off x="792105" y="0"/>
              <a:ext cx="902158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lang="en-US" dirty="0"/>
                <a:t>Time dependent stickiness +  Quantum prices (prices separated by 30%)</a:t>
              </a:r>
              <a:endParaRPr dirty="0"/>
            </a:p>
          </p:txBody>
        </p:sp>
      </p:grpSp>
      <p:grpSp>
        <p:nvGrpSpPr>
          <p:cNvPr id="1450" name="Group"/>
          <p:cNvGrpSpPr/>
          <p:nvPr/>
        </p:nvGrpSpPr>
        <p:grpSpPr>
          <a:xfrm>
            <a:off x="533848" y="5620627"/>
            <a:ext cx="9813693" cy="1462089"/>
            <a:chOff x="0" y="0"/>
            <a:chExt cx="9813692" cy="1462087"/>
          </a:xfrm>
        </p:grpSpPr>
        <p:sp>
          <p:nvSpPr>
            <p:cNvPr id="1448" name="Circle"/>
            <p:cNvSpPr/>
            <p:nvPr/>
          </p:nvSpPr>
          <p:spPr>
            <a:xfrm>
              <a:off x="0" y="616694"/>
              <a:ext cx="293340" cy="293340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9" name="Focus on one macro implication"/>
            <p:cNvSpPr txBox="1"/>
            <p:nvPr/>
          </p:nvSpPr>
          <p:spPr>
            <a:xfrm>
              <a:off x="792105" y="0"/>
              <a:ext cx="902158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lang="en-US" dirty="0"/>
                <a:t>Optimal pricing decision of firms assuming a standard CES aggregator. We have 10k products</a:t>
              </a:r>
              <a:endParaRPr dirty="0"/>
            </a:p>
          </p:txBody>
        </p:sp>
      </p:grpSp>
      <p:grpSp>
        <p:nvGrpSpPr>
          <p:cNvPr id="1453" name="Group"/>
          <p:cNvGrpSpPr/>
          <p:nvPr/>
        </p:nvGrpSpPr>
        <p:grpSpPr>
          <a:xfrm>
            <a:off x="533848" y="7275768"/>
            <a:ext cx="9813693" cy="1462089"/>
            <a:chOff x="0" y="0"/>
            <a:chExt cx="9813692" cy="1462087"/>
          </a:xfrm>
        </p:grpSpPr>
        <p:sp>
          <p:nvSpPr>
            <p:cNvPr id="1451" name="Circle"/>
            <p:cNvSpPr/>
            <p:nvPr/>
          </p:nvSpPr>
          <p:spPr>
            <a:xfrm>
              <a:off x="0" y="324594"/>
              <a:ext cx="293340" cy="293340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2" name="Sticky introductions can predict deviations from the law of one price (LOP)"/>
            <p:cNvSpPr txBox="1"/>
            <p:nvPr/>
          </p:nvSpPr>
          <p:spPr>
            <a:xfrm>
              <a:off x="792105" y="0"/>
              <a:ext cx="902158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lang="en-US" dirty="0"/>
                <a:t>Evaluate the biases from the indexes and also the biases due to sampling 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444464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" grpId="0" animBg="1" advAuto="0"/>
      <p:bldP spid="1447" grpId="0" animBg="1" advAuto="0"/>
      <p:bldP spid="1450" grpId="0" animBg="1" advAuto="0"/>
      <p:bldP spid="1453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Macro Implications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Simulation</a:t>
            </a:r>
            <a:endParaRPr dirty="0"/>
          </a:p>
        </p:txBody>
      </p:sp>
      <p:grpSp>
        <p:nvGrpSpPr>
          <p:cNvPr id="1441" name="Group"/>
          <p:cNvGrpSpPr/>
          <p:nvPr/>
        </p:nvGrpSpPr>
        <p:grpSpPr>
          <a:xfrm>
            <a:off x="360681" y="396673"/>
            <a:ext cx="749301" cy="779701"/>
            <a:chOff x="0" y="-4254"/>
            <a:chExt cx="749300" cy="779700"/>
          </a:xfrm>
        </p:grpSpPr>
        <p:sp>
          <p:nvSpPr>
            <p:cNvPr id="1439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0" name="5"/>
            <p:cNvSpPr txBox="1"/>
            <p:nvPr/>
          </p:nvSpPr>
          <p:spPr>
            <a:xfrm>
              <a:off x="153560" y="-4254"/>
              <a:ext cx="416780" cy="779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84D7D5-FA3A-124A-9C4E-BB36D60F7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5600"/>
            <a:ext cx="130048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7374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Macro Implications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Simulation</a:t>
            </a:r>
            <a:endParaRPr dirty="0"/>
          </a:p>
        </p:txBody>
      </p:sp>
      <p:grpSp>
        <p:nvGrpSpPr>
          <p:cNvPr id="1441" name="Group"/>
          <p:cNvGrpSpPr/>
          <p:nvPr/>
        </p:nvGrpSpPr>
        <p:grpSpPr>
          <a:xfrm>
            <a:off x="360681" y="396673"/>
            <a:ext cx="749301" cy="779701"/>
            <a:chOff x="0" y="-4254"/>
            <a:chExt cx="749300" cy="779700"/>
          </a:xfrm>
        </p:grpSpPr>
        <p:sp>
          <p:nvSpPr>
            <p:cNvPr id="1439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0" name="5"/>
            <p:cNvSpPr txBox="1"/>
            <p:nvPr/>
          </p:nvSpPr>
          <p:spPr>
            <a:xfrm>
              <a:off x="153560" y="-4254"/>
              <a:ext cx="416780" cy="779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ABD5766-8CC5-7C44-B103-8EC92A4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5600"/>
            <a:ext cx="130048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4020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Macro Implications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Simulation</a:t>
            </a:r>
            <a:endParaRPr dirty="0"/>
          </a:p>
        </p:txBody>
      </p:sp>
      <p:grpSp>
        <p:nvGrpSpPr>
          <p:cNvPr id="1441" name="Group"/>
          <p:cNvGrpSpPr/>
          <p:nvPr/>
        </p:nvGrpSpPr>
        <p:grpSpPr>
          <a:xfrm>
            <a:off x="360681" y="396673"/>
            <a:ext cx="749301" cy="779701"/>
            <a:chOff x="0" y="-4254"/>
            <a:chExt cx="749300" cy="779700"/>
          </a:xfrm>
        </p:grpSpPr>
        <p:sp>
          <p:nvSpPr>
            <p:cNvPr id="1439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0" name="5"/>
            <p:cNvSpPr txBox="1"/>
            <p:nvPr/>
          </p:nvSpPr>
          <p:spPr>
            <a:xfrm>
              <a:off x="153560" y="-4254"/>
              <a:ext cx="416780" cy="779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5763EB4-EE7C-6948-880A-0268F0D0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5600"/>
            <a:ext cx="130048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01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Macro Implications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Simulation</a:t>
            </a:r>
            <a:endParaRPr dirty="0"/>
          </a:p>
        </p:txBody>
      </p:sp>
      <p:grpSp>
        <p:nvGrpSpPr>
          <p:cNvPr id="1441" name="Group"/>
          <p:cNvGrpSpPr/>
          <p:nvPr/>
        </p:nvGrpSpPr>
        <p:grpSpPr>
          <a:xfrm>
            <a:off x="360681" y="396673"/>
            <a:ext cx="749301" cy="779701"/>
            <a:chOff x="0" y="-4254"/>
            <a:chExt cx="749300" cy="779700"/>
          </a:xfrm>
        </p:grpSpPr>
        <p:sp>
          <p:nvSpPr>
            <p:cNvPr id="1439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0" name="5"/>
            <p:cNvSpPr txBox="1"/>
            <p:nvPr/>
          </p:nvSpPr>
          <p:spPr>
            <a:xfrm>
              <a:off x="153560" y="-4254"/>
              <a:ext cx="416780" cy="779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6</a:t>
              </a:r>
              <a:endParaRPr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8902FC5-DE5E-BF48-8A9E-94CF105C99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1485937"/>
            <a:ext cx="6400800" cy="400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A359C-4F96-E148-BDDA-C8AA2718EB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5937"/>
            <a:ext cx="6400800" cy="400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3E7FEB-DA97-EA46-A60E-A2EBE88B10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5647350"/>
            <a:ext cx="6400800" cy="400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D28BBF-1E55-8E44-A997-28C80D56D7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47350"/>
            <a:ext cx="6400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811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Areas of Future Research"/>
          <p:cNvSpPr txBox="1">
            <a:spLocks noGrp="1"/>
          </p:cNvSpPr>
          <p:nvPr>
            <p:ph type="title"/>
          </p:nvPr>
        </p:nvSpPr>
        <p:spPr>
          <a:xfrm>
            <a:off x="807475" y="-359834"/>
            <a:ext cx="10236399" cy="2159001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Areas of Future Research</a:t>
            </a:r>
          </a:p>
        </p:txBody>
      </p:sp>
      <p:sp>
        <p:nvSpPr>
          <p:cNvPr id="1552" name="Conlon and Rao (2016);…"/>
          <p:cNvSpPr txBox="1"/>
          <p:nvPr/>
        </p:nvSpPr>
        <p:spPr>
          <a:xfrm>
            <a:off x="2231695" y="5070019"/>
            <a:ext cx="11116772" cy="102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Conlon and Rao (2016); </a:t>
            </a:r>
          </a:p>
          <a:p>
            <a:pPr algn="l">
              <a:lnSpc>
                <a:spcPct val="130000"/>
              </a:lnSpc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Ellison, Snyder, and Zhang (2018)</a:t>
            </a:r>
          </a:p>
        </p:txBody>
      </p:sp>
      <p:sp>
        <p:nvSpPr>
          <p:cNvPr id="1553" name="Prelec and Loewenstein (1998);…"/>
          <p:cNvSpPr txBox="1"/>
          <p:nvPr/>
        </p:nvSpPr>
        <p:spPr>
          <a:xfrm>
            <a:off x="2231695" y="7956138"/>
            <a:ext cx="10732388" cy="1023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30000"/>
              </a:lnSpc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Prelec and Loewenstein (1998); </a:t>
            </a:r>
          </a:p>
          <a:p>
            <a:pPr algn="l">
              <a:lnSpc>
                <a:spcPct val="130000"/>
              </a:lnSpc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Bordalo, Gennaioli, and Shleifer (2017)</a:t>
            </a:r>
          </a:p>
        </p:txBody>
      </p:sp>
      <p:sp>
        <p:nvSpPr>
          <p:cNvPr id="1554" name="Explore other sectors"/>
          <p:cNvSpPr txBox="1"/>
          <p:nvPr/>
        </p:nvSpPr>
        <p:spPr>
          <a:xfrm>
            <a:off x="2231695" y="3244877"/>
            <a:ext cx="9219378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30000"/>
              </a:lnSpc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Explore other sectors</a:t>
            </a:r>
          </a:p>
        </p:txBody>
      </p:sp>
      <p:grpSp>
        <p:nvGrpSpPr>
          <p:cNvPr id="1559" name="Group"/>
          <p:cNvGrpSpPr/>
          <p:nvPr/>
        </p:nvGrpSpPr>
        <p:grpSpPr>
          <a:xfrm>
            <a:off x="852552" y="2423002"/>
            <a:ext cx="10732389" cy="860647"/>
            <a:chOff x="0" y="0"/>
            <a:chExt cx="10732387" cy="860645"/>
          </a:xfrm>
        </p:grpSpPr>
        <p:sp>
          <p:nvSpPr>
            <p:cNvPr id="1555" name="Sampling implications for measuring inflation. Why?"/>
            <p:cNvSpPr txBox="1"/>
            <p:nvPr/>
          </p:nvSpPr>
          <p:spPr>
            <a:xfrm>
              <a:off x="920017" y="0"/>
              <a:ext cx="9812371" cy="860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Sampling implications for measuring inflation. Why?</a:t>
              </a:r>
            </a:p>
          </p:txBody>
        </p:sp>
        <p:grpSp>
          <p:nvGrpSpPr>
            <p:cNvPr id="1558" name="Group"/>
            <p:cNvGrpSpPr/>
            <p:nvPr/>
          </p:nvGrpSpPr>
          <p:grpSpPr>
            <a:xfrm>
              <a:off x="0" y="166791"/>
              <a:ext cx="495673" cy="511369"/>
              <a:chOff x="0" y="0"/>
              <a:chExt cx="495672" cy="511367"/>
            </a:xfrm>
          </p:grpSpPr>
          <p:sp>
            <p:nvSpPr>
              <p:cNvPr id="1556" name="Circle"/>
              <p:cNvSpPr/>
              <p:nvPr/>
            </p:nvSpPr>
            <p:spPr>
              <a:xfrm>
                <a:off x="0" y="15694"/>
                <a:ext cx="495673" cy="495674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57" name="1"/>
              <p:cNvSpPr txBox="1"/>
              <p:nvPr/>
            </p:nvSpPr>
            <p:spPr>
              <a:xfrm>
                <a:off x="38582" y="0"/>
                <a:ext cx="418509" cy="4993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1564" name="Group"/>
          <p:cNvGrpSpPr/>
          <p:nvPr/>
        </p:nvGrpSpPr>
        <p:grpSpPr>
          <a:xfrm>
            <a:off x="852552" y="4215296"/>
            <a:ext cx="11285502" cy="815897"/>
            <a:chOff x="0" y="0"/>
            <a:chExt cx="11285501" cy="815895"/>
          </a:xfrm>
        </p:grpSpPr>
        <p:sp>
          <p:nvSpPr>
            <p:cNvPr id="1560" name="Study non-linear price adjustments using cost data"/>
            <p:cNvSpPr txBox="1"/>
            <p:nvPr/>
          </p:nvSpPr>
          <p:spPr>
            <a:xfrm>
              <a:off x="872180" y="0"/>
              <a:ext cx="1041332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Study non-linear price adjustments using cost data</a:t>
              </a:r>
            </a:p>
          </p:txBody>
        </p:sp>
        <p:grpSp>
          <p:nvGrpSpPr>
            <p:cNvPr id="1563" name="Group"/>
            <p:cNvGrpSpPr/>
            <p:nvPr/>
          </p:nvGrpSpPr>
          <p:grpSpPr>
            <a:xfrm>
              <a:off x="0" y="164577"/>
              <a:ext cx="469900" cy="484780"/>
              <a:chOff x="0" y="0"/>
              <a:chExt cx="469900" cy="484778"/>
            </a:xfrm>
          </p:grpSpPr>
          <p:sp>
            <p:nvSpPr>
              <p:cNvPr id="1561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62" name="2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grpSp>
        <p:nvGrpSpPr>
          <p:cNvPr id="1569" name="Group"/>
          <p:cNvGrpSpPr/>
          <p:nvPr/>
        </p:nvGrpSpPr>
        <p:grpSpPr>
          <a:xfrm>
            <a:off x="852552" y="6569415"/>
            <a:ext cx="11072132" cy="1354282"/>
            <a:chOff x="0" y="0"/>
            <a:chExt cx="11072130" cy="1354281"/>
          </a:xfrm>
        </p:grpSpPr>
        <p:sp>
          <p:nvSpPr>
            <p:cNvPr id="1565" name="Behavioral mechanism through which clusters of prices affect consumer decision"/>
            <p:cNvSpPr txBox="1"/>
            <p:nvPr/>
          </p:nvSpPr>
          <p:spPr>
            <a:xfrm>
              <a:off x="855690" y="-1"/>
              <a:ext cx="10216441" cy="1354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Behavioral mechanism through which clusters of prices affect consumer decision</a:t>
              </a:r>
            </a:p>
          </p:txBody>
        </p:sp>
        <p:grpSp>
          <p:nvGrpSpPr>
            <p:cNvPr id="1568" name="Group"/>
            <p:cNvGrpSpPr/>
            <p:nvPr/>
          </p:nvGrpSpPr>
          <p:grpSpPr>
            <a:xfrm>
              <a:off x="0" y="167802"/>
              <a:ext cx="461016" cy="475614"/>
              <a:chOff x="0" y="0"/>
              <a:chExt cx="461015" cy="475612"/>
            </a:xfrm>
          </p:grpSpPr>
          <p:sp>
            <p:nvSpPr>
              <p:cNvPr id="1566" name="Circle"/>
              <p:cNvSpPr/>
              <p:nvPr/>
            </p:nvSpPr>
            <p:spPr>
              <a:xfrm>
                <a:off x="0" y="14597"/>
                <a:ext cx="461016" cy="461016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67" name="3"/>
              <p:cNvSpPr txBox="1"/>
              <p:nvPr/>
            </p:nvSpPr>
            <p:spPr>
              <a:xfrm>
                <a:off x="35884" y="0"/>
                <a:ext cx="389248" cy="464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" grpId="4" animBg="1" advAuto="0"/>
      <p:bldP spid="1553" grpId="6" animBg="1" advAuto="0"/>
      <p:bldP spid="1554" grpId="2" animBg="1" advAuto="0"/>
      <p:bldP spid="1559" grpId="1" animBg="1" advAuto="0"/>
      <p:bldP spid="1564" grpId="3" animBg="1" advAuto="0"/>
      <p:bldP spid="1569" grpId="5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8985-7209-5642-A635-ECF30A984D1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 Light" panose="020B0403020202020204" pitchFamily="34" charset="0"/>
              </a:rPr>
              <a:t>Paradigm organizing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092A-7AC3-1343-B81A-ECB529BAC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>
              <a:spcBef>
                <a:spcPts val="500"/>
              </a:spcBef>
            </a:pPr>
            <a:r>
              <a:rPr lang="en-US" dirty="0"/>
              <a:t>Start of Surveys?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1400 BC Egypt middle kingdom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The Egyptians first used it to accurately divide land into plots for the purpose of taxation.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120 BC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Greeks standardized procedures for conducting surveys.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1 AC</a:t>
            </a:r>
          </a:p>
          <a:p>
            <a:pPr lvl="2">
              <a:spcBef>
                <a:spcPts val="500"/>
              </a:spcBef>
            </a:pPr>
            <a:r>
              <a:rPr lang="en-US" dirty="0"/>
              <a:t>Herod survey in Judea – First evil and questionably manipulated survey of population</a:t>
            </a:r>
          </a:p>
          <a:p>
            <a:pPr lvl="2"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r>
              <a:rPr lang="en-US" dirty="0"/>
              <a:t>Paradigm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Geography</a:t>
            </a:r>
            <a:br>
              <a:rPr lang="en-US" dirty="0"/>
            </a:br>
            <a:r>
              <a:rPr lang="en-US" dirty="0"/>
              <a:t>Socio-Economic Conditions</a:t>
            </a:r>
          </a:p>
        </p:txBody>
      </p:sp>
    </p:spTree>
    <p:extLst>
      <p:ext uri="{BB962C8B-B14F-4D97-AF65-F5344CB8AC3E}">
        <p14:creationId xmlns:p14="http://schemas.microsoft.com/office/powerpoint/2010/main" val="3769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3910-4D26-E643-86A4-316156CC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Helvetica Light" panose="020B0403020202020204" pitchFamily="34" charset="0"/>
              </a:rPr>
              <a:t>Netflix?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39EC-C5E8-514F-B5B8-4076082E5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Instead of approximating preferences, lets measure preferences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People that like these movies might be very different in terms of geography and economic conditions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FF27B0-E174-E441-8A8C-4E9009B965E6}"/>
              </a:ext>
            </a:extLst>
          </p:cNvPr>
          <p:cNvGrpSpPr/>
          <p:nvPr/>
        </p:nvGrpSpPr>
        <p:grpSpPr>
          <a:xfrm>
            <a:off x="1539678" y="3918780"/>
            <a:ext cx="9446398" cy="1950720"/>
            <a:chOff x="1443448" y="2530856"/>
            <a:chExt cx="8855998" cy="1828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AAC3BE-C0D8-AF4D-B311-0F1DAD3DB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3448" y="2530856"/>
              <a:ext cx="2927927" cy="1828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13D27A-B9B7-B446-BB86-2C1E5E9FF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087" y="2530856"/>
              <a:ext cx="1720735" cy="1828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ED8103-10EA-D841-963C-B3C846267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4494" y="2530856"/>
              <a:ext cx="3044952" cy="1828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8C6866-E63E-8B41-9B72-15C1392B4542}"/>
                </a:ext>
              </a:extLst>
            </p:cNvPr>
            <p:cNvSpPr txBox="1"/>
            <p:nvPr/>
          </p:nvSpPr>
          <p:spPr>
            <a:xfrm>
              <a:off x="4277950" y="2937424"/>
              <a:ext cx="634489" cy="100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941E61-C1DA-C547-89D2-DE2A3A79C324}"/>
                </a:ext>
              </a:extLst>
            </p:cNvPr>
            <p:cNvSpPr txBox="1"/>
            <p:nvPr/>
          </p:nvSpPr>
          <p:spPr>
            <a:xfrm>
              <a:off x="6609913" y="2937424"/>
              <a:ext cx="634489" cy="100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6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3910-4D26-E643-86A4-316156CC5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42" y="746087"/>
            <a:ext cx="12765386" cy="14791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 Light" panose="020B0403020202020204" pitchFamily="34" charset="0"/>
              </a:rPr>
              <a:t>Change in preferences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FF27B0-E174-E441-8A8C-4E9009B965E6}"/>
              </a:ext>
            </a:extLst>
          </p:cNvPr>
          <p:cNvGrpSpPr/>
          <p:nvPr/>
        </p:nvGrpSpPr>
        <p:grpSpPr>
          <a:xfrm>
            <a:off x="4179029" y="3019082"/>
            <a:ext cx="5241891" cy="960883"/>
            <a:chOff x="1443448" y="2530856"/>
            <a:chExt cx="8855998" cy="1828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AAC3BE-C0D8-AF4D-B311-0F1DAD3DB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3448" y="2530856"/>
              <a:ext cx="2927927" cy="1828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13D27A-B9B7-B446-BB86-2C1E5E9FF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087" y="2530856"/>
              <a:ext cx="1720735" cy="1828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ED8103-10EA-D841-963C-B3C846267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4494" y="2530856"/>
              <a:ext cx="3044952" cy="1828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8C6866-E63E-8B41-9B72-15C1392B4542}"/>
                </a:ext>
              </a:extLst>
            </p:cNvPr>
            <p:cNvSpPr txBox="1"/>
            <p:nvPr/>
          </p:nvSpPr>
          <p:spPr>
            <a:xfrm>
              <a:off x="4293809" y="2937424"/>
              <a:ext cx="645097" cy="92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60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941E61-C1DA-C547-89D2-DE2A3A79C324}"/>
                </a:ext>
              </a:extLst>
            </p:cNvPr>
            <p:cNvSpPr txBox="1"/>
            <p:nvPr/>
          </p:nvSpPr>
          <p:spPr>
            <a:xfrm>
              <a:off x="6625769" y="2937424"/>
              <a:ext cx="645097" cy="925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60" dirty="0"/>
                <a:t>+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0D8272-84E5-B448-8AC2-D855F86D7130}"/>
              </a:ext>
            </a:extLst>
          </p:cNvPr>
          <p:cNvGrpSpPr/>
          <p:nvPr/>
        </p:nvGrpSpPr>
        <p:grpSpPr>
          <a:xfrm>
            <a:off x="4123526" y="4147185"/>
            <a:ext cx="5297393" cy="960883"/>
            <a:chOff x="2351013" y="3235119"/>
            <a:chExt cx="6776945" cy="12635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FC7876-4EE7-6944-93A5-3302EACD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553" y="3235119"/>
              <a:ext cx="1302975" cy="12635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376701-1997-1445-9BFF-F2B057557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2259" y="3235119"/>
              <a:ext cx="2305699" cy="126353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757F84-480E-0445-9C36-0E9BCACFB8A5}"/>
                </a:ext>
              </a:extLst>
            </p:cNvPr>
            <p:cNvSpPr txBox="1"/>
            <p:nvPr/>
          </p:nvSpPr>
          <p:spPr>
            <a:xfrm>
              <a:off x="4580367" y="3516020"/>
              <a:ext cx="488481" cy="639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60" dirty="0"/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6D4D9E-91B6-3949-9077-A13600B6F848}"/>
                </a:ext>
              </a:extLst>
            </p:cNvPr>
            <p:cNvSpPr txBox="1"/>
            <p:nvPr/>
          </p:nvSpPr>
          <p:spPr>
            <a:xfrm>
              <a:off x="6346177" y="3516020"/>
              <a:ext cx="488481" cy="639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60" dirty="0"/>
                <a:t>+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8FBBE4B-C8C5-E34E-80A7-BDE565250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1013" y="3235119"/>
              <a:ext cx="2242602" cy="126187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987DD1-0083-FC4A-8265-E34012B8787C}"/>
              </a:ext>
            </a:extLst>
          </p:cNvPr>
          <p:cNvGrpSpPr/>
          <p:nvPr/>
        </p:nvGrpSpPr>
        <p:grpSpPr>
          <a:xfrm>
            <a:off x="1551645" y="6732066"/>
            <a:ext cx="9901510" cy="1569534"/>
            <a:chOff x="847924" y="4902170"/>
            <a:chExt cx="9282666" cy="147143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FBBBFA-22BB-CD41-BE61-80494B473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924" y="4902170"/>
              <a:ext cx="1519131" cy="89242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EFE541E-84B5-AB46-A4E2-957D1FF63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344" y="5777388"/>
              <a:ext cx="1380289" cy="5962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7346F2-C037-D045-91EB-0823DC48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5287" y="4993390"/>
              <a:ext cx="2586213" cy="12618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B3250FF-6907-0744-AB00-B0F1F37C8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6185" y="4975686"/>
              <a:ext cx="1302975" cy="126353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0AFCECC-F4B7-4249-987A-D2E06C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4891" y="4975686"/>
              <a:ext cx="2305699" cy="126353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96614D-E003-A142-9360-22B122D6A74A}"/>
                </a:ext>
              </a:extLst>
            </p:cNvPr>
            <p:cNvSpPr txBox="1"/>
            <p:nvPr/>
          </p:nvSpPr>
          <p:spPr>
            <a:xfrm>
              <a:off x="5575418" y="5256587"/>
              <a:ext cx="481202" cy="70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67" dirty="0"/>
                <a:t>+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CB7FA0-560A-7A41-81BA-2F950B9DAF8C}"/>
                </a:ext>
              </a:extLst>
            </p:cNvPr>
            <p:cNvSpPr txBox="1"/>
            <p:nvPr/>
          </p:nvSpPr>
          <p:spPr>
            <a:xfrm>
              <a:off x="7341226" y="5256587"/>
              <a:ext cx="481202" cy="70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67" dirty="0"/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96C2B0-109F-1744-A02B-58A9F7C8F891}"/>
                </a:ext>
              </a:extLst>
            </p:cNvPr>
            <p:cNvSpPr txBox="1"/>
            <p:nvPr/>
          </p:nvSpPr>
          <p:spPr>
            <a:xfrm>
              <a:off x="2292844" y="5268133"/>
              <a:ext cx="481202" cy="702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67" dirty="0"/>
                <a:t>+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2E9246-BC7E-E641-A2AA-6F44212F1E45}"/>
              </a:ext>
            </a:extLst>
          </p:cNvPr>
          <p:cNvGrpSpPr/>
          <p:nvPr/>
        </p:nvGrpSpPr>
        <p:grpSpPr>
          <a:xfrm>
            <a:off x="4711426" y="5280654"/>
            <a:ext cx="4709493" cy="1064645"/>
            <a:chOff x="4416961" y="3647609"/>
            <a:chExt cx="4415150" cy="9981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3A33EA9-9A62-4E41-8107-5EB89BDE4546}"/>
                </a:ext>
              </a:extLst>
            </p:cNvPr>
            <p:cNvGrpSpPr/>
            <p:nvPr/>
          </p:nvGrpSpPr>
          <p:grpSpPr>
            <a:xfrm>
              <a:off x="5499529" y="3675330"/>
              <a:ext cx="3332582" cy="900828"/>
              <a:chOff x="4580367" y="3235119"/>
              <a:chExt cx="4547591" cy="126353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1A906D2-EC40-B348-BBEC-732D975B3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23553" y="3235119"/>
                <a:ext cx="1302975" cy="126353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CEA0ECB-0A6E-A843-96D4-FF74F0847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2259" y="3235119"/>
                <a:ext cx="2305699" cy="126353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1A888A-C3A6-F441-ADC9-2F199F80ADA3}"/>
                  </a:ext>
                </a:extLst>
              </p:cNvPr>
              <p:cNvSpPr txBox="1"/>
              <p:nvPr/>
            </p:nvSpPr>
            <p:spPr>
              <a:xfrm>
                <a:off x="4580367" y="3516020"/>
                <a:ext cx="488481" cy="639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60" dirty="0"/>
                  <a:t>+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3A21C6-76C0-FE44-A238-A973ABC52C8B}"/>
                  </a:ext>
                </a:extLst>
              </p:cNvPr>
              <p:cNvSpPr txBox="1"/>
              <p:nvPr/>
            </p:nvSpPr>
            <p:spPr>
              <a:xfrm>
                <a:off x="6346176" y="3516020"/>
                <a:ext cx="488481" cy="639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60" dirty="0"/>
                  <a:t>+</a:t>
                </a: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34261F2-4305-9140-A5B9-FF066E117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6961" y="3647609"/>
              <a:ext cx="604661" cy="998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0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5349-35DF-9441-A1F2-DA2064FA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Helvetica Light" panose="020B0403020202020204" pitchFamily="34" charset="0"/>
              </a:rPr>
              <a:t>Bundle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76BBC-C711-0F44-AE24-D5344A4F7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Sell the Soda to whom?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947D0-3A3E-D34B-993A-2482BEFB70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818" y="3963427"/>
            <a:ext cx="864765" cy="129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55840-57CA-9941-A7F0-EB5B1C1AE9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817" y="6894226"/>
            <a:ext cx="1037427" cy="1297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7ACE6-A93C-9B4A-ADB8-A5B1E3AF1A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817" y="5404589"/>
            <a:ext cx="873502" cy="1297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AF7D1-3C99-064C-8FD4-35896E5A20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999" y="3941916"/>
            <a:ext cx="1057572" cy="129722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5B69FF-3398-9240-8C18-F7A8CAA09E08}"/>
              </a:ext>
            </a:extLst>
          </p:cNvPr>
          <p:cNvCxnSpPr/>
          <p:nvPr/>
        </p:nvCxnSpPr>
        <p:spPr>
          <a:xfrm flipV="1">
            <a:off x="2618072" y="4590531"/>
            <a:ext cx="2100537" cy="2151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D0246D-BC27-7D4B-A091-26E691B6AE34}"/>
              </a:ext>
            </a:extLst>
          </p:cNvPr>
          <p:cNvCxnSpPr/>
          <p:nvPr/>
        </p:nvCxnSpPr>
        <p:spPr>
          <a:xfrm flipV="1">
            <a:off x="2596146" y="6007561"/>
            <a:ext cx="2100537" cy="2151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298AE5-0818-D74C-B34F-D5C8F0533595}"/>
              </a:ext>
            </a:extLst>
          </p:cNvPr>
          <p:cNvCxnSpPr/>
          <p:nvPr/>
        </p:nvCxnSpPr>
        <p:spPr>
          <a:xfrm flipV="1">
            <a:off x="2596146" y="7424592"/>
            <a:ext cx="2100537" cy="2151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>
            <a:extLst>
              <a:ext uri="{FF2B5EF4-FFF2-40B4-BE49-F238E27FC236}">
                <a16:creationId xmlns:a16="http://schemas.microsoft.com/office/drawing/2014/main" id="{9D5BECF4-924E-B14A-88C5-AD342B03645D}"/>
              </a:ext>
            </a:extLst>
          </p:cNvPr>
          <p:cNvSpPr/>
          <p:nvPr/>
        </p:nvSpPr>
        <p:spPr>
          <a:xfrm>
            <a:off x="342038" y="4189573"/>
            <a:ext cx="821356" cy="385794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560" dirty="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FCE27165-635F-6B44-B5F1-A2D6E9C54622}"/>
              </a:ext>
            </a:extLst>
          </p:cNvPr>
          <p:cNvSpPr/>
          <p:nvPr/>
        </p:nvSpPr>
        <p:spPr>
          <a:xfrm>
            <a:off x="6843820" y="5596711"/>
            <a:ext cx="5467994" cy="835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/>
              <a:t>Sell Information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13FB8EEA-8CE1-C941-ABED-86FF793B04DE}"/>
              </a:ext>
            </a:extLst>
          </p:cNvPr>
          <p:cNvSpPr/>
          <p:nvPr/>
        </p:nvSpPr>
        <p:spPr>
          <a:xfrm>
            <a:off x="6852375" y="7107204"/>
            <a:ext cx="5467994" cy="835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60" dirty="0"/>
              <a:t>Sell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B8C105-D232-964A-8611-F3F39F4E9E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05" b="96429" l="9929" r="92553">
                        <a14:foregroundMark x1="25532" y1="8036" x2="25532" y2="8036"/>
                        <a14:foregroundMark x1="34752" y1="10491" x2="34752" y2="10491"/>
                        <a14:foregroundMark x1="47518" y1="10045" x2="47518" y2="10045"/>
                        <a14:foregroundMark x1="41489" y1="9598" x2="41489" y2="9598"/>
                        <a14:foregroundMark x1="50709" y1="9821" x2="50709" y2="9821"/>
                        <a14:foregroundMark x1="53546" y1="10045" x2="53546" y2="10045"/>
                        <a14:foregroundMark x1="53546" y1="10045" x2="56738" y2="10268"/>
                        <a14:foregroundMark x1="57092" y1="9821" x2="58511" y2="9821"/>
                        <a14:foregroundMark x1="69504" y1="11161" x2="75532" y2="10491"/>
                        <a14:foregroundMark x1="76241" y1="10268" x2="84043" y2="6696"/>
                        <a14:foregroundMark x1="84043" y1="10938" x2="58865" y2="5134"/>
                        <a14:foregroundMark x1="16312" y1="11384" x2="28723" y2="4241"/>
                        <a14:foregroundMark x1="17730" y1="6027" x2="13830" y2="10268"/>
                        <a14:foregroundMark x1="9929" y1="12500" x2="10993" y2="12500"/>
                        <a14:foregroundMark x1="65248" y1="5134" x2="81915" y2="5357"/>
                        <a14:foregroundMark x1="84752" y1="4911" x2="84752" y2="4911"/>
                        <a14:foregroundMark x1="91844" y1="13393" x2="89362" y2="9598"/>
                        <a14:foregroundMark x1="35461" y1="4464" x2="35461" y2="4464"/>
                        <a14:foregroundMark x1="38652" y1="4464" x2="38652" y2="4464"/>
                        <a14:foregroundMark x1="41135" y1="4241" x2="41135" y2="4241"/>
                        <a14:foregroundMark x1="43262" y1="4464" x2="43262" y2="4464"/>
                        <a14:foregroundMark x1="47518" y1="4464" x2="47518" y2="4464"/>
                        <a14:foregroundMark x1="50709" y1="4464" x2="50709" y2="4464"/>
                        <a14:foregroundMark x1="53191" y1="4241" x2="53191" y2="4241"/>
                        <a14:foregroundMark x1="57447" y1="4241" x2="57447" y2="4241"/>
                        <a14:foregroundMark x1="59929" y1="4241" x2="59929" y2="4241"/>
                        <a14:foregroundMark x1="63121" y1="4241" x2="63121" y2="4241"/>
                        <a14:foregroundMark x1="65603" y1="4241" x2="65603" y2="4241"/>
                        <a14:foregroundMark x1="31560" y1="4241" x2="31560" y2="4241"/>
                        <a14:foregroundMark x1="33688" y1="4241" x2="33688" y2="4241"/>
                        <a14:foregroundMark x1="43617" y1="3795" x2="43617" y2="3795"/>
                        <a14:backgroundMark x1="23050" y1="893" x2="23050" y2="893"/>
                        <a14:backgroundMark x1="34397" y1="2679" x2="34397" y2="2679"/>
                        <a14:backgroundMark x1="37234" y1="1116" x2="37234" y2="1116"/>
                        <a14:backgroundMark x1="30496" y1="893" x2="75887" y2="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972" y="4128619"/>
            <a:ext cx="608594" cy="9668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F48279-642A-034F-8913-D92BECE302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05" b="96429" l="9929" r="92553">
                        <a14:foregroundMark x1="25532" y1="8036" x2="25532" y2="8036"/>
                        <a14:foregroundMark x1="34752" y1="10491" x2="34752" y2="10491"/>
                        <a14:foregroundMark x1="47518" y1="10045" x2="47518" y2="10045"/>
                        <a14:foregroundMark x1="41489" y1="9598" x2="41489" y2="9598"/>
                        <a14:foregroundMark x1="50709" y1="9821" x2="50709" y2="9821"/>
                        <a14:foregroundMark x1="53546" y1="10045" x2="53546" y2="10045"/>
                        <a14:foregroundMark x1="53546" y1="10045" x2="56738" y2="10268"/>
                        <a14:foregroundMark x1="57092" y1="9821" x2="58511" y2="9821"/>
                        <a14:foregroundMark x1="69504" y1="11161" x2="75532" y2="10491"/>
                        <a14:foregroundMark x1="76241" y1="10268" x2="84043" y2="6696"/>
                        <a14:foregroundMark x1="84043" y1="10938" x2="58865" y2="5134"/>
                        <a14:foregroundMark x1="16312" y1="11384" x2="28723" y2="4241"/>
                        <a14:foregroundMark x1="17730" y1="6027" x2="13830" y2="10268"/>
                        <a14:foregroundMark x1="9929" y1="12500" x2="10993" y2="12500"/>
                        <a14:foregroundMark x1="65248" y1="5134" x2="81915" y2="5357"/>
                        <a14:foregroundMark x1="84752" y1="4911" x2="84752" y2="4911"/>
                        <a14:foregroundMark x1="91844" y1="13393" x2="89362" y2="9598"/>
                        <a14:foregroundMark x1="35461" y1="4464" x2="35461" y2="4464"/>
                        <a14:foregroundMark x1="38652" y1="4464" x2="38652" y2="4464"/>
                        <a14:foregroundMark x1="41135" y1="4241" x2="41135" y2="4241"/>
                        <a14:foregroundMark x1="43262" y1="4464" x2="43262" y2="4464"/>
                        <a14:foregroundMark x1="47518" y1="4464" x2="47518" y2="4464"/>
                        <a14:foregroundMark x1="50709" y1="4464" x2="50709" y2="4464"/>
                        <a14:foregroundMark x1="53191" y1="4241" x2="53191" y2="4241"/>
                        <a14:foregroundMark x1="57447" y1="4241" x2="57447" y2="4241"/>
                        <a14:foregroundMark x1="59929" y1="4241" x2="59929" y2="4241"/>
                        <a14:foregroundMark x1="63121" y1="4241" x2="63121" y2="4241"/>
                        <a14:foregroundMark x1="65603" y1="4241" x2="65603" y2="4241"/>
                        <a14:foregroundMark x1="31560" y1="4241" x2="31560" y2="4241"/>
                        <a14:foregroundMark x1="33688" y1="4241" x2="33688" y2="4241"/>
                        <a14:foregroundMark x1="43617" y1="3795" x2="43617" y2="3795"/>
                        <a14:backgroundMark x1="23050" y1="893" x2="23050" y2="893"/>
                        <a14:backgroundMark x1="34397" y1="2679" x2="34397" y2="2679"/>
                        <a14:backgroundMark x1="37234" y1="1116" x2="37234" y2="1116"/>
                        <a14:backgroundMark x1="30496" y1="893" x2="75887" y2="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972" y="5526933"/>
            <a:ext cx="608594" cy="9668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7ECD26-6CB7-7843-84D0-77518F64DC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05" b="96429" l="9929" r="92553">
                        <a14:foregroundMark x1="25532" y1="8036" x2="25532" y2="8036"/>
                        <a14:foregroundMark x1="34752" y1="10491" x2="34752" y2="10491"/>
                        <a14:foregroundMark x1="47518" y1="10045" x2="47518" y2="10045"/>
                        <a14:foregroundMark x1="41489" y1="9598" x2="41489" y2="9598"/>
                        <a14:foregroundMark x1="50709" y1="9821" x2="50709" y2="9821"/>
                        <a14:foregroundMark x1="53546" y1="10045" x2="53546" y2="10045"/>
                        <a14:foregroundMark x1="53546" y1="10045" x2="56738" y2="10268"/>
                        <a14:foregroundMark x1="57092" y1="9821" x2="58511" y2="9821"/>
                        <a14:foregroundMark x1="69504" y1="11161" x2="75532" y2="10491"/>
                        <a14:foregroundMark x1="76241" y1="10268" x2="84043" y2="6696"/>
                        <a14:foregroundMark x1="84043" y1="10938" x2="58865" y2="5134"/>
                        <a14:foregroundMark x1="16312" y1="11384" x2="28723" y2="4241"/>
                        <a14:foregroundMark x1="17730" y1="6027" x2="13830" y2="10268"/>
                        <a14:foregroundMark x1="9929" y1="12500" x2="10993" y2="12500"/>
                        <a14:foregroundMark x1="65248" y1="5134" x2="81915" y2="5357"/>
                        <a14:foregroundMark x1="84752" y1="4911" x2="84752" y2="4911"/>
                        <a14:foregroundMark x1="91844" y1="13393" x2="89362" y2="9598"/>
                        <a14:foregroundMark x1="35461" y1="4464" x2="35461" y2="4464"/>
                        <a14:foregroundMark x1="38652" y1="4464" x2="38652" y2="4464"/>
                        <a14:foregroundMark x1="41135" y1="4241" x2="41135" y2="4241"/>
                        <a14:foregroundMark x1="43262" y1="4464" x2="43262" y2="4464"/>
                        <a14:foregroundMark x1="47518" y1="4464" x2="47518" y2="4464"/>
                        <a14:foregroundMark x1="50709" y1="4464" x2="50709" y2="4464"/>
                        <a14:foregroundMark x1="53191" y1="4241" x2="53191" y2="4241"/>
                        <a14:foregroundMark x1="57447" y1="4241" x2="57447" y2="4241"/>
                        <a14:foregroundMark x1="59929" y1="4241" x2="59929" y2="4241"/>
                        <a14:foregroundMark x1="63121" y1="4241" x2="63121" y2="4241"/>
                        <a14:foregroundMark x1="65603" y1="4241" x2="65603" y2="4241"/>
                        <a14:foregroundMark x1="31560" y1="4241" x2="31560" y2="4241"/>
                        <a14:foregroundMark x1="33688" y1="4241" x2="33688" y2="4241"/>
                        <a14:foregroundMark x1="43617" y1="3795" x2="43617" y2="3795"/>
                        <a14:backgroundMark x1="23050" y1="893" x2="23050" y2="893"/>
                        <a14:backgroundMark x1="34397" y1="2679" x2="34397" y2="2679"/>
                        <a14:backgroundMark x1="37234" y1="1116" x2="37234" y2="1116"/>
                        <a14:backgroundMark x1="30496" y1="893" x2="75887" y2="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972" y="6946323"/>
            <a:ext cx="608594" cy="9668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0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"/>
          <p:cNvGrpSpPr/>
          <p:nvPr/>
        </p:nvGrpSpPr>
        <p:grpSpPr>
          <a:xfrm>
            <a:off x="359678" y="1721104"/>
            <a:ext cx="12373417" cy="7697752"/>
            <a:chOff x="0" y="0"/>
            <a:chExt cx="12373416" cy="7697750"/>
          </a:xfrm>
        </p:grpSpPr>
        <p:pic>
          <p:nvPicPr>
            <p:cNvPr id="173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2050" y="660139"/>
              <a:ext cx="2146301" cy="2071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9535" y="465502"/>
              <a:ext cx="2146301" cy="2170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9535" y="2778820"/>
              <a:ext cx="2146301" cy="2146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3314" y="341636"/>
              <a:ext cx="2431258" cy="2417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6090" y="0"/>
              <a:ext cx="2294610" cy="2826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5442" y="4836414"/>
              <a:ext cx="1836142" cy="2826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Bonobos-chinos-88.PNG" descr="Bonobos-chinos-88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90298" y="2972585"/>
              <a:ext cx="2146301" cy="2138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Bonobos-golf-88.PNG" descr="Bonobos-golf-88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58203" y="2778315"/>
              <a:ext cx="2507957" cy="2526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Bonobos-rugby-88.PNG" descr="Bonobos-rugby-88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93069" y="2800738"/>
              <a:ext cx="2362479" cy="2252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Bonobos-trackpants-88.PNG" descr="Bonobos-trackpants-88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942242" y="5152202"/>
              <a:ext cx="2431175" cy="2486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Bonobos-shorts.PNG" descr="Bonobos-shorts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76027" y="5307797"/>
              <a:ext cx="2362511" cy="23619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Bonobos-shirt2-88.PNG" descr="Bonobos-shirt2-88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861" y="2531273"/>
              <a:ext cx="2431367" cy="2415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Bonobos-golfshorts-88.PNG" descr="Bonobos-golfshorts-88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078978"/>
              <a:ext cx="2624976" cy="2615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Bonobos-88-polo.png" descr="Bonobos-88-polo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5608" y="39904"/>
              <a:ext cx="2362620" cy="2359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Bonobos-88-tee.png" descr="Bonobos-88-tee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429766" y="5279817"/>
              <a:ext cx="2344686" cy="2417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" name="Group"/>
          <p:cNvGrpSpPr/>
          <p:nvPr/>
        </p:nvGrpSpPr>
        <p:grpSpPr>
          <a:xfrm>
            <a:off x="1814755" y="3043101"/>
            <a:ext cx="11115191" cy="6197765"/>
            <a:chOff x="290169" y="218197"/>
            <a:chExt cx="11115189" cy="6197764"/>
          </a:xfrm>
        </p:grpSpPr>
        <p:sp>
          <p:nvSpPr>
            <p:cNvPr id="189" name="$88"/>
            <p:cNvSpPr/>
            <p:nvPr/>
          </p:nvSpPr>
          <p:spPr>
            <a:xfrm>
              <a:off x="290169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0" name="$88"/>
            <p:cNvSpPr/>
            <p:nvPr/>
          </p:nvSpPr>
          <p:spPr>
            <a:xfrm>
              <a:off x="290169" y="2493481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1" name="$88"/>
            <p:cNvSpPr/>
            <p:nvPr/>
          </p:nvSpPr>
          <p:spPr>
            <a:xfrm>
              <a:off x="360414" y="5043965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2" name="$88"/>
            <p:cNvSpPr/>
            <p:nvPr/>
          </p:nvSpPr>
          <p:spPr>
            <a:xfrm>
              <a:off x="2498541" y="5145961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3" name="$88"/>
            <p:cNvSpPr/>
            <p:nvPr/>
          </p:nvSpPr>
          <p:spPr>
            <a:xfrm>
              <a:off x="4736055" y="5145961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4" name="$88"/>
            <p:cNvSpPr/>
            <p:nvPr/>
          </p:nvSpPr>
          <p:spPr>
            <a:xfrm>
              <a:off x="7363408" y="5145961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5" name="$88"/>
            <p:cNvSpPr/>
            <p:nvPr/>
          </p:nvSpPr>
          <p:spPr>
            <a:xfrm>
              <a:off x="10135359" y="5043965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6" name="$88"/>
            <p:cNvSpPr/>
            <p:nvPr/>
          </p:nvSpPr>
          <p:spPr>
            <a:xfrm>
              <a:off x="10135359" y="263118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7" name="$88"/>
            <p:cNvSpPr/>
            <p:nvPr/>
          </p:nvSpPr>
          <p:spPr>
            <a:xfrm>
              <a:off x="7201311" y="263118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8" name="$88"/>
            <p:cNvSpPr/>
            <p:nvPr/>
          </p:nvSpPr>
          <p:spPr>
            <a:xfrm>
              <a:off x="4636668" y="2635165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199" name="$88"/>
            <p:cNvSpPr/>
            <p:nvPr/>
          </p:nvSpPr>
          <p:spPr>
            <a:xfrm>
              <a:off x="2376868" y="263118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200" name="$88"/>
            <p:cNvSpPr/>
            <p:nvPr/>
          </p:nvSpPr>
          <p:spPr>
            <a:xfrm>
              <a:off x="2722642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201" name="$88"/>
            <p:cNvSpPr/>
            <p:nvPr/>
          </p:nvSpPr>
          <p:spPr>
            <a:xfrm>
              <a:off x="4636668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202" name="$88"/>
            <p:cNvSpPr/>
            <p:nvPr/>
          </p:nvSpPr>
          <p:spPr>
            <a:xfrm>
              <a:off x="7338008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  <p:sp>
          <p:nvSpPr>
            <p:cNvPr id="203" name="$88"/>
            <p:cNvSpPr/>
            <p:nvPr/>
          </p:nvSpPr>
          <p:spPr>
            <a:xfrm>
              <a:off x="9952703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$88</a:t>
              </a:r>
            </a:p>
          </p:txBody>
        </p:sp>
      </p:grpSp>
      <p:sp>
        <p:nvSpPr>
          <p:cNvPr id="205" name="BONOBOS"/>
          <p:cNvSpPr txBox="1"/>
          <p:nvPr/>
        </p:nvSpPr>
        <p:spPr>
          <a:xfrm>
            <a:off x="5321109" y="239485"/>
            <a:ext cx="2362582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BONOBOS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  <p:bldP spid="204" grpId="2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9897-D474-8F4C-AFB7-2B9D4361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Helvetica Light" panose="020B0403020202020204" pitchFamily="34" charset="0"/>
              </a:rPr>
              <a:t>All goods are affected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D5B865-2E16-3146-8C70-732A8F476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345" y="2993280"/>
            <a:ext cx="5937404" cy="55217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33D68-C9AC-F34F-8F41-0E0886C65531}"/>
              </a:ext>
            </a:extLst>
          </p:cNvPr>
          <p:cNvSpPr txBox="1"/>
          <p:nvPr/>
        </p:nvSpPr>
        <p:spPr>
          <a:xfrm>
            <a:off x="8038311" y="3405109"/>
            <a:ext cx="2219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 dirty="0"/>
              <a:t>Inflation?</a:t>
            </a:r>
          </a:p>
          <a:p>
            <a:endParaRPr lang="en-US" sz="2560" dirty="0"/>
          </a:p>
          <a:p>
            <a:r>
              <a:rPr lang="en-US" sz="2560" dirty="0"/>
              <a:t>GDP?</a:t>
            </a:r>
          </a:p>
          <a:p>
            <a:endParaRPr lang="en-US" sz="2560" dirty="0"/>
          </a:p>
          <a:p>
            <a:r>
              <a:rPr lang="en-US" sz="2560" dirty="0"/>
              <a:t>Productivity?</a:t>
            </a:r>
          </a:p>
        </p:txBody>
      </p:sp>
    </p:spTree>
    <p:extLst>
      <p:ext uri="{BB962C8B-B14F-4D97-AF65-F5344CB8AC3E}">
        <p14:creationId xmlns:p14="http://schemas.microsoft.com/office/powerpoint/2010/main" val="1686164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Conclusion"/>
          <p:cNvSpPr txBox="1">
            <a:spLocks noGrp="1"/>
          </p:cNvSpPr>
          <p:nvPr>
            <p:ph type="title"/>
          </p:nvPr>
        </p:nvSpPr>
        <p:spPr>
          <a:xfrm>
            <a:off x="807475" y="-359834"/>
            <a:ext cx="10236399" cy="2159001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Conclusion</a:t>
            </a:r>
          </a:p>
        </p:txBody>
      </p:sp>
      <p:sp>
        <p:nvSpPr>
          <p:cNvPr id="1572" name="Large heterogeneity in pricing…"/>
          <p:cNvSpPr txBox="1"/>
          <p:nvPr/>
        </p:nvSpPr>
        <p:spPr>
          <a:xfrm>
            <a:off x="1567427" y="2036235"/>
            <a:ext cx="10060186" cy="298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Large heterogeneity in pricing</a:t>
            </a:r>
          </a:p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20% of retailers with substantial clustering; not explained by digit endings, price levels, popular prices, assortment size</a:t>
            </a:r>
          </a:p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Clustering w/ and a/ categories, but not across retailers</a:t>
            </a:r>
          </a:p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Stickiness in product introductions</a:t>
            </a:r>
          </a:p>
        </p:txBody>
      </p:sp>
      <p:sp>
        <p:nvSpPr>
          <p:cNvPr id="1573" name="3 models that could predict some clustering…"/>
          <p:cNvSpPr txBox="1"/>
          <p:nvPr/>
        </p:nvSpPr>
        <p:spPr>
          <a:xfrm>
            <a:off x="1567427" y="5412077"/>
            <a:ext cx="10236399" cy="233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3 models that could predict some clustering</a:t>
            </a:r>
          </a:p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Short product duration, greater need to inform consumers about assortments</a:t>
            </a:r>
          </a:p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Clustering as an optimal pricing to increase advertising effectiveness</a:t>
            </a:r>
          </a:p>
        </p:txBody>
      </p:sp>
      <p:sp>
        <p:nvSpPr>
          <p:cNvPr id="1574" name="Managerial implications…"/>
          <p:cNvSpPr txBox="1"/>
          <p:nvPr/>
        </p:nvSpPr>
        <p:spPr>
          <a:xfrm>
            <a:off x="1567427" y="8053915"/>
            <a:ext cx="10236399" cy="1811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Managerial implications</a:t>
            </a:r>
            <a:r>
              <a:rPr lang="en-US" dirty="0"/>
              <a:t> (product design)</a:t>
            </a:r>
            <a:endParaRPr dirty="0"/>
          </a:p>
          <a:p>
            <a:pPr marL="430609" indent="-430609" algn="l">
              <a:spcBef>
                <a:spcPts val="1200"/>
              </a:spcBef>
              <a:buSzPct val="86000"/>
              <a:buChar char="•"/>
              <a:defRPr sz="2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Implications for macro literature on price frictions</a:t>
            </a:r>
          </a:p>
        </p:txBody>
      </p:sp>
      <p:grpSp>
        <p:nvGrpSpPr>
          <p:cNvPr id="1579" name="Group"/>
          <p:cNvGrpSpPr/>
          <p:nvPr/>
        </p:nvGrpSpPr>
        <p:grpSpPr>
          <a:xfrm>
            <a:off x="463086" y="1629878"/>
            <a:ext cx="11458698" cy="582660"/>
            <a:chOff x="0" y="-35645"/>
            <a:chExt cx="11458697" cy="582658"/>
          </a:xfrm>
        </p:grpSpPr>
        <p:sp>
          <p:nvSpPr>
            <p:cNvPr id="1575" name="Evidence of an unexplored form of pricing: price clustering"/>
            <p:cNvSpPr txBox="1"/>
            <p:nvPr/>
          </p:nvSpPr>
          <p:spPr>
            <a:xfrm>
              <a:off x="810172" y="-35645"/>
              <a:ext cx="10648525" cy="582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lnSpc>
                  <a:spcPct val="130000"/>
                </a:lnSpc>
                <a:defRPr sz="27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dirty="0"/>
                <a:t>Evidence of an unexplored form of pricing: </a:t>
              </a:r>
              <a:r>
                <a:rPr lang="en-US" dirty="0"/>
                <a:t>quantum </a:t>
              </a:r>
              <a:r>
                <a:rPr dirty="0"/>
                <a:t>price</a:t>
              </a:r>
            </a:p>
          </p:txBody>
        </p:sp>
        <p:grpSp>
          <p:nvGrpSpPr>
            <p:cNvPr id="1578" name="Group"/>
            <p:cNvGrpSpPr/>
            <p:nvPr/>
          </p:nvGrpSpPr>
          <p:grpSpPr>
            <a:xfrm>
              <a:off x="0" y="0"/>
              <a:ext cx="495673" cy="511368"/>
              <a:chOff x="0" y="0"/>
              <a:chExt cx="495672" cy="511367"/>
            </a:xfrm>
          </p:grpSpPr>
          <p:sp>
            <p:nvSpPr>
              <p:cNvPr id="1576" name="Circle"/>
              <p:cNvSpPr/>
              <p:nvPr/>
            </p:nvSpPr>
            <p:spPr>
              <a:xfrm>
                <a:off x="0" y="15694"/>
                <a:ext cx="495673" cy="495674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77" name="1"/>
              <p:cNvSpPr txBox="1"/>
              <p:nvPr/>
            </p:nvSpPr>
            <p:spPr>
              <a:xfrm>
                <a:off x="38582" y="0"/>
                <a:ext cx="418509" cy="4993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1584" name="Group"/>
          <p:cNvGrpSpPr/>
          <p:nvPr/>
        </p:nvGrpSpPr>
        <p:grpSpPr>
          <a:xfrm>
            <a:off x="475972" y="4972416"/>
            <a:ext cx="10378614" cy="510754"/>
            <a:chOff x="0" y="0"/>
            <a:chExt cx="10378613" cy="510753"/>
          </a:xfrm>
        </p:grpSpPr>
        <p:sp>
          <p:nvSpPr>
            <p:cNvPr id="1580" name="Theories to price clustering"/>
            <p:cNvSpPr txBox="1"/>
            <p:nvPr/>
          </p:nvSpPr>
          <p:spPr>
            <a:xfrm>
              <a:off x="797285" y="-1"/>
              <a:ext cx="9581329" cy="510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lnSpc>
                  <a:spcPct val="130000"/>
                </a:lnSpc>
                <a:defRPr sz="27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Theories to price clustering</a:t>
              </a:r>
            </a:p>
          </p:txBody>
        </p:sp>
        <p:grpSp>
          <p:nvGrpSpPr>
            <p:cNvPr id="1583" name="Group"/>
            <p:cNvGrpSpPr/>
            <p:nvPr/>
          </p:nvGrpSpPr>
          <p:grpSpPr>
            <a:xfrm>
              <a:off x="0" y="12987"/>
              <a:ext cx="469900" cy="484780"/>
              <a:chOff x="0" y="0"/>
              <a:chExt cx="469900" cy="484778"/>
            </a:xfrm>
          </p:grpSpPr>
          <p:sp>
            <p:nvSpPr>
              <p:cNvPr id="1581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82" name="2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grpSp>
        <p:nvGrpSpPr>
          <p:cNvPr id="1589" name="Group"/>
          <p:cNvGrpSpPr/>
          <p:nvPr/>
        </p:nvGrpSpPr>
        <p:grpSpPr>
          <a:xfrm>
            <a:off x="480414" y="7833607"/>
            <a:ext cx="8681756" cy="510755"/>
            <a:chOff x="0" y="0"/>
            <a:chExt cx="8681754" cy="510753"/>
          </a:xfrm>
        </p:grpSpPr>
        <p:sp>
          <p:nvSpPr>
            <p:cNvPr id="1585" name="Beyond the puzzle"/>
            <p:cNvSpPr txBox="1"/>
            <p:nvPr/>
          </p:nvSpPr>
          <p:spPr>
            <a:xfrm>
              <a:off x="792843" y="-1"/>
              <a:ext cx="7888912" cy="510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lnSpc>
                  <a:spcPct val="130000"/>
                </a:lnSpc>
                <a:defRPr sz="2700" b="0"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t>Beyond the puzzle</a:t>
              </a:r>
            </a:p>
          </p:txBody>
        </p:sp>
        <p:grpSp>
          <p:nvGrpSpPr>
            <p:cNvPr id="1588" name="Group"/>
            <p:cNvGrpSpPr/>
            <p:nvPr/>
          </p:nvGrpSpPr>
          <p:grpSpPr>
            <a:xfrm>
              <a:off x="0" y="17570"/>
              <a:ext cx="461016" cy="475614"/>
              <a:chOff x="0" y="0"/>
              <a:chExt cx="461015" cy="475612"/>
            </a:xfrm>
          </p:grpSpPr>
          <p:sp>
            <p:nvSpPr>
              <p:cNvPr id="1586" name="Circle"/>
              <p:cNvSpPr/>
              <p:nvPr/>
            </p:nvSpPr>
            <p:spPr>
              <a:xfrm>
                <a:off x="0" y="14597"/>
                <a:ext cx="461016" cy="461016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87" name="3"/>
              <p:cNvSpPr txBox="1"/>
              <p:nvPr/>
            </p:nvSpPr>
            <p:spPr>
              <a:xfrm>
                <a:off x="35884" y="0"/>
                <a:ext cx="389248" cy="464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" grpId="2" animBg="1" advAuto="0"/>
      <p:bldP spid="1573" grpId="4" animBg="1" advAuto="0"/>
      <p:bldP spid="1574" grpId="6" animBg="1" advAuto="0"/>
      <p:bldP spid="1579" grpId="1" animBg="1" advAuto="0"/>
      <p:bldP spid="1584" grpId="3" animBg="1" advAuto="0"/>
      <p:bldP spid="1589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£120"/>
          <p:cNvSpPr txBox="1"/>
          <p:nvPr/>
        </p:nvSpPr>
        <p:spPr>
          <a:xfrm>
            <a:off x="13704319" y="632071"/>
            <a:ext cx="1102869" cy="1155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£120</a:t>
            </a:r>
          </a:p>
        </p:txBody>
      </p:sp>
      <p:grpSp>
        <p:nvGrpSpPr>
          <p:cNvPr id="224" name="Group"/>
          <p:cNvGrpSpPr/>
          <p:nvPr/>
        </p:nvGrpSpPr>
        <p:grpSpPr>
          <a:xfrm>
            <a:off x="619317" y="1290981"/>
            <a:ext cx="11488373" cy="8453173"/>
            <a:chOff x="0" y="0"/>
            <a:chExt cx="11488371" cy="8453172"/>
          </a:xfrm>
        </p:grpSpPr>
        <p:pic>
          <p:nvPicPr>
            <p:cNvPr id="208" name="Screen Shot 2018-09-16 at 8.23.32 AM.png" descr="Screen Shot 2018-09-16 at 8.23.32 A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5974" y="5366622"/>
              <a:ext cx="2140420" cy="3000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3" name="Group"/>
            <p:cNvGrpSpPr/>
            <p:nvPr/>
          </p:nvGrpSpPr>
          <p:grpSpPr>
            <a:xfrm>
              <a:off x="0" y="0"/>
              <a:ext cx="11488372" cy="8453173"/>
              <a:chOff x="0" y="0"/>
              <a:chExt cx="11488371" cy="8453172"/>
            </a:xfrm>
          </p:grpSpPr>
          <p:pic>
            <p:nvPicPr>
              <p:cNvPr id="209" name="Screen Shot 2018-07-26 at 11.51.59 AM.png" descr="Screen Shot 2018-07-26 at 11.51.59 AM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70189" y="620608"/>
                <a:ext cx="2225788" cy="25408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0" name="Screen Shot 2018-07-26 at 11.52.11 AM.png" descr="Screen Shot 2018-07-26 at 11.52.11 AM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5194520"/>
                <a:ext cx="1846892" cy="32586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1" name="Screen Shot 2018-07-26 at 11.52.22 AM.png" descr="Screen Shot 2018-07-26 at 11.52.22 AM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74840" y="3010293"/>
                <a:ext cx="2366473" cy="21637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2" name="Screen Shot 2018-07-26 at 11.52.49 AM.png" descr="Screen Shot 2018-07-26 at 11.52.49 AM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30829" y="261033"/>
                <a:ext cx="2478592" cy="1958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3" name="Screen Shot 2018-07-26 at 11.53.00 AM.png" descr="Screen Shot 2018-07-26 at 11.53.00 AM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6930" y="979406"/>
                <a:ext cx="2230566" cy="16999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4" name="Screen Shot 2018-07-26 at 11.53.12 AM.png" descr="Screen Shot 2018-07-26 at 11.53.12 AM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43671" y="363932"/>
                <a:ext cx="2044701" cy="19179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5" name="Screen Shot 2018-07-26 at 11.52.32 AM.png" descr="Screen Shot 2018-07-26 at 11.52.32 AM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43113" y="2296460"/>
                <a:ext cx="2183774" cy="29840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6" name="Screen Shot 2018-07-26 at 11.53.34 AM.png" descr="Screen Shot 2018-07-26 at 11.53.34 AM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60552" y="5429120"/>
                <a:ext cx="2363781" cy="275186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7" name="Screen Shot 2018-09-16 at 8.24.20 AM.png" descr="Screen Shot 2018-09-16 at 8.24.20 AM.png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414" y="0"/>
                <a:ext cx="1847058" cy="27515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8" name="Screen Shot 2018-09-16 at 8.24.08 AM.png" descr="Screen Shot 2018-09-16 at 8.24.08 AM.pn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8318" y="5578327"/>
                <a:ext cx="1962896" cy="27597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9" name="Screen Shot 2018-09-16 at 8.23.53 AM.png" descr="Screen Shot 2018-09-16 at 8.23.53 AM.pn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43671" y="5215312"/>
                <a:ext cx="2044701" cy="28404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0" name="Screen Shot 2018-09-16 at 8.22.31 AM.png" descr="Screen Shot 2018-09-16 at 8.22.31 AM.png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70" y="2851865"/>
                <a:ext cx="2366473" cy="22815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1" name="Screen Shot 2018-09-16 at 8.22.10 AM.png" descr="Screen Shot 2018-09-16 at 8.22.10 AM.png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89657" y="3274469"/>
                <a:ext cx="2044701" cy="19581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2" name="Screen Shot 2018-09-16 at 8.21.52 AM.png" descr="Screen Shot 2018-09-16 at 8.21.52 AM.png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43671" y="2333054"/>
                <a:ext cx="2044701" cy="28311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225" name="UTERQUE"/>
          <p:cNvSpPr txBox="1"/>
          <p:nvPr/>
        </p:nvSpPr>
        <p:spPr>
          <a:xfrm>
            <a:off x="5387117" y="239485"/>
            <a:ext cx="223056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UTERQUE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1542845" y="2613907"/>
            <a:ext cx="10877113" cy="6582597"/>
            <a:chOff x="367842" y="218197"/>
            <a:chExt cx="10877111" cy="6582596"/>
          </a:xfrm>
        </p:grpSpPr>
        <p:sp>
          <p:nvSpPr>
            <p:cNvPr id="226" name="£120"/>
            <p:cNvSpPr/>
            <p:nvPr/>
          </p:nvSpPr>
          <p:spPr>
            <a:xfrm>
              <a:off x="367842" y="647392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27" name="£120"/>
            <p:cNvSpPr/>
            <p:nvPr/>
          </p:nvSpPr>
          <p:spPr>
            <a:xfrm>
              <a:off x="2814439" y="21819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28" name="£120"/>
            <p:cNvSpPr/>
            <p:nvPr/>
          </p:nvSpPr>
          <p:spPr>
            <a:xfrm>
              <a:off x="5356321" y="78628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29" name="£120"/>
            <p:cNvSpPr/>
            <p:nvPr/>
          </p:nvSpPr>
          <p:spPr>
            <a:xfrm>
              <a:off x="7666527" y="78628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0" name="£120"/>
            <p:cNvSpPr/>
            <p:nvPr/>
          </p:nvSpPr>
          <p:spPr>
            <a:xfrm>
              <a:off x="9917291" y="271043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1" name="£120"/>
            <p:cNvSpPr/>
            <p:nvPr/>
          </p:nvSpPr>
          <p:spPr>
            <a:xfrm>
              <a:off x="423257" y="2987459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2" name="£120"/>
            <p:cNvSpPr/>
            <p:nvPr/>
          </p:nvSpPr>
          <p:spPr>
            <a:xfrm>
              <a:off x="367842" y="5530794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3" name="£120"/>
            <p:cNvSpPr/>
            <p:nvPr/>
          </p:nvSpPr>
          <p:spPr>
            <a:xfrm>
              <a:off x="2870498" y="2643887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4" name="£120"/>
            <p:cNvSpPr/>
            <p:nvPr/>
          </p:nvSpPr>
          <p:spPr>
            <a:xfrm>
              <a:off x="2870498" y="5530794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5" name="£120"/>
            <p:cNvSpPr/>
            <p:nvPr/>
          </p:nvSpPr>
          <p:spPr>
            <a:xfrm>
              <a:off x="5295177" y="2887898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6" name="£120"/>
            <p:cNvSpPr/>
            <p:nvPr/>
          </p:nvSpPr>
          <p:spPr>
            <a:xfrm>
              <a:off x="7586757" y="2481090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7" name="£120"/>
            <p:cNvSpPr/>
            <p:nvPr/>
          </p:nvSpPr>
          <p:spPr>
            <a:xfrm>
              <a:off x="5295177" y="5190201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8" name="£120"/>
            <p:cNvSpPr/>
            <p:nvPr/>
          </p:nvSpPr>
          <p:spPr>
            <a:xfrm>
              <a:off x="9855846" y="2349515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39" name="£120"/>
            <p:cNvSpPr/>
            <p:nvPr/>
          </p:nvSpPr>
          <p:spPr>
            <a:xfrm>
              <a:off x="7854524" y="5530794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  <p:sp>
          <p:nvSpPr>
            <p:cNvPr id="240" name="£120"/>
            <p:cNvSpPr/>
            <p:nvPr/>
          </p:nvSpPr>
          <p:spPr>
            <a:xfrm>
              <a:off x="9974954" y="5351952"/>
              <a:ext cx="1270001" cy="1270001"/>
            </a:xfrm>
            <a:prstGeom prst="lin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£120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41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oday"/>
          <p:cNvSpPr txBox="1">
            <a:spLocks noGrp="1"/>
          </p:cNvSpPr>
          <p:nvPr>
            <p:ph type="title"/>
          </p:nvPr>
        </p:nvSpPr>
        <p:spPr>
          <a:xfrm>
            <a:off x="952500" y="-165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s-ES" dirty="0"/>
              <a:t>Online </a:t>
            </a:r>
            <a:r>
              <a:rPr lang="es-ES" dirty="0" err="1"/>
              <a:t>Pricing</a:t>
            </a:r>
            <a:r>
              <a:rPr lang="es-ES" dirty="0"/>
              <a:t> </a:t>
            </a:r>
            <a:r>
              <a:rPr lang="es-ES" dirty="0" err="1"/>
              <a:t>Strategies</a:t>
            </a:r>
            <a:endParaRPr dirty="0"/>
          </a:p>
        </p:txBody>
      </p:sp>
      <p:grpSp>
        <p:nvGrpSpPr>
          <p:cNvPr id="284" name="Group"/>
          <p:cNvGrpSpPr/>
          <p:nvPr/>
        </p:nvGrpSpPr>
        <p:grpSpPr>
          <a:xfrm>
            <a:off x="478592" y="2054194"/>
            <a:ext cx="10060052" cy="815897"/>
            <a:chOff x="0" y="0"/>
            <a:chExt cx="10060051" cy="815895"/>
          </a:xfrm>
        </p:grpSpPr>
        <p:sp>
          <p:nvSpPr>
            <p:cNvPr id="280" name="Document price clustering in fashion retail"/>
            <p:cNvSpPr txBox="1"/>
            <p:nvPr/>
          </p:nvSpPr>
          <p:spPr>
            <a:xfrm>
              <a:off x="757880" y="0"/>
              <a:ext cx="930217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28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lang="es-ES" dirty="0"/>
                <a:t>Robo-</a:t>
              </a:r>
              <a:r>
                <a:rPr lang="es-ES" dirty="0" err="1"/>
                <a:t>pricing</a:t>
              </a:r>
              <a:endParaRPr dirty="0"/>
            </a:p>
          </p:txBody>
        </p:sp>
        <p:grpSp>
          <p:nvGrpSpPr>
            <p:cNvPr id="283" name="Group"/>
            <p:cNvGrpSpPr/>
            <p:nvPr/>
          </p:nvGrpSpPr>
          <p:grpSpPr>
            <a:xfrm>
              <a:off x="0" y="183519"/>
              <a:ext cx="469900" cy="484780"/>
              <a:chOff x="0" y="0"/>
              <a:chExt cx="469900" cy="484778"/>
            </a:xfrm>
          </p:grpSpPr>
          <p:sp>
            <p:nvSpPr>
              <p:cNvPr id="281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2" name="1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294" name="Group"/>
          <p:cNvGrpSpPr/>
          <p:nvPr/>
        </p:nvGrpSpPr>
        <p:grpSpPr>
          <a:xfrm>
            <a:off x="478592" y="5143204"/>
            <a:ext cx="11230469" cy="815897"/>
            <a:chOff x="0" y="0"/>
            <a:chExt cx="11230467" cy="815895"/>
          </a:xfrm>
        </p:grpSpPr>
        <p:sp>
          <p:nvSpPr>
            <p:cNvPr id="290" name="Potential explanations to clustering as an optimal pricing strategy"/>
            <p:cNvSpPr txBox="1"/>
            <p:nvPr/>
          </p:nvSpPr>
          <p:spPr>
            <a:xfrm>
              <a:off x="817146" y="0"/>
              <a:ext cx="1041332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578358">
                <a:defRPr sz="2772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lang="es-ES" dirty="0"/>
                <a:t>Quantum </a:t>
              </a:r>
              <a:r>
                <a:rPr lang="es-ES" dirty="0" err="1"/>
                <a:t>Prices</a:t>
              </a:r>
              <a:endParaRPr dirty="0"/>
            </a:p>
          </p:txBody>
        </p:sp>
        <p:grpSp>
          <p:nvGrpSpPr>
            <p:cNvPr id="293" name="Group"/>
            <p:cNvGrpSpPr/>
            <p:nvPr/>
          </p:nvGrpSpPr>
          <p:grpSpPr>
            <a:xfrm>
              <a:off x="0" y="166286"/>
              <a:ext cx="469900" cy="484779"/>
              <a:chOff x="0" y="0"/>
              <a:chExt cx="469900" cy="484778"/>
            </a:xfrm>
          </p:grpSpPr>
          <p:sp>
            <p:nvSpPr>
              <p:cNvPr id="291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2" name="2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sp>
        <p:nvSpPr>
          <p:cNvPr id="24" name="Informal definition:…">
            <a:extLst>
              <a:ext uri="{FF2B5EF4-FFF2-40B4-BE49-F238E27FC236}">
                <a16:creationId xmlns:a16="http://schemas.microsoft.com/office/drawing/2014/main" id="{7308A9A0-8488-414D-B57B-BF1AB5B36CB8}"/>
              </a:ext>
            </a:extLst>
          </p:cNvPr>
          <p:cNvSpPr txBox="1"/>
          <p:nvPr/>
        </p:nvSpPr>
        <p:spPr>
          <a:xfrm>
            <a:off x="1851314" y="2943194"/>
            <a:ext cx="9302172" cy="184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5" name="Informal definition:…">
            <a:extLst>
              <a:ext uri="{FF2B5EF4-FFF2-40B4-BE49-F238E27FC236}">
                <a16:creationId xmlns:a16="http://schemas.microsoft.com/office/drawing/2014/main" id="{3C63F0EB-F4AE-314D-AD4A-F4BBAE0620FA}"/>
              </a:ext>
            </a:extLst>
          </p:cNvPr>
          <p:cNvSpPr txBox="1"/>
          <p:nvPr/>
        </p:nvSpPr>
        <p:spPr>
          <a:xfrm>
            <a:off x="2003714" y="3095594"/>
            <a:ext cx="9302172" cy="184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algn="l"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Amazon, Walmart, etc.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Prices decided by pure demand optimization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Almost every price can be observed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Profits come from the implied information in the network</a:t>
            </a:r>
            <a:endParaRPr dirty="0"/>
          </a:p>
        </p:txBody>
      </p:sp>
      <p:sp>
        <p:nvSpPr>
          <p:cNvPr id="26" name="Informal definition:…">
            <a:extLst>
              <a:ext uri="{FF2B5EF4-FFF2-40B4-BE49-F238E27FC236}">
                <a16:creationId xmlns:a16="http://schemas.microsoft.com/office/drawing/2014/main" id="{781D6E56-E97F-B04E-A8CF-6AB8EAA915EA}"/>
              </a:ext>
            </a:extLst>
          </p:cNvPr>
          <p:cNvSpPr txBox="1"/>
          <p:nvPr/>
        </p:nvSpPr>
        <p:spPr>
          <a:xfrm>
            <a:off x="2003714" y="5892395"/>
            <a:ext cx="9302172" cy="184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Zara, H&amp;M, etc.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Prices choice set is sparse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Very few prices relative to items</a:t>
            </a:r>
          </a:p>
          <a:p>
            <a:pPr marL="514350" indent="-514350" algn="l">
              <a:buFont typeface="Arial" panose="020B0604020202020204" pitchFamily="34" charset="0"/>
              <a:buChar char="•"/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/>
              <a:t>Profits come from the clustering of the demand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8104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 advAuto="0"/>
      <p:bldP spid="294" grpId="0" animBg="1" advAuto="0"/>
      <p:bldP spid="25" grpId="0" animBg="1" advAuto="0"/>
      <p:bldP spid="2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oday"/>
          <p:cNvSpPr txBox="1">
            <a:spLocks noGrp="1"/>
          </p:cNvSpPr>
          <p:nvPr>
            <p:ph type="title"/>
          </p:nvPr>
        </p:nvSpPr>
        <p:spPr>
          <a:xfrm>
            <a:off x="952500" y="-165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/>
              <a:t>Our Paper</a:t>
            </a:r>
            <a:endParaRPr dirty="0"/>
          </a:p>
        </p:txBody>
      </p:sp>
      <p:sp>
        <p:nvSpPr>
          <p:cNvPr id="279" name="Informal definition:…"/>
          <p:cNvSpPr txBox="1"/>
          <p:nvPr/>
        </p:nvSpPr>
        <p:spPr>
          <a:xfrm>
            <a:off x="1851314" y="2943194"/>
            <a:ext cx="9302172" cy="184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>
              <a:defRPr sz="28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dirty="0"/>
              <a:t>Informal definition:</a:t>
            </a:r>
          </a:p>
          <a:p>
            <a:pPr marL="535781" indent="-535781" algn="l">
              <a:buSzPct val="100000"/>
              <a:buAutoNum type="arabicPeriod"/>
              <a:defRPr sz="2800" b="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Same handful of prices for diverse assortment</a:t>
            </a:r>
          </a:p>
          <a:p>
            <a:pPr marL="535781" indent="-535781" algn="l">
              <a:buSzPct val="100000"/>
              <a:buAutoNum type="arabicPeriod"/>
              <a:defRPr sz="2800" b="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Prices are meaningfully separated</a:t>
            </a:r>
          </a:p>
          <a:p>
            <a:pPr marL="535781" indent="-535781" algn="l">
              <a:buSzPct val="100000"/>
              <a:buAutoNum type="arabicPeriod"/>
              <a:defRPr sz="2800" b="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Rare price increases</a:t>
            </a:r>
          </a:p>
        </p:txBody>
      </p:sp>
      <p:grpSp>
        <p:nvGrpSpPr>
          <p:cNvPr id="284" name="Group"/>
          <p:cNvGrpSpPr/>
          <p:nvPr/>
        </p:nvGrpSpPr>
        <p:grpSpPr>
          <a:xfrm>
            <a:off x="478592" y="2054194"/>
            <a:ext cx="10060052" cy="815897"/>
            <a:chOff x="0" y="0"/>
            <a:chExt cx="10060051" cy="815895"/>
          </a:xfrm>
        </p:grpSpPr>
        <p:sp>
          <p:nvSpPr>
            <p:cNvPr id="280" name="Document price clustering in fashion retail"/>
            <p:cNvSpPr txBox="1"/>
            <p:nvPr/>
          </p:nvSpPr>
          <p:spPr>
            <a:xfrm>
              <a:off x="757880" y="0"/>
              <a:ext cx="930217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28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Document price clustering in fashion retail</a:t>
              </a:r>
            </a:p>
          </p:txBody>
        </p:sp>
        <p:grpSp>
          <p:nvGrpSpPr>
            <p:cNvPr id="283" name="Group"/>
            <p:cNvGrpSpPr/>
            <p:nvPr/>
          </p:nvGrpSpPr>
          <p:grpSpPr>
            <a:xfrm>
              <a:off x="0" y="183519"/>
              <a:ext cx="469900" cy="484780"/>
              <a:chOff x="0" y="0"/>
              <a:chExt cx="469900" cy="484778"/>
            </a:xfrm>
          </p:grpSpPr>
          <p:sp>
            <p:nvSpPr>
              <p:cNvPr id="281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2" name="1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289" name="Group"/>
          <p:cNvGrpSpPr/>
          <p:nvPr/>
        </p:nvGrpSpPr>
        <p:grpSpPr>
          <a:xfrm>
            <a:off x="478592" y="7825878"/>
            <a:ext cx="8437260" cy="815896"/>
            <a:chOff x="0" y="0"/>
            <a:chExt cx="8437259" cy="815895"/>
          </a:xfrm>
        </p:grpSpPr>
        <p:sp>
          <p:nvSpPr>
            <p:cNvPr id="285" name="Managerial and macro implications"/>
            <p:cNvSpPr txBox="1"/>
            <p:nvPr/>
          </p:nvSpPr>
          <p:spPr>
            <a:xfrm>
              <a:off x="907465" y="0"/>
              <a:ext cx="7529795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28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lang="es-ES" dirty="0"/>
                <a:t>M</a:t>
              </a:r>
              <a:r>
                <a:rPr dirty="0" err="1"/>
                <a:t>acro</a:t>
              </a:r>
              <a:r>
                <a:rPr dirty="0"/>
                <a:t> implications</a:t>
              </a:r>
            </a:p>
          </p:txBody>
        </p:sp>
        <p:grpSp>
          <p:nvGrpSpPr>
            <p:cNvPr id="288" name="Group"/>
            <p:cNvGrpSpPr/>
            <p:nvPr/>
          </p:nvGrpSpPr>
          <p:grpSpPr>
            <a:xfrm>
              <a:off x="0" y="172767"/>
              <a:ext cx="469900" cy="484779"/>
              <a:chOff x="0" y="0"/>
              <a:chExt cx="469900" cy="484778"/>
            </a:xfrm>
          </p:grpSpPr>
          <p:sp>
            <p:nvSpPr>
              <p:cNvPr id="286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7" name="4"/>
              <p:cNvSpPr txBox="1"/>
              <p:nvPr/>
            </p:nvSpPr>
            <p:spPr>
              <a:xfrm>
                <a:off x="238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grpSp>
        <p:nvGrpSpPr>
          <p:cNvPr id="294" name="Group"/>
          <p:cNvGrpSpPr/>
          <p:nvPr/>
        </p:nvGrpSpPr>
        <p:grpSpPr>
          <a:xfrm>
            <a:off x="478592" y="5143204"/>
            <a:ext cx="11230469" cy="815897"/>
            <a:chOff x="0" y="0"/>
            <a:chExt cx="11230467" cy="815895"/>
          </a:xfrm>
        </p:grpSpPr>
        <p:sp>
          <p:nvSpPr>
            <p:cNvPr id="290" name="Potential explanations to clustering as an optimal pricing strategy"/>
            <p:cNvSpPr txBox="1"/>
            <p:nvPr/>
          </p:nvSpPr>
          <p:spPr>
            <a:xfrm>
              <a:off x="817146" y="0"/>
              <a:ext cx="1041332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 defTabSz="578358">
                <a:defRPr sz="2772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Potential explanations to clustering as an optimal pricing strategy</a:t>
              </a:r>
            </a:p>
          </p:txBody>
        </p:sp>
        <p:grpSp>
          <p:nvGrpSpPr>
            <p:cNvPr id="293" name="Group"/>
            <p:cNvGrpSpPr/>
            <p:nvPr/>
          </p:nvGrpSpPr>
          <p:grpSpPr>
            <a:xfrm>
              <a:off x="0" y="166286"/>
              <a:ext cx="469900" cy="484779"/>
              <a:chOff x="0" y="0"/>
              <a:chExt cx="469900" cy="484778"/>
            </a:xfrm>
          </p:grpSpPr>
          <p:sp>
            <p:nvSpPr>
              <p:cNvPr id="291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2" name="2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</p:grpSp>
      </p:grpSp>
      <p:grpSp>
        <p:nvGrpSpPr>
          <p:cNvPr id="299" name="Group"/>
          <p:cNvGrpSpPr/>
          <p:nvPr/>
        </p:nvGrpSpPr>
        <p:grpSpPr>
          <a:xfrm>
            <a:off x="478592" y="6484541"/>
            <a:ext cx="11306669" cy="815897"/>
            <a:chOff x="0" y="0"/>
            <a:chExt cx="11306667" cy="815895"/>
          </a:xfrm>
        </p:grpSpPr>
        <p:sp>
          <p:nvSpPr>
            <p:cNvPr id="295" name="Model predictions and empirical evidence"/>
            <p:cNvSpPr txBox="1"/>
            <p:nvPr/>
          </p:nvSpPr>
          <p:spPr>
            <a:xfrm>
              <a:off x="893346" y="0"/>
              <a:ext cx="10413322" cy="8158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28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Model predictions and empirical evidence</a:t>
              </a:r>
            </a:p>
          </p:txBody>
        </p:sp>
        <p:grpSp>
          <p:nvGrpSpPr>
            <p:cNvPr id="298" name="Group"/>
            <p:cNvGrpSpPr/>
            <p:nvPr/>
          </p:nvGrpSpPr>
          <p:grpSpPr>
            <a:xfrm>
              <a:off x="0" y="169526"/>
              <a:ext cx="469900" cy="484780"/>
              <a:chOff x="0" y="0"/>
              <a:chExt cx="469900" cy="484778"/>
            </a:xfrm>
          </p:grpSpPr>
          <p:sp>
            <p:nvSpPr>
              <p:cNvPr id="296" name="Circle"/>
              <p:cNvSpPr/>
              <p:nvPr/>
            </p:nvSpPr>
            <p:spPr>
              <a:xfrm>
                <a:off x="0" y="14878"/>
                <a:ext cx="469900" cy="469901"/>
              </a:xfrm>
              <a:prstGeom prst="ellipse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7" name="3"/>
              <p:cNvSpPr txBox="1"/>
              <p:nvPr/>
            </p:nvSpPr>
            <p:spPr>
              <a:xfrm>
                <a:off x="36576" y="0"/>
                <a:ext cx="396749" cy="473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2" animBg="1" advAuto="0"/>
      <p:bldP spid="284" grpId="1" animBg="1" advAuto="0"/>
      <p:bldP spid="289" grpId="5" animBg="1" advAuto="0"/>
      <p:bldP spid="294" grpId="3" animBg="1" advAuto="0"/>
      <p:bldP spid="299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Data — Collection"/>
          <p:cNvSpPr txBox="1">
            <a:spLocks noGrp="1"/>
          </p:cNvSpPr>
          <p:nvPr>
            <p:ph type="title"/>
          </p:nvPr>
        </p:nvSpPr>
        <p:spPr>
          <a:xfrm>
            <a:off x="1799166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Data — Collection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360681" y="400927"/>
            <a:ext cx="749301" cy="772946"/>
            <a:chOff x="0" y="0"/>
            <a:chExt cx="749300" cy="772945"/>
          </a:xfrm>
        </p:grpSpPr>
        <p:sp>
          <p:nvSpPr>
            <p:cNvPr id="350" name="Circle"/>
            <p:cNvSpPr/>
            <p:nvPr/>
          </p:nvSpPr>
          <p:spPr>
            <a:xfrm>
              <a:off x="0" y="23645"/>
              <a:ext cx="749300" cy="7493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1" name="1"/>
            <p:cNvSpPr txBox="1"/>
            <p:nvPr/>
          </p:nvSpPr>
          <p:spPr>
            <a:xfrm>
              <a:off x="149453" y="0"/>
              <a:ext cx="424994" cy="771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400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550781" y="2066871"/>
            <a:ext cx="8524378" cy="1270001"/>
            <a:chOff x="0" y="0"/>
            <a:chExt cx="8524377" cy="1270000"/>
          </a:xfrm>
        </p:grpSpPr>
        <p:sp>
          <p:nvSpPr>
            <p:cNvPr id="353" name="Circle"/>
            <p:cNvSpPr/>
            <p:nvPr/>
          </p:nvSpPr>
          <p:spPr>
            <a:xfrm>
              <a:off x="0" y="507599"/>
              <a:ext cx="254801" cy="254802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4" name="Fashion retailers in the US and the UK"/>
            <p:cNvSpPr txBox="1"/>
            <p:nvPr/>
          </p:nvSpPr>
          <p:spPr>
            <a:xfrm>
              <a:off x="688039" y="0"/>
              <a:ext cx="7836339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Fashion retailers in the US and the UK</a:t>
              </a:r>
            </a:p>
          </p:txBody>
        </p:sp>
      </p:grpSp>
      <p:grpSp>
        <p:nvGrpSpPr>
          <p:cNvPr id="358" name="Group"/>
          <p:cNvGrpSpPr/>
          <p:nvPr/>
        </p:nvGrpSpPr>
        <p:grpSpPr>
          <a:xfrm>
            <a:off x="550781" y="3555478"/>
            <a:ext cx="8524378" cy="1270001"/>
            <a:chOff x="0" y="0"/>
            <a:chExt cx="8524377" cy="1270000"/>
          </a:xfrm>
        </p:grpSpPr>
        <p:sp>
          <p:nvSpPr>
            <p:cNvPr id="356" name="Circle"/>
            <p:cNvSpPr/>
            <p:nvPr/>
          </p:nvSpPr>
          <p:spPr>
            <a:xfrm>
              <a:off x="0" y="237823"/>
              <a:ext cx="254801" cy="254802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7" name="Industry: $380 billion sales in the US…"/>
            <p:cNvSpPr txBox="1"/>
            <p:nvPr/>
          </p:nvSpPr>
          <p:spPr>
            <a:xfrm>
              <a:off x="688039" y="0"/>
              <a:ext cx="7836339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Industry: $380 billion sales in the US</a:t>
              </a:r>
            </a:p>
            <a:p>
              <a: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Second largest market, after China</a:t>
              </a:r>
            </a:p>
          </p:txBody>
        </p:sp>
      </p:grpSp>
      <p:grpSp>
        <p:nvGrpSpPr>
          <p:cNvPr id="361" name="Group"/>
          <p:cNvGrpSpPr/>
          <p:nvPr/>
        </p:nvGrpSpPr>
        <p:grpSpPr>
          <a:xfrm>
            <a:off x="550781" y="5259985"/>
            <a:ext cx="11942464" cy="1270001"/>
            <a:chOff x="0" y="0"/>
            <a:chExt cx="11942463" cy="1270000"/>
          </a:xfrm>
        </p:grpSpPr>
        <p:sp>
          <p:nvSpPr>
            <p:cNvPr id="359" name="Inditex $32B; Louis Vuitton $20B;…"/>
            <p:cNvSpPr txBox="1"/>
            <p:nvPr/>
          </p:nvSpPr>
          <p:spPr>
            <a:xfrm>
              <a:off x="688039" y="0"/>
              <a:ext cx="11254425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Inditex $32B; Louis Vuitton $20B; </a:t>
              </a:r>
            </a:p>
            <a:p>
              <a: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Walmart $30B; Nike: $34B </a:t>
              </a:r>
            </a:p>
          </p:txBody>
        </p:sp>
        <p:sp>
          <p:nvSpPr>
            <p:cNvPr id="360" name="Circle"/>
            <p:cNvSpPr/>
            <p:nvPr/>
          </p:nvSpPr>
          <p:spPr>
            <a:xfrm>
              <a:off x="0" y="244274"/>
              <a:ext cx="254801" cy="254802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550781" y="8274958"/>
            <a:ext cx="4850804" cy="864283"/>
            <a:chOff x="0" y="0"/>
            <a:chExt cx="4850803" cy="864281"/>
          </a:xfrm>
        </p:grpSpPr>
        <p:sp>
          <p:nvSpPr>
            <p:cNvPr id="362" name="Collect online data"/>
            <p:cNvSpPr txBox="1"/>
            <p:nvPr/>
          </p:nvSpPr>
          <p:spPr>
            <a:xfrm>
              <a:off x="688039" y="0"/>
              <a:ext cx="4162765" cy="864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Collect online data</a:t>
              </a:r>
            </a:p>
          </p:txBody>
        </p:sp>
        <p:sp>
          <p:nvSpPr>
            <p:cNvPr id="363" name="Circle"/>
            <p:cNvSpPr/>
            <p:nvPr/>
          </p:nvSpPr>
          <p:spPr>
            <a:xfrm>
              <a:off x="0" y="304740"/>
              <a:ext cx="254801" cy="254802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67" name="Group"/>
          <p:cNvGrpSpPr/>
          <p:nvPr/>
        </p:nvGrpSpPr>
        <p:grpSpPr>
          <a:xfrm>
            <a:off x="550781" y="6697791"/>
            <a:ext cx="8524378" cy="1270001"/>
            <a:chOff x="0" y="0"/>
            <a:chExt cx="8524377" cy="1270000"/>
          </a:xfrm>
        </p:grpSpPr>
        <p:sp>
          <p:nvSpPr>
            <p:cNvPr id="365" name="Data availability"/>
            <p:cNvSpPr txBox="1"/>
            <p:nvPr/>
          </p:nvSpPr>
          <p:spPr>
            <a:xfrm>
              <a:off x="688039" y="0"/>
              <a:ext cx="7836339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l">
                <a:defRPr sz="3300" b="0"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t>Data availability</a:t>
              </a:r>
            </a:p>
          </p:txBody>
        </p:sp>
        <p:sp>
          <p:nvSpPr>
            <p:cNvPr id="366" name="Circle"/>
            <p:cNvSpPr/>
            <p:nvPr/>
          </p:nvSpPr>
          <p:spPr>
            <a:xfrm>
              <a:off x="0" y="537901"/>
              <a:ext cx="254801" cy="254802"/>
            </a:xfrm>
            <a:prstGeom prst="ellipse">
              <a:avLst/>
            </a:prstGeom>
            <a:solidFill>
              <a:schemeClr val="accent5">
                <a:hueOff val="-152896"/>
                <a:lumOff val="1236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1" animBg="1" advAuto="0"/>
      <p:bldP spid="358" grpId="2" animBg="1" advAuto="0"/>
      <p:bldP spid="361" grpId="3" animBg="1" advAuto="0"/>
      <p:bldP spid="364" grpId="5" animBg="1" advAuto="0"/>
      <p:bldP spid="367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ollection"/>
          <p:cNvSpPr txBox="1">
            <a:spLocks noGrp="1"/>
          </p:cNvSpPr>
          <p:nvPr>
            <p:ph type="title"/>
          </p:nvPr>
        </p:nvSpPr>
        <p:spPr>
          <a:xfrm>
            <a:off x="550781" y="-292100"/>
            <a:ext cx="11099801" cy="2159000"/>
          </a:xfrm>
          <a:prstGeom prst="rect">
            <a:avLst/>
          </a:prstGeom>
        </p:spPr>
        <p:txBody>
          <a:bodyPr/>
          <a:lstStyle>
            <a:lvl1pPr algn="l">
              <a:defRPr sz="500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Collection</a:t>
            </a:r>
          </a:p>
        </p:txBody>
      </p:sp>
      <p:sp>
        <p:nvSpPr>
          <p:cNvPr id="370" name="What types of retailers?"/>
          <p:cNvSpPr txBox="1"/>
          <p:nvPr/>
        </p:nvSpPr>
        <p:spPr>
          <a:xfrm>
            <a:off x="586480" y="1447463"/>
            <a:ext cx="1025350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What types of retailers?</a:t>
            </a:r>
          </a:p>
        </p:txBody>
      </p:sp>
      <p:grpSp>
        <p:nvGrpSpPr>
          <p:cNvPr id="373" name="Group"/>
          <p:cNvGrpSpPr/>
          <p:nvPr/>
        </p:nvGrpSpPr>
        <p:grpSpPr>
          <a:xfrm>
            <a:off x="11553614" y="82623"/>
            <a:ext cx="368690" cy="418424"/>
            <a:chOff x="0" y="0"/>
            <a:chExt cx="368688" cy="418423"/>
          </a:xfrm>
        </p:grpSpPr>
        <p:sp>
          <p:nvSpPr>
            <p:cNvPr id="371" name="Circle"/>
            <p:cNvSpPr/>
            <p:nvPr/>
          </p:nvSpPr>
          <p:spPr>
            <a:xfrm>
              <a:off x="0" y="49734"/>
              <a:ext cx="368689" cy="36869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1"/>
            <p:cNvSpPr txBox="1"/>
            <p:nvPr/>
          </p:nvSpPr>
          <p:spPr>
            <a:xfrm>
              <a:off x="60837" y="0"/>
              <a:ext cx="209116" cy="379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374" name="Data"/>
          <p:cNvSpPr txBox="1"/>
          <p:nvPr/>
        </p:nvSpPr>
        <p:spPr>
          <a:xfrm>
            <a:off x="12086166" y="-342900"/>
            <a:ext cx="2681487" cy="1307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600" b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Data</a:t>
            </a:r>
          </a:p>
        </p:txBody>
      </p:sp>
      <p:pic>
        <p:nvPicPr>
          <p:cNvPr id="375" name="Screen Shot 2018-09-18 at 7.09.45 PM.png" descr="Screen Shot 2018-09-18 at 7.09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40" y="2747074"/>
            <a:ext cx="8211520" cy="6818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1451</Words>
  <Application>Microsoft Macintosh PowerPoint</Application>
  <PresentationFormat>Custom</PresentationFormat>
  <Paragraphs>381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Apple Symbols</vt:lpstr>
      <vt:lpstr>Arial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Quantum Prices</vt:lpstr>
      <vt:lpstr>PowerPoint Presentation</vt:lpstr>
      <vt:lpstr>PowerPoint Presentation</vt:lpstr>
      <vt:lpstr>PowerPoint Presentation</vt:lpstr>
      <vt:lpstr>PowerPoint Presentation</vt:lpstr>
      <vt:lpstr>Online Pricing Strategies</vt:lpstr>
      <vt:lpstr>Our Paper</vt:lpstr>
      <vt:lpstr>Data — Collection</vt:lpstr>
      <vt:lpstr>Collection</vt:lpstr>
      <vt:lpstr>Collection</vt:lpstr>
      <vt:lpstr>Classification</vt:lpstr>
      <vt:lpstr>Classification</vt:lpstr>
      <vt:lpstr>Classification</vt:lpstr>
      <vt:lpstr>Summary Statistics</vt:lpstr>
      <vt:lpstr>Price Clustering — Example</vt:lpstr>
      <vt:lpstr>PowerPoint Presentation</vt:lpstr>
      <vt:lpstr>PowerPoint Presentation</vt:lpstr>
      <vt:lpstr>Scope of Clustering</vt:lpstr>
      <vt:lpstr>Potential Explanations</vt:lpstr>
      <vt:lpstr>1. Price Advertising</vt:lpstr>
      <vt:lpstr>1. Price Advertising</vt:lpstr>
      <vt:lpstr>1. Price Advertising</vt:lpstr>
      <vt:lpstr>3. Price Stickiness — New Prices</vt:lpstr>
      <vt:lpstr>3. Price Stickiness — Introductions</vt:lpstr>
      <vt:lpstr>3. Price Stickiness — Adjustments</vt:lpstr>
      <vt:lpstr>3. Price Stickiness — Adjustments</vt:lpstr>
      <vt:lpstr>3. Price Stickiness — Adjustments</vt:lpstr>
      <vt:lpstr>Macro Implications</vt:lpstr>
      <vt:lpstr>Law of One Price</vt:lpstr>
      <vt:lpstr>Simulation</vt:lpstr>
      <vt:lpstr>Simulation</vt:lpstr>
      <vt:lpstr>Simulation</vt:lpstr>
      <vt:lpstr>Simulation</vt:lpstr>
      <vt:lpstr>Simulation</vt:lpstr>
      <vt:lpstr>Areas of Future Research</vt:lpstr>
      <vt:lpstr>Paradigm organizing data</vt:lpstr>
      <vt:lpstr>Netflix?</vt:lpstr>
      <vt:lpstr>Change in preferences</vt:lpstr>
      <vt:lpstr>Bundle Products</vt:lpstr>
      <vt:lpstr>All goods are affected</vt:lpstr>
      <vt:lpstr>Conclusion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Prices</dc:title>
  <cp:lastModifiedBy>Roberto Rigobon</cp:lastModifiedBy>
  <cp:revision>7</cp:revision>
  <dcterms:modified xsi:type="dcterms:W3CDTF">2020-05-20T22:51:40Z</dcterms:modified>
</cp:coreProperties>
</file>