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29"/>
  </p:notesMasterIdLst>
  <p:sldIdLst>
    <p:sldId id="313" r:id="rId2"/>
    <p:sldId id="780" r:id="rId3"/>
    <p:sldId id="1416" r:id="rId4"/>
    <p:sldId id="781" r:id="rId5"/>
    <p:sldId id="1409" r:id="rId6"/>
    <p:sldId id="1408" r:id="rId7"/>
    <p:sldId id="783" r:id="rId8"/>
    <p:sldId id="1417" r:id="rId9"/>
    <p:sldId id="795" r:id="rId10"/>
    <p:sldId id="1412" r:id="rId11"/>
    <p:sldId id="1413" r:id="rId12"/>
    <p:sldId id="1418" r:id="rId13"/>
    <p:sldId id="1414" r:id="rId14"/>
    <p:sldId id="791" r:id="rId15"/>
    <p:sldId id="1420" r:id="rId16"/>
    <p:sldId id="1422" r:id="rId17"/>
    <p:sldId id="1421" r:id="rId18"/>
    <p:sldId id="801" r:id="rId19"/>
    <p:sldId id="747" r:id="rId20"/>
    <p:sldId id="751" r:id="rId21"/>
    <p:sldId id="752" r:id="rId22"/>
    <p:sldId id="753" r:id="rId23"/>
    <p:sldId id="1419" r:id="rId24"/>
    <p:sldId id="805" r:id="rId25"/>
    <p:sldId id="785" r:id="rId26"/>
    <p:sldId id="796" r:id="rId27"/>
    <p:sldId id="1411" r:id="rId28"/>
  </p:sldIdLst>
  <p:sldSz cx="16256000" cy="9144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051840-0807-4006-AB4E-BA9CE51740F0}">
          <p14:sldIdLst>
            <p14:sldId id="313"/>
            <p14:sldId id="780"/>
            <p14:sldId id="1416"/>
            <p14:sldId id="781"/>
            <p14:sldId id="1409"/>
            <p14:sldId id="1408"/>
            <p14:sldId id="783"/>
            <p14:sldId id="1417"/>
            <p14:sldId id="795"/>
            <p14:sldId id="1412"/>
            <p14:sldId id="1413"/>
            <p14:sldId id="1418"/>
            <p14:sldId id="1414"/>
            <p14:sldId id="791"/>
            <p14:sldId id="1420"/>
            <p14:sldId id="1422"/>
            <p14:sldId id="1421"/>
            <p14:sldId id="801"/>
            <p14:sldId id="747"/>
            <p14:sldId id="751"/>
            <p14:sldId id="752"/>
            <p14:sldId id="753"/>
            <p14:sldId id="1419"/>
            <p14:sldId id="805"/>
            <p14:sldId id="785"/>
            <p14:sldId id="796"/>
            <p14:sldId id="1411"/>
          </p14:sldIdLst>
        </p14:section>
        <p14:section name="Extra slides" id="{B17DD552-F4FC-4F0D-A6DC-EF8A54E9821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CA6"/>
    <a:srgbClr val="8C948C"/>
    <a:srgbClr val="7A807A"/>
    <a:srgbClr val="783F05"/>
    <a:srgbClr val="A6ADA6"/>
    <a:srgbClr val="A6AAA6"/>
    <a:srgbClr val="A6A6A6"/>
    <a:srgbClr val="A6B1A6"/>
    <a:srgbClr val="A6B4A6"/>
    <a:srgbClr val="888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08" autoAdjust="0"/>
    <p:restoredTop sz="94660"/>
  </p:normalViewPr>
  <p:slideViewPr>
    <p:cSldViewPr snapToGrid="0">
      <p:cViewPr varScale="1">
        <p:scale>
          <a:sx n="46" d="100"/>
          <a:sy n="46" d="100"/>
        </p:scale>
        <p:origin x="28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15175F56-ACF8-4AC8-9698-0B52B3A03C20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74508"/>
            <a:ext cx="5607711" cy="3659842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B986EE67-0280-4819-A656-11230EA29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4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https://asia.nikkei.com/Business/Companies/Nepal-bans-China-s-Alipay-and-WeChat-Pay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6EE67-0280-4819-A656-11230EA299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8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https://qz.com/1791778/ant-financials-yue-bao-is-no-longer-the-worlds-biggest-money-market-fund/</a:t>
            </a:r>
          </a:p>
          <a:p>
            <a:r>
              <a:rPr lang="en-US" dirty="0"/>
              <a:t>https://www.ft.com/video/a331c838-8bd7-4e79-8966-eb9f012743aa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6EE67-0280-4819-A656-11230EA299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13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https://qz.com/1791778/ant-financials-yue-bao-is-no-longer-the-worlds-biggest-money-market-fund/</a:t>
            </a:r>
          </a:p>
          <a:p>
            <a:r>
              <a:rPr lang="en-US" dirty="0"/>
              <a:t>https://www.ft.com/video/a331c838-8bd7-4e79-8966-eb9f012743aa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6EE67-0280-4819-A656-11230EA299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31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AF5-EDF0-4591-86F8-9A6128C6CA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7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AF5-EDF0-4591-86F8-9A6128C6CA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47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AF5-EDF0-4591-86F8-9A6128C6CA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44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AF5-EDF0-4591-86F8-9A6128C6CA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1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E82227-37B3-43BC-ADC8-5578DB9E1C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4D2157F-F89D-466F-9CA6-B4A846B4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898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0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37628" y="1669473"/>
            <a:ext cx="3505200" cy="67770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3171" y="1669473"/>
            <a:ext cx="11817313" cy="687847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5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573" y="1530350"/>
            <a:ext cx="15342084" cy="3183467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573" y="5242368"/>
            <a:ext cx="12192000" cy="925676"/>
          </a:xfrm>
        </p:spPr>
        <p:txBody>
          <a:bodyPr/>
          <a:lstStyle>
            <a:lvl1pPr marL="0" indent="0" algn="l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1573" y="8561095"/>
            <a:ext cx="2375409" cy="53379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fld id="{9A608B8F-BD55-41DE-9703-222A03C3766C}" type="datetimeFigureOut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573" y="8547947"/>
            <a:ext cx="14469069" cy="5469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9133" y="8547947"/>
            <a:ext cx="3657600" cy="533798"/>
          </a:xfrm>
          <a:prstGeom prst="rect">
            <a:avLst/>
          </a:prstGeom>
        </p:spPr>
        <p:txBody>
          <a:bodyPr/>
          <a:lstStyle/>
          <a:p>
            <a:fld id="{9A608B8F-BD55-41DE-9703-222A03C3766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2514" y="8547947"/>
            <a:ext cx="14291997" cy="5469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4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172" y="1490132"/>
            <a:ext cx="7613228" cy="707135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490133"/>
            <a:ext cx="7680958" cy="7071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5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284321">
            <a:off x="3394017" y="8996239"/>
            <a:ext cx="3657600" cy="533798"/>
          </a:xfrm>
          <a:prstGeom prst="rect">
            <a:avLst/>
          </a:prstGeom>
        </p:spPr>
        <p:txBody>
          <a:bodyPr/>
          <a:lstStyle/>
          <a:p>
            <a:fld id="{9A608B8F-BD55-41DE-9703-222A03C3766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70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284321">
            <a:off x="3394017" y="8996239"/>
            <a:ext cx="3657600" cy="533798"/>
          </a:xfrm>
          <a:prstGeom prst="rect">
            <a:avLst/>
          </a:prstGeom>
        </p:spPr>
        <p:txBody>
          <a:bodyPr/>
          <a:lstStyle/>
          <a:p>
            <a:fld id="{9A608B8F-BD55-41DE-9703-222A03C3766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3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284321">
            <a:off x="3394017" y="8996239"/>
            <a:ext cx="3657600" cy="533798"/>
          </a:xfrm>
          <a:prstGeom prst="rect">
            <a:avLst/>
          </a:prstGeom>
        </p:spPr>
        <p:txBody>
          <a:bodyPr/>
          <a:lstStyle/>
          <a:p>
            <a:fld id="{9A608B8F-BD55-41DE-9703-222A03C3766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284321">
            <a:off x="3394017" y="8996239"/>
            <a:ext cx="3657600" cy="533798"/>
          </a:xfrm>
          <a:prstGeom prst="rect">
            <a:avLst/>
          </a:prstGeom>
        </p:spPr>
        <p:txBody>
          <a:bodyPr/>
          <a:lstStyle/>
          <a:p>
            <a:fld id="{9A608B8F-BD55-41DE-9703-222A03C3766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9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72" y="1447800"/>
            <a:ext cx="5949529" cy="1752902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06682" y="1447800"/>
            <a:ext cx="9003876" cy="6967583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3173" y="3333266"/>
            <a:ext cx="5949528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0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bg1">
                <a:lumMod val="100000"/>
              </a:schemeClr>
            </a:gs>
            <a:gs pos="0">
              <a:schemeClr val="bg1"/>
            </a:gs>
            <a:gs pos="14000">
              <a:schemeClr val="bg1">
                <a:lumMod val="65000"/>
              </a:schemeClr>
            </a:gs>
            <a:gs pos="100000">
              <a:schemeClr val="bg1">
                <a:lumMod val="6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3172" y="249767"/>
            <a:ext cx="15497387" cy="1138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172" y="1530773"/>
            <a:ext cx="15497386" cy="7017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921654" y="8561095"/>
            <a:ext cx="988904" cy="546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fld id="{57426709-093A-476B-97F5-7029BDCDAF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B53583-44CC-4817-8C58-D6664AE1A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 rot="298739">
            <a:off x="6971343" y="8563057"/>
            <a:ext cx="11653936" cy="106367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3172" y="8547947"/>
            <a:ext cx="14401339" cy="546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7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98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Segoe UI" panose="020B0502040204020203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Clr>
          <a:schemeClr val="bg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+mj-lt"/>
          <a:ea typeface="+mn-ea"/>
          <a:cs typeface="Segoe UI" panose="020B0502040204020203" pitchFamily="34" charset="0"/>
        </a:defRPr>
      </a:lvl1pPr>
      <a:lvl2pPr marL="640080" indent="-304792" algn="l" defTabSz="1219170" rtl="0" eaLnBrk="1" latinLnBrk="0" hangingPunct="1">
        <a:lnSpc>
          <a:spcPct val="90000"/>
        </a:lnSpc>
        <a:spcBef>
          <a:spcPts val="667"/>
        </a:spcBef>
        <a:buClr>
          <a:schemeClr val="bg1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j-lt"/>
          <a:ea typeface="+mn-ea"/>
          <a:cs typeface="Segoe UI" panose="020B0502040204020203" pitchFamily="34" charset="0"/>
        </a:defRPr>
      </a:lvl2pPr>
      <a:lvl3pPr marL="914400" indent="-304792" algn="l" defTabSz="1219170" rtl="0" eaLnBrk="1" latinLnBrk="0" hangingPunct="1">
        <a:lnSpc>
          <a:spcPct val="90000"/>
        </a:lnSpc>
        <a:spcBef>
          <a:spcPts val="667"/>
        </a:spcBef>
        <a:buClr>
          <a:schemeClr val="bg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Segoe UI" panose="020B0502040204020203" pitchFamily="34" charset="0"/>
        </a:defRPr>
      </a:lvl3pPr>
      <a:lvl4pPr marL="1188720" indent="-304792" algn="l" defTabSz="1219170" rtl="0" eaLnBrk="1" latinLnBrk="0" hangingPunct="1">
        <a:lnSpc>
          <a:spcPct val="90000"/>
        </a:lnSpc>
        <a:spcBef>
          <a:spcPts val="667"/>
        </a:spcBef>
        <a:buClr>
          <a:schemeClr val="bg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j-lt"/>
          <a:ea typeface="+mn-ea"/>
          <a:cs typeface="Segoe UI" panose="020B0502040204020203" pitchFamily="34" charset="0"/>
        </a:defRPr>
      </a:lvl4pPr>
      <a:lvl5pPr marL="1463040" indent="-304792" algn="l" defTabSz="1219170" rtl="0" eaLnBrk="1" latinLnBrk="0" hangingPunct="1">
        <a:lnSpc>
          <a:spcPct val="90000"/>
        </a:lnSpc>
        <a:spcBef>
          <a:spcPts val="667"/>
        </a:spcBef>
        <a:buClr>
          <a:schemeClr val="bg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j-lt"/>
          <a:ea typeface="+mn-ea"/>
          <a:cs typeface="Segoe UI" panose="020B0502040204020203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E43AB-1E76-404D-97BE-CFD45DA86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73" y="1530351"/>
            <a:ext cx="15342084" cy="2269490"/>
          </a:xfrm>
        </p:spPr>
        <p:txBody>
          <a:bodyPr>
            <a:normAutofit fontScale="90000"/>
          </a:bodyPr>
          <a:lstStyle/>
          <a:p>
            <a:r>
              <a:rPr lang="en-US" sz="8000" b="1" dirty="0"/>
              <a:t>Digital Money, Monetary Sovereignty, and Financial Stability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C50A0-E1F6-4C23-B605-0F21E6935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543" y="3971012"/>
            <a:ext cx="13437085" cy="397410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dirty="0"/>
              <a:t>Markus K. Brunnermeier</a:t>
            </a:r>
          </a:p>
          <a:p>
            <a:pPr>
              <a:lnSpc>
                <a:spcPct val="80000"/>
              </a:lnSpc>
            </a:pPr>
            <a:endParaRPr lang="en-US" sz="4000" dirty="0"/>
          </a:p>
          <a:p>
            <a:pPr>
              <a:lnSpc>
                <a:spcPct val="80000"/>
              </a:lnSpc>
            </a:pPr>
            <a:endParaRPr lang="en-US" sz="4000" dirty="0"/>
          </a:p>
          <a:p>
            <a:pPr>
              <a:lnSpc>
                <a:spcPct val="80000"/>
              </a:lnSpc>
            </a:pPr>
            <a:r>
              <a:rPr lang="en-US" sz="4000" dirty="0"/>
              <a:t>Based on joint work with </a:t>
            </a:r>
            <a:br>
              <a:rPr lang="en-US" sz="4000" dirty="0"/>
            </a:br>
            <a:r>
              <a:rPr lang="en-US" sz="4000" dirty="0"/>
              <a:t>Harold James, Jean-Pierre Landau, Dirk Niepelt, Jonathan Payne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4F90B7D-F098-499B-BE2B-8AF24984D84D}"/>
              </a:ext>
            </a:extLst>
          </p:cNvPr>
          <p:cNvSpPr txBox="1">
            <a:spLocks/>
          </p:cNvSpPr>
          <p:nvPr/>
        </p:nvSpPr>
        <p:spPr>
          <a:xfrm>
            <a:off x="409543" y="7918027"/>
            <a:ext cx="16106988" cy="1100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None/>
              <a:defRPr sz="2667" kern="120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None/>
              <a:defRPr sz="2133" kern="120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None/>
              <a:defRPr sz="2133" kern="120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Federal Reserve Bank of Cleveland</a:t>
            </a:r>
            <a:r>
              <a:rPr lang="en-US" sz="3600" dirty="0"/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272E5C-D82A-4A7A-9A06-352B0E8C3BCA}"/>
              </a:ext>
            </a:extLst>
          </p:cNvPr>
          <p:cNvSpPr txBox="1"/>
          <p:nvPr/>
        </p:nvSpPr>
        <p:spPr>
          <a:xfrm rot="20783809">
            <a:off x="12905708" y="8237928"/>
            <a:ext cx="2339102" cy="646331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2020-11-20</a:t>
            </a:r>
          </a:p>
        </p:txBody>
      </p:sp>
    </p:spTree>
    <p:extLst>
      <p:ext uri="{BB962C8B-B14F-4D97-AF65-F5344CB8AC3E}">
        <p14:creationId xmlns:p14="http://schemas.microsoft.com/office/powerpoint/2010/main" val="1333257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F5F8C0-D591-4975-A546-798A53C18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72" y="1530772"/>
            <a:ext cx="15497386" cy="761322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Platforms</a:t>
            </a:r>
            <a:r>
              <a:rPr lang="en-US" dirty="0"/>
              <a:t> have </a:t>
            </a:r>
            <a:r>
              <a:rPr lang="en-US" dirty="0">
                <a:solidFill>
                  <a:schemeClr val="bg1"/>
                </a:solidFill>
              </a:rPr>
              <a:t>greater “control”</a:t>
            </a:r>
            <a:r>
              <a:rPr lang="en-US" dirty="0"/>
              <a:t> over digital currencies</a:t>
            </a:r>
            <a:br>
              <a:rPr lang="en-US" dirty="0"/>
            </a:br>
            <a:r>
              <a:rPr lang="en-US" dirty="0"/>
              <a:t>(better able to monitor, restrict or punish usage)</a:t>
            </a:r>
          </a:p>
          <a:p>
            <a:pPr lvl="1"/>
            <a:r>
              <a:rPr lang="en-US" dirty="0"/>
              <a:t>New </a:t>
            </a:r>
            <a:r>
              <a:rPr lang="en-US" dirty="0">
                <a:solidFill>
                  <a:schemeClr val="bg1"/>
                </a:solidFill>
              </a:rPr>
              <a:t>IO perspective on Money</a:t>
            </a:r>
            <a:br>
              <a:rPr lang="en-US" dirty="0"/>
            </a:br>
            <a:r>
              <a:rPr lang="en-US" dirty="0"/>
              <a:t>from “environment friction” to “strategic choices by platforms”</a:t>
            </a:r>
          </a:p>
          <a:p>
            <a:r>
              <a:rPr lang="en-US" dirty="0"/>
              <a:t>Platform strategy/design:</a:t>
            </a:r>
          </a:p>
          <a:p>
            <a:pPr lvl="2"/>
            <a:r>
              <a:rPr lang="en-US" dirty="0"/>
              <a:t>Entry costs/subsidy</a:t>
            </a:r>
          </a:p>
          <a:p>
            <a:pPr lvl="2"/>
            <a:r>
              <a:rPr lang="en-US" dirty="0"/>
              <a:t>Using costs/subsidy, i.e. trading mark-ups, privacy (possible negative)</a:t>
            </a:r>
          </a:p>
          <a:p>
            <a:pPr lvl="2"/>
            <a:r>
              <a:rPr lang="en-US" dirty="0"/>
              <a:t>Exit costs (“Berlin wall”)</a:t>
            </a:r>
          </a:p>
          <a:p>
            <a:pPr lvl="2"/>
            <a:r>
              <a:rPr lang="en-US" dirty="0"/>
              <a:t>Growth rate of money/token supply  </a:t>
            </a:r>
          </a:p>
          <a:p>
            <a:pPr lvl="2"/>
            <a:endParaRPr lang="en-US" dirty="0"/>
          </a:p>
          <a:p>
            <a:r>
              <a:rPr lang="en-US" dirty="0"/>
              <a:t>Platform/currency competition</a:t>
            </a:r>
          </a:p>
          <a:p>
            <a:pPr lvl="1"/>
            <a:r>
              <a:rPr lang="en-US" dirty="0"/>
              <a:t>With public money (no digital convenience, no exit cost, </a:t>
            </a:r>
            <a:r>
              <a:rPr lang="en-US" dirty="0" err="1"/>
              <a:t>MoPo</a:t>
            </a:r>
            <a:r>
              <a:rPr lang="en-US" dirty="0"/>
              <a:t> based on macro shocks,…)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Digital dollarization</a:t>
            </a:r>
            <a:r>
              <a:rPr lang="en-US" dirty="0"/>
              <a:t>	(is public money at a disadvantage?)</a:t>
            </a:r>
          </a:p>
          <a:p>
            <a:pPr lvl="1"/>
            <a:r>
              <a:rPr lang="en-US" dirty="0"/>
              <a:t>Across private platforms/currencies</a:t>
            </a:r>
          </a:p>
          <a:p>
            <a:pPr lvl="2"/>
            <a:r>
              <a:rPr lang="en-US" dirty="0"/>
              <a:t>Regulation: interoperability (like EPI), convertibility, narrow banks approach</a:t>
            </a:r>
          </a:p>
          <a:p>
            <a:pPr lvl="1"/>
            <a:r>
              <a:rPr lang="en-US" dirty="0"/>
              <a:t>Behavioral biases of customers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877EC3-903A-4AFC-9EB4-846B6727B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platform/currency competition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14BD59-B2F6-4665-83D4-34AAD175E46F}"/>
              </a:ext>
            </a:extLst>
          </p:cNvPr>
          <p:cNvSpPr txBox="1"/>
          <p:nvPr/>
        </p:nvSpPr>
        <p:spPr>
          <a:xfrm>
            <a:off x="10866269" y="3969120"/>
            <a:ext cx="331071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“lure you in, </a:t>
            </a:r>
            <a:br>
              <a:rPr lang="en-US" sz="3200" dirty="0">
                <a:solidFill>
                  <a:schemeClr val="bg1"/>
                </a:solidFill>
                <a:latin typeface="+mj-lt"/>
              </a:rPr>
            </a:br>
            <a:r>
              <a:rPr lang="en-US" sz="3200" dirty="0">
                <a:solidFill>
                  <a:schemeClr val="bg1"/>
                </a:solidFill>
                <a:latin typeface="+mj-lt"/>
              </a:rPr>
              <a:t>lock you in, and </a:t>
            </a:r>
            <a:br>
              <a:rPr lang="en-US" sz="3200" dirty="0">
                <a:solidFill>
                  <a:schemeClr val="bg1"/>
                </a:solidFill>
                <a:latin typeface="+mj-lt"/>
              </a:rPr>
            </a:br>
            <a:r>
              <a:rPr lang="en-US" sz="3200" dirty="0">
                <a:solidFill>
                  <a:schemeClr val="bg1"/>
                </a:solidFill>
                <a:latin typeface="+mj-lt"/>
              </a:rPr>
              <a:t>inflate value away”</a:t>
            </a:r>
            <a:br>
              <a:rPr lang="en-US" sz="3200" dirty="0">
                <a:solidFill>
                  <a:schemeClr val="bg1"/>
                </a:solidFill>
                <a:latin typeface="+mj-lt"/>
              </a:rPr>
            </a:br>
            <a:r>
              <a:rPr lang="en-US" sz="3200" dirty="0">
                <a:solidFill>
                  <a:schemeClr val="bg1"/>
                </a:solidFill>
                <a:latin typeface="+mj-lt"/>
              </a:rPr>
              <a:t>(Hotel California)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5626B9-CCC2-42F2-AB79-5ECC32BDD64F}"/>
              </a:ext>
            </a:extLst>
          </p:cNvPr>
          <p:cNvSpPr txBox="1"/>
          <p:nvPr/>
        </p:nvSpPr>
        <p:spPr>
          <a:xfrm rot="19347465">
            <a:off x="12271992" y="2211523"/>
            <a:ext cx="2783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With Jonathan Payne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3D9A13-1B5F-4346-9BDA-8A93D6D6F5BA}"/>
              </a:ext>
            </a:extLst>
          </p:cNvPr>
          <p:cNvCxnSpPr/>
          <p:nvPr/>
        </p:nvCxnSpPr>
        <p:spPr>
          <a:xfrm>
            <a:off x="7257384" y="4894253"/>
            <a:ext cx="2964581" cy="5293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2F86C9-2F94-4EFD-819C-8C01E32DFC21}"/>
              </a:ext>
            </a:extLst>
          </p:cNvPr>
          <p:cNvCxnSpPr>
            <a:cxnSpLocks/>
          </p:cNvCxnSpPr>
          <p:nvPr/>
        </p:nvCxnSpPr>
        <p:spPr>
          <a:xfrm flipV="1">
            <a:off x="7265403" y="5426850"/>
            <a:ext cx="2964581" cy="5293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C15EA1-AD31-455A-9F74-2F164CB7DD16}"/>
              </a:ext>
            </a:extLst>
          </p:cNvPr>
          <p:cNvCxnSpPr>
            <a:cxnSpLocks/>
          </p:cNvCxnSpPr>
          <p:nvPr/>
        </p:nvCxnSpPr>
        <p:spPr>
          <a:xfrm flipV="1">
            <a:off x="7175569" y="5519896"/>
            <a:ext cx="242234" cy="57270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89754A-AC6F-4AD9-985C-601CEE27D720}"/>
              </a:ext>
            </a:extLst>
          </p:cNvPr>
          <p:cNvCxnSpPr>
            <a:cxnSpLocks/>
          </p:cNvCxnSpPr>
          <p:nvPr/>
        </p:nvCxnSpPr>
        <p:spPr>
          <a:xfrm>
            <a:off x="7173961" y="4733833"/>
            <a:ext cx="242234" cy="57270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4E99C3B-E77F-4A93-8077-DE9951DA6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633" r="92202">
                        <a14:foregroundMark x1="89908" y1="45000" x2="94037" y2="57143"/>
                        <a14:foregroundMark x1="94037" y1="57143" x2="89450" y2="45714"/>
                        <a14:foregroundMark x1="89450" y1="45714" x2="91743" y2="59286"/>
                        <a14:foregroundMark x1="91743" y1="59286" x2="92202" y2="55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5403" y="5199968"/>
            <a:ext cx="586785" cy="437035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AA705BD0-ED1D-4C5A-A8EB-5B7346421D3F}"/>
              </a:ext>
            </a:extLst>
          </p:cNvPr>
          <p:cNvSpPr/>
          <p:nvPr/>
        </p:nvSpPr>
        <p:spPr>
          <a:xfrm>
            <a:off x="6573990" y="5337186"/>
            <a:ext cx="380285" cy="18271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B17DCDD-C6C8-4270-A86E-D98E4CA43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633" r="92202">
                        <a14:foregroundMark x1="89908" y1="45000" x2="94037" y2="57143"/>
                        <a14:foregroundMark x1="94037" y1="57143" x2="89450" y2="45714"/>
                        <a14:foregroundMark x1="89450" y1="45714" x2="91743" y2="59286"/>
                        <a14:foregroundMark x1="91743" y1="59286" x2="92202" y2="55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703193" y="5195450"/>
            <a:ext cx="460972" cy="3433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351D7D-6C4F-4DFA-8B59-55D514738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633" r="92202">
                        <a14:foregroundMark x1="89908" y1="45000" x2="94037" y2="57143"/>
                        <a14:foregroundMark x1="94037" y1="57143" x2="89450" y2="45714"/>
                        <a14:foregroundMark x1="89450" y1="45714" x2="91743" y2="59286"/>
                        <a14:foregroundMark x1="91743" y1="59286" x2="92202" y2="55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876543" y="5568985"/>
            <a:ext cx="329106" cy="2451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C00BEA-9AD1-4FE1-8A7A-E36E153C9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633" r="92202">
                        <a14:foregroundMark x1="89908" y1="45000" x2="94037" y2="57143"/>
                        <a14:foregroundMark x1="94037" y1="57143" x2="89450" y2="45714"/>
                        <a14:foregroundMark x1="89450" y1="45714" x2="91743" y2="59286"/>
                        <a14:foregroundMark x1="91743" y1="59286" x2="92202" y2="55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7778" y="5164217"/>
            <a:ext cx="382165" cy="28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05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6E7FB0-279C-42CF-A3DD-3CFDF564F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72" y="1530773"/>
            <a:ext cx="15497386" cy="745980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Loss of “unit of account” </a:t>
            </a:r>
            <a:r>
              <a:rPr lang="en-US" dirty="0"/>
              <a:t>role of money </a:t>
            </a:r>
          </a:p>
          <a:p>
            <a:pPr lvl="1"/>
            <a:r>
              <a:rPr lang="en-US" dirty="0"/>
              <a:t>Via medium of exchange (invoicing) vs. store of value (reserves)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Sudden and highly non-linear </a:t>
            </a:r>
            <a:r>
              <a:rPr lang="en-US" sz="2000" dirty="0"/>
              <a:t>(</a:t>
            </a:r>
            <a:r>
              <a:rPr lang="en-US" sz="2000" dirty="0" err="1"/>
              <a:t>Chang&amp;Velasco</a:t>
            </a:r>
            <a:r>
              <a:rPr lang="en-US" sz="2000" dirty="0"/>
              <a:t> 2006)</a:t>
            </a:r>
            <a:endParaRPr lang="en-US" dirty="0"/>
          </a:p>
          <a:p>
            <a:pPr lvl="1">
              <a:buClr>
                <a:schemeClr val="bg1"/>
              </a:buClr>
            </a:pP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Vulnerable</a:t>
            </a:r>
            <a:r>
              <a:rPr lang="en-US" dirty="0"/>
              <a:t> countries: small, socially open</a:t>
            </a:r>
          </a:p>
          <a:p>
            <a:pPr lvl="1"/>
            <a:r>
              <a:rPr lang="en-US" dirty="0"/>
              <a:t>Small, open economy, large informal sector </a:t>
            </a:r>
            <a:r>
              <a:rPr lang="en-US" sz="2600" dirty="0"/>
              <a:t>(traditional dollarization)</a:t>
            </a:r>
            <a:endParaRPr lang="en-US" dirty="0"/>
          </a:p>
          <a:p>
            <a:pPr lvl="1"/>
            <a:r>
              <a:rPr lang="en-US" dirty="0"/>
              <a:t>Inefficient electronic payment system</a:t>
            </a:r>
          </a:p>
          <a:p>
            <a:pPr lvl="1"/>
            <a:r>
              <a:rPr lang="en-US" dirty="0"/>
              <a:t>No own social media presence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Defense</a:t>
            </a:r>
            <a:r>
              <a:rPr lang="en-US" dirty="0"/>
              <a:t> lines: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LOLR</a:t>
            </a:r>
            <a:r>
              <a:rPr lang="en-US" dirty="0"/>
              <a:t> and taxing power + taxes in local currency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CBDC</a:t>
            </a:r>
            <a:r>
              <a:rPr lang="en-US" dirty="0"/>
              <a:t> since, (Public) Cash is poor substitute for private digital money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Private “stable coins” via 100% narrow bank (whole sale CBDC)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Regulation</a:t>
            </a:r>
            <a:r>
              <a:rPr lang="en-US" dirty="0"/>
              <a:t> of private platforms: convertibility, interoperability, … </a:t>
            </a:r>
          </a:p>
          <a:p>
            <a:pPr lvl="1"/>
            <a:r>
              <a:rPr lang="en-US" dirty="0"/>
              <a:t>Let private platforms explore and invent and government appropriates later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4A33C3-4E38-4CE6-9FC6-C003FC408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“Digital Dollarization”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AF3FB-71B5-433E-B0E1-0FFEA26B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921654" y="8561095"/>
            <a:ext cx="988904" cy="546946"/>
          </a:xfrm>
        </p:spPr>
        <p:txBody>
          <a:bodyPr/>
          <a:lstStyle/>
          <a:p>
            <a:fld id="{3488EFA5-B9E7-4918-BF97-C27C2BBB1656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62B6CC-3062-4CFB-AA20-BB1EA4FB403D}"/>
              </a:ext>
            </a:extLst>
          </p:cNvPr>
          <p:cNvSpPr txBox="1"/>
          <p:nvPr/>
        </p:nvSpPr>
        <p:spPr>
          <a:xfrm rot="20408807">
            <a:off x="9399723" y="4202667"/>
            <a:ext cx="52058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Nepal suspended </a:t>
            </a:r>
            <a:r>
              <a:rPr lang="en-US" sz="2400" dirty="0" err="1">
                <a:latin typeface="+mj-lt"/>
              </a:rPr>
              <a:t>AliPay</a:t>
            </a:r>
            <a:r>
              <a:rPr lang="en-US" sz="2400" dirty="0">
                <a:latin typeface="+mj-lt"/>
              </a:rPr>
              <a:t> and WeChat pay</a:t>
            </a:r>
          </a:p>
          <a:p>
            <a:r>
              <a:rPr lang="en-US" dirty="0"/>
              <a:t>May 2019</a:t>
            </a:r>
          </a:p>
        </p:txBody>
      </p:sp>
    </p:spTree>
    <p:extLst>
      <p:ext uri="{BB962C8B-B14F-4D97-AF65-F5344CB8AC3E}">
        <p14:creationId xmlns:p14="http://schemas.microsoft.com/office/powerpoint/2010/main" val="1291706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7845C-B89F-4209-83B8-56CEFE474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E68AA-D01E-4ABE-8D84-01A64E256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en-US" sz="4000" dirty="0"/>
              <a:t>Technological trends</a:t>
            </a:r>
          </a:p>
          <a:p>
            <a:pPr lvl="1">
              <a:buClr>
                <a:schemeClr val="bg1"/>
              </a:buClr>
            </a:pPr>
            <a:endParaRPr lang="en-US" sz="3600" dirty="0"/>
          </a:p>
          <a:p>
            <a:pPr>
              <a:buClr>
                <a:schemeClr val="bg1"/>
              </a:buClr>
            </a:pPr>
            <a:r>
              <a:rPr lang="en-US" sz="4000" dirty="0"/>
              <a:t>New currency competition</a:t>
            </a:r>
          </a:p>
          <a:p>
            <a:pPr lvl="1">
              <a:buClr>
                <a:schemeClr val="bg1"/>
              </a:buClr>
            </a:pPr>
            <a:endParaRPr lang="en-US" sz="3600" dirty="0"/>
          </a:p>
          <a:p>
            <a:pPr>
              <a:buClr>
                <a:schemeClr val="bg1"/>
              </a:buClr>
            </a:pPr>
            <a:r>
              <a:rPr lang="en-US" sz="4000" dirty="0">
                <a:solidFill>
                  <a:schemeClr val="bg1"/>
                </a:solidFill>
              </a:rPr>
              <a:t>Monetary Sovereignty </a:t>
            </a:r>
          </a:p>
          <a:p>
            <a:pPr>
              <a:buClr>
                <a:schemeClr val="bg1"/>
              </a:buClr>
            </a:pPr>
            <a:endParaRPr lang="en-US" sz="40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4000" dirty="0"/>
              <a:t>International Monetary System &amp; Digital Currency Areas</a:t>
            </a:r>
          </a:p>
          <a:p>
            <a:pPr lvl="1">
              <a:buClr>
                <a:schemeClr val="bg1"/>
              </a:buClr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F9ABB-D7AC-4C6B-858A-D7AE0C11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19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34885A-4067-4FB5-BB34-A987AAACD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72" y="1530772"/>
            <a:ext cx="15497386" cy="7238875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Seigniorage</a:t>
            </a:r>
            <a:r>
              <a:rPr lang="en-US" dirty="0"/>
              <a:t> rents from money creation</a:t>
            </a:r>
          </a:p>
          <a:p>
            <a:pPr lvl="1"/>
            <a:r>
              <a:rPr lang="en-US" b="1" dirty="0"/>
              <a:t>Store of value </a:t>
            </a:r>
            <a:r>
              <a:rPr lang="en-US" dirty="0"/>
              <a:t>role of money</a:t>
            </a:r>
          </a:p>
          <a:p>
            <a:pPr lvl="1"/>
            <a:r>
              <a:rPr lang="en-US" dirty="0"/>
              <a:t>Financial repression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Control of monetary policy </a:t>
            </a:r>
            <a:r>
              <a:rPr lang="en-US" dirty="0"/>
              <a:t>to manage macro economy/business cycle</a:t>
            </a:r>
            <a:br>
              <a:rPr lang="en-US" dirty="0"/>
            </a:br>
            <a:r>
              <a:rPr lang="en-US" sz="2667" dirty="0"/>
              <a:t>Should Facebook’s </a:t>
            </a:r>
            <a:r>
              <a:rPr lang="en-US" sz="2667" dirty="0" err="1"/>
              <a:t>MoPo</a:t>
            </a:r>
            <a:r>
              <a:rPr lang="en-US" sz="2667" dirty="0"/>
              <a:t> manage the macroeconomy?</a:t>
            </a:r>
          </a:p>
          <a:p>
            <a:pPr lvl="1"/>
            <a:r>
              <a:rPr lang="en-US" b="1" dirty="0"/>
              <a:t>Unit of account </a:t>
            </a:r>
            <a:r>
              <a:rPr lang="en-US" dirty="0"/>
              <a:t>role of money</a:t>
            </a:r>
          </a:p>
          <a:p>
            <a:pPr lvl="2"/>
            <a:r>
              <a:rPr lang="en-US" dirty="0" err="1"/>
              <a:t>Intratemporal</a:t>
            </a:r>
            <a:r>
              <a:rPr lang="en-US" dirty="0"/>
              <a:t>	</a:t>
            </a:r>
            <a:r>
              <a:rPr lang="en-US" sz="2000" dirty="0"/>
              <a:t>behavioral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Intertemporal	due to </a:t>
            </a:r>
            <a:r>
              <a:rPr lang="en-US" dirty="0" err="1"/>
              <a:t>MoPo’s</a:t>
            </a:r>
            <a:r>
              <a:rPr lang="en-US" dirty="0"/>
              <a:t> redistributive and risk-shifting effects</a:t>
            </a:r>
          </a:p>
          <a:p>
            <a:pPr lvl="4"/>
            <a:r>
              <a:rPr lang="en-US" dirty="0"/>
              <a:t>New Keynesian: 		Stickiness in private/public money (</a:t>
            </a:r>
            <a:r>
              <a:rPr lang="en-US" dirty="0">
                <a:solidFill>
                  <a:schemeClr val="bg1"/>
                </a:solidFill>
              </a:rPr>
              <a:t>invoicing</a:t>
            </a:r>
            <a:r>
              <a:rPr lang="en-US" dirty="0"/>
              <a:t>)</a:t>
            </a:r>
          </a:p>
          <a:p>
            <a:pPr lvl="4"/>
            <a:r>
              <a:rPr lang="en-US" dirty="0"/>
              <a:t>Financial Frictions:   	</a:t>
            </a:r>
            <a:r>
              <a:rPr lang="en-US" dirty="0">
                <a:solidFill>
                  <a:schemeClr val="bg1"/>
                </a:solidFill>
              </a:rPr>
              <a:t>Denomination</a:t>
            </a:r>
            <a:r>
              <a:rPr lang="en-US" dirty="0"/>
              <a:t> of nominal debt </a:t>
            </a:r>
            <a:br>
              <a:rPr lang="en-US" dirty="0"/>
            </a:br>
            <a:r>
              <a:rPr lang="en-US" dirty="0"/>
              <a:t>			</a:t>
            </a:r>
            <a:r>
              <a:rPr lang="en-US" dirty="0" err="1"/>
              <a:t>MoPo</a:t>
            </a:r>
            <a:r>
              <a:rPr lang="en-US" dirty="0"/>
              <a:t> redistributive &amp; risk transfer   “The I Theory of Money”</a:t>
            </a:r>
          </a:p>
          <a:p>
            <a:pPr lvl="4"/>
            <a:endParaRPr lang="en-US" dirty="0"/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Power to bail out</a:t>
            </a:r>
            <a:r>
              <a:rPr lang="en-US" dirty="0"/>
              <a:t> and to provide liquidity</a:t>
            </a:r>
            <a:r>
              <a:rPr lang="en-US" dirty="0">
                <a:solidFill>
                  <a:schemeClr val="bg1"/>
                </a:solidFill>
              </a:rPr>
              <a:t> LOLR</a:t>
            </a:r>
          </a:p>
          <a:p>
            <a:pPr lvl="1"/>
            <a:r>
              <a:rPr lang="en-US" dirty="0"/>
              <a:t>Connected to taxing power, fiscal space, governance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Power to exclude </a:t>
            </a:r>
            <a:r>
              <a:rPr lang="en-US" dirty="0"/>
              <a:t>from monetary system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Weaponizing US dollar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DAF07A-226D-4C17-ABEC-A0CF2C983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Monetary Sovereignty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71858-155B-4E6D-A50F-49219DAC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921654" y="8561095"/>
            <a:ext cx="988904" cy="546946"/>
          </a:xfrm>
        </p:spPr>
        <p:txBody>
          <a:bodyPr/>
          <a:lstStyle/>
          <a:p>
            <a:fld id="{3488EFA5-B9E7-4918-BF97-C27C2BBB1656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546A6B-C7E1-448E-B59C-8B2B99F3EC9F}"/>
              </a:ext>
            </a:extLst>
          </p:cNvPr>
          <p:cNvSpPr txBox="1"/>
          <p:nvPr/>
        </p:nvSpPr>
        <p:spPr>
          <a:xfrm rot="21285351">
            <a:off x="7609771" y="8398147"/>
            <a:ext cx="5452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With Harold James and Jean-Pierre Landau</a:t>
            </a:r>
          </a:p>
        </p:txBody>
      </p:sp>
    </p:spTree>
    <p:extLst>
      <p:ext uri="{BB962C8B-B14F-4D97-AF65-F5344CB8AC3E}">
        <p14:creationId xmlns:p14="http://schemas.microsoft.com/office/powerpoint/2010/main" val="3501836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BE771-AECD-4814-802C-0D34ED622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versus Private Money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23935-FEDE-4817-9705-D29138C38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72" y="1419216"/>
            <a:ext cx="11875405" cy="7688825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Current</a:t>
            </a:r>
            <a:r>
              <a:rPr lang="en-US" dirty="0"/>
              <a:t> arrangement: 2 tier system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Government	outside-money/unit of account/settlement </a:t>
            </a:r>
            <a:r>
              <a:rPr lang="en-US" sz="1200" dirty="0"/>
              <a:t>among banks</a:t>
            </a:r>
            <a:endParaRPr lang="en-US" dirty="0"/>
          </a:p>
          <a:p>
            <a:pPr lvl="1">
              <a:buClr>
                <a:schemeClr val="bg1"/>
              </a:buClr>
            </a:pPr>
            <a:r>
              <a:rPr lang="en-US" dirty="0"/>
              <a:t>Private banks	inside money</a:t>
            </a:r>
          </a:p>
          <a:p>
            <a:pPr lvl="1">
              <a:buClr>
                <a:schemeClr val="bg1"/>
              </a:buClr>
            </a:pPr>
            <a:endParaRPr lang="en-US" dirty="0"/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Future</a:t>
            </a:r>
            <a:r>
              <a:rPr lang="en-US" dirty="0"/>
              <a:t> arrangement</a:t>
            </a:r>
          </a:p>
          <a:p>
            <a:pPr>
              <a:buClr>
                <a:schemeClr val="bg1"/>
              </a:buClr>
            </a:pPr>
            <a:endParaRPr lang="en-US" dirty="0"/>
          </a:p>
          <a:p>
            <a:pPr>
              <a:buClr>
                <a:schemeClr val="bg1"/>
              </a:buClr>
            </a:pPr>
            <a:endParaRPr lang="en-US" dirty="0"/>
          </a:p>
          <a:p>
            <a:pPr>
              <a:buClr>
                <a:schemeClr val="bg1"/>
              </a:buClr>
            </a:pPr>
            <a:endParaRPr lang="en-US" dirty="0"/>
          </a:p>
          <a:p>
            <a:pPr>
              <a:buClr>
                <a:schemeClr val="bg1"/>
              </a:buClr>
            </a:pPr>
            <a:endParaRPr lang="en-US" dirty="0"/>
          </a:p>
          <a:p>
            <a:pPr>
              <a:buClr>
                <a:schemeClr val="bg1"/>
              </a:buClr>
            </a:pPr>
            <a:endParaRPr lang="en-US" dirty="0"/>
          </a:p>
          <a:p>
            <a:pPr>
              <a:buClr>
                <a:schemeClr val="bg1"/>
              </a:buClr>
            </a:pPr>
            <a:endParaRPr lang="en-US" dirty="0"/>
          </a:p>
          <a:p>
            <a:pPr lvl="1">
              <a:buClr>
                <a:schemeClr val="bg1"/>
              </a:buClr>
            </a:pPr>
            <a:r>
              <a:rPr lang="en-US" dirty="0"/>
              <a:t>Example: India Stack, PBC imposing narrow bank model</a:t>
            </a:r>
          </a:p>
          <a:p>
            <a:pPr>
              <a:buClr>
                <a:schemeClr val="bg1"/>
              </a:buClr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652C3-4D56-4CDA-A655-44BDD8DC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A927BF-9268-440E-BC2D-597C79FCA7B1}"/>
              </a:ext>
            </a:extLst>
          </p:cNvPr>
          <p:cNvSpPr txBox="1"/>
          <p:nvPr/>
        </p:nvSpPr>
        <p:spPr>
          <a:xfrm>
            <a:off x="4191145" y="4685229"/>
            <a:ext cx="1740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Government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914232-F787-422F-991D-C7BDA2F787BB}"/>
              </a:ext>
            </a:extLst>
          </p:cNvPr>
          <p:cNvSpPr txBox="1"/>
          <p:nvPr/>
        </p:nvSpPr>
        <p:spPr>
          <a:xfrm>
            <a:off x="2970097" y="7454402"/>
            <a:ext cx="906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Banks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D09487-CFD6-4C00-8D7F-EE8A99F04A07}"/>
              </a:ext>
            </a:extLst>
          </p:cNvPr>
          <p:cNvSpPr txBox="1"/>
          <p:nvPr/>
        </p:nvSpPr>
        <p:spPr>
          <a:xfrm>
            <a:off x="6143712" y="7454402"/>
            <a:ext cx="1126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BigTech</a:t>
            </a:r>
            <a:endParaRPr lang="en-US" sz="2400" dirty="0">
              <a:latin typeface="+mj-lt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984A33A8-C402-49F4-8ED2-0A0A4F0EA14E}"/>
              </a:ext>
            </a:extLst>
          </p:cNvPr>
          <p:cNvSpPr/>
          <p:nvPr/>
        </p:nvSpPr>
        <p:spPr>
          <a:xfrm>
            <a:off x="3741653" y="5251266"/>
            <a:ext cx="2721792" cy="2134724"/>
          </a:xfrm>
          <a:prstGeom prst="triangle">
            <a:avLst/>
          </a:prstGeom>
          <a:solidFill>
            <a:srgbClr val="A6A6A6"/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39627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78A3D5-5B94-453A-9040-FAC7E7AA7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182" y="1438840"/>
            <a:ext cx="8303722" cy="474721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6098D7-DDF1-4EA8-BFD3-4BC8F7A0F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72" y="1530772"/>
            <a:ext cx="15497386" cy="1697337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BigTech</a:t>
            </a:r>
            <a:r>
              <a:rPr lang="en-US" dirty="0"/>
              <a:t> capturing </a:t>
            </a:r>
            <a:r>
              <a:rPr lang="en-US" dirty="0">
                <a:solidFill>
                  <a:schemeClr val="bg1"/>
                </a:solidFill>
              </a:rPr>
              <a:t>Payment</a:t>
            </a:r>
          </a:p>
          <a:p>
            <a:pPr lvl="1"/>
            <a:r>
              <a:rPr lang="en-US" dirty="0"/>
              <a:t>New regulation in China (July 2018)</a:t>
            </a:r>
          </a:p>
          <a:p>
            <a:pPr lvl="2"/>
            <a:r>
              <a:rPr lang="en-US" dirty="0"/>
              <a:t>Official clearing system for all payments</a:t>
            </a:r>
          </a:p>
          <a:p>
            <a:pPr lvl="2"/>
            <a:r>
              <a:rPr lang="en-US" dirty="0"/>
              <a:t>100% backing of deposits with reserve holdings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3EF13C-57DA-4912-B601-4D01E5CA3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BigTech</a:t>
            </a:r>
            <a:r>
              <a:rPr lang="en-US" dirty="0"/>
              <a:t> and Regulation (China example)</a:t>
            </a:r>
          </a:p>
        </p:txBody>
      </p:sp>
    </p:spTree>
    <p:extLst>
      <p:ext uri="{BB962C8B-B14F-4D97-AF65-F5344CB8AC3E}">
        <p14:creationId xmlns:p14="http://schemas.microsoft.com/office/powerpoint/2010/main" val="3757499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78A3D5-5B94-453A-9040-FAC7E7AA7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8344" y="1328005"/>
            <a:ext cx="4992488" cy="250939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6098D7-DDF1-4EA8-BFD3-4BC8F7A0F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72" y="1530772"/>
            <a:ext cx="15497386" cy="7481225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BigTech</a:t>
            </a:r>
            <a:r>
              <a:rPr lang="en-US" dirty="0"/>
              <a:t> capturing </a:t>
            </a:r>
            <a:r>
              <a:rPr lang="en-US" dirty="0">
                <a:solidFill>
                  <a:schemeClr val="bg1"/>
                </a:solidFill>
              </a:rPr>
              <a:t>Payment</a:t>
            </a:r>
          </a:p>
          <a:p>
            <a:pPr lvl="1"/>
            <a:r>
              <a:rPr lang="en-US" dirty="0"/>
              <a:t>New regulation in China (July 2018)</a:t>
            </a:r>
          </a:p>
          <a:p>
            <a:pPr lvl="2"/>
            <a:r>
              <a:rPr lang="en-US" dirty="0"/>
              <a:t>Official clearing system for all payments</a:t>
            </a:r>
          </a:p>
          <a:p>
            <a:pPr lvl="2"/>
            <a:r>
              <a:rPr lang="en-US" dirty="0"/>
              <a:t>100% backing of deposits with reserve holdings</a:t>
            </a:r>
          </a:p>
          <a:p>
            <a:pPr lvl="1"/>
            <a:endParaRPr lang="en-US" dirty="0"/>
          </a:p>
          <a:p>
            <a:r>
              <a:rPr lang="en-US" dirty="0" err="1"/>
              <a:t>BigTech</a:t>
            </a:r>
            <a:r>
              <a:rPr lang="en-US" dirty="0"/>
              <a:t> capturing </a:t>
            </a:r>
            <a:r>
              <a:rPr lang="en-US" dirty="0">
                <a:solidFill>
                  <a:schemeClr val="bg1"/>
                </a:solidFill>
              </a:rPr>
              <a:t>Lending and Deposit taking</a:t>
            </a:r>
          </a:p>
          <a:p>
            <a:pPr lvl="1"/>
            <a:r>
              <a:rPr lang="en-US" dirty="0"/>
              <a:t>Raise e-deposit funds and park in money market fund</a:t>
            </a:r>
          </a:p>
          <a:p>
            <a:pPr lvl="2"/>
            <a:r>
              <a:rPr lang="en-US" dirty="0"/>
              <a:t>WeChat currently pays 2.32% on RMB-deposits</a:t>
            </a:r>
          </a:p>
          <a:p>
            <a:pPr lvl="2"/>
            <a:r>
              <a:rPr lang="en-US" dirty="0"/>
              <a:t>27 MMFs (wealth management)</a:t>
            </a:r>
          </a:p>
          <a:p>
            <a:pPr lvl="1"/>
            <a:r>
              <a:rPr lang="en-US" dirty="0"/>
              <a:t>Maturity and liquidity mismatch</a:t>
            </a:r>
          </a:p>
          <a:p>
            <a:pPr lvl="1"/>
            <a:r>
              <a:rPr lang="en-US" dirty="0"/>
              <a:t>Like a bank - Financial stability concerns?</a:t>
            </a:r>
          </a:p>
          <a:p>
            <a:pPr lvl="1"/>
            <a:r>
              <a:rPr lang="en-US" dirty="0"/>
              <a:t>New regulation in China (Nov 2020)</a:t>
            </a:r>
          </a:p>
          <a:p>
            <a:pPr lvl="2"/>
            <a:r>
              <a:rPr lang="en-US" dirty="0"/>
              <a:t>Capital requirements + move loans onto books</a:t>
            </a:r>
          </a:p>
          <a:p>
            <a:pPr lvl="2"/>
            <a:r>
              <a:rPr lang="en-US" dirty="0"/>
              <a:t>Lending limit per individual</a:t>
            </a:r>
          </a:p>
          <a:p>
            <a:pPr lvl="2"/>
            <a:endParaRPr lang="en-US" dirty="0"/>
          </a:p>
          <a:p>
            <a:r>
              <a:rPr lang="en-US" dirty="0"/>
              <a:t>Price/Earnings Multiples:</a:t>
            </a:r>
          </a:p>
          <a:p>
            <a:pPr lvl="1"/>
            <a:r>
              <a:rPr lang="en-US" dirty="0" err="1"/>
              <a:t>BigTech</a:t>
            </a:r>
            <a:r>
              <a:rPr lang="en-US" dirty="0"/>
              <a:t>: 	48   (Ant’s planed IPO)</a:t>
            </a:r>
          </a:p>
          <a:p>
            <a:pPr lvl="1"/>
            <a:r>
              <a:rPr lang="en-US" dirty="0"/>
              <a:t>Banks:	10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3EF13C-57DA-4912-B601-4D01E5CA3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BigTech</a:t>
            </a:r>
            <a:r>
              <a:rPr lang="en-US" dirty="0"/>
              <a:t> and Regulation (China example)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531129-CCD2-46B2-89B4-D11FF7408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3977" y="3979639"/>
            <a:ext cx="4966855" cy="25834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E6D33A-3814-414D-B4A1-33ECC156B1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345" y="6570747"/>
            <a:ext cx="5018120" cy="258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72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EF26A5-0D58-4D93-BCEF-0A1DCE081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6DFFB6-4228-4C64-BA89-8B81BD3C5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1D81D6-F374-4339-B5C4-B3C69A786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87" y="124883"/>
            <a:ext cx="11335189" cy="889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28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DD5D8-EFD0-4159-BFA7-C6AB7526D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Seigniorage</a:t>
            </a:r>
            <a:r>
              <a:rPr lang="en-US" dirty="0"/>
              <a:t> Rents from Money Creation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B94387-9A1F-4653-81DF-D582363470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3172" y="1419216"/>
                <a:ext cx="10995057" cy="768882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bg1"/>
                  </a:buClr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subject to		</a:t>
                </a:r>
                <a:r>
                  <a:rPr lang="en-US" sz="2800" dirty="0"/>
                  <a:t>Brunnermeier-Niepelt (2019)</a:t>
                </a:r>
                <a:endParaRPr lang="en-US" dirty="0"/>
              </a:p>
              <a:p>
                <a:pPr lvl="1">
                  <a:buClr>
                    <a:schemeClr val="bg1"/>
                  </a:buClr>
                </a:pPr>
                <a:r>
                  <a:rPr lang="en-US" dirty="0"/>
                  <a:t>Budget constraint 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>
                  <a:buClr>
                    <a:schemeClr val="bg1"/>
                  </a:buClr>
                </a:pPr>
                <a:r>
                  <a:rPr lang="en-US" dirty="0"/>
                  <a:t>Liquidity constraint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dirty="0"/>
                  <a:t>		Lagrange multiplier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:pPr lvl="2">
                  <a:buClr>
                    <a:schemeClr val="bg1"/>
                  </a:buClr>
                </a:pPr>
                <a:r>
                  <a:rPr lang="en-US" dirty="0"/>
                  <a:t>Cash in advance, MIU, shopping time, New monetarism</a:t>
                </a:r>
              </a:p>
              <a:p>
                <a:pPr lvl="2">
                  <a:buClr>
                    <a:schemeClr val="bg1"/>
                  </a:buClr>
                </a:pPr>
                <a:endParaRPr lang="en-US" dirty="0"/>
              </a:p>
              <a:p>
                <a:pPr>
                  <a:buClr>
                    <a:schemeClr val="bg1"/>
                  </a:buClr>
                </a:pPr>
                <a:r>
                  <a:rPr lang="en-US" dirty="0"/>
                  <a:t>Any asset price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𝑆𝐷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ℒ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p>
                                      </m:sSup>
                                    </m:den>
                                  </m:f>
                                </m:den>
                              </m:f>
                            </m:e>
                          </m:groupCh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≔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≥1</m:t>
                          </m:r>
                        </m:lim>
                      </m:limLow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𝑆𝐷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nary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𝐵𝑢𝑏𝑏𝑙𝑒</m:t>
                      </m:r>
                    </m:oMath>
                  </m:oMathPara>
                </a14:m>
                <a:endParaRPr lang="en-US" dirty="0"/>
              </a:p>
              <a:p>
                <a:pPr marL="609585" lvl="1" indent="0" algn="ctr">
                  <a:buNone/>
                </a:pPr>
                <a:r>
                  <a:rPr lang="en-US" dirty="0"/>
                  <a:t>  </a:t>
                </a:r>
                <a:r>
                  <a:rPr lang="en-US" dirty="0">
                    <a:solidFill>
                      <a:schemeClr val="bg1"/>
                    </a:solidFill>
                  </a:rPr>
                  <a:t>= Fundamental value + liquidity value + bubble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B94387-9A1F-4653-81DF-D582363470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172" y="1419216"/>
                <a:ext cx="10995057" cy="7688825"/>
              </a:xfrm>
              <a:blipFill>
                <a:blip r:embed="rId2"/>
                <a:stretch>
                  <a:fillRect l="-1498" t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21585-8FE8-4B61-A7BD-39C28790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8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Seigniorage</a:t>
            </a:r>
            <a:r>
              <a:rPr lang="en-US" dirty="0"/>
              <a:t> Rents from Money Creation: Public or Private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3172" y="1455175"/>
                <a:ext cx="11899187" cy="7688825"/>
              </a:xfrm>
            </p:spPr>
            <p:txBody>
              <a:bodyPr>
                <a:normAutofit lnSpcReduction="10000"/>
              </a:bodyPr>
              <a:lstStyle/>
              <a:p>
                <a:pPr>
                  <a:buClr>
                    <a:schemeClr val="bg1"/>
                  </a:buClr>
                </a:pPr>
                <a:r>
                  <a:rPr lang="en-US" dirty="0"/>
                  <a:t>Extreme form: 	issue bubbly liquid asset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en-US" dirty="0"/>
                  <a:t>No (social) resource costs	Friedman ‘69</a:t>
                </a:r>
              </a:p>
              <a:p>
                <a:pPr lvl="1">
                  <a:buClr>
                    <a:schemeClr val="bg1"/>
                  </a:buClr>
                </a:pPr>
                <a:endParaRPr lang="en-US" dirty="0"/>
              </a:p>
              <a:p>
                <a:pPr>
                  <a:buClr>
                    <a:schemeClr val="bg1"/>
                  </a:buClr>
                </a:pPr>
                <a:r>
                  <a:rPr lang="en-US" dirty="0"/>
                  <a:t>More general: 	hold </a:t>
                </a:r>
                <a:r>
                  <a:rPr lang="en-US" dirty="0">
                    <a:solidFill>
                      <a:srgbClr val="C00000"/>
                    </a:solidFill>
                  </a:rPr>
                  <a:t>il</a:t>
                </a:r>
                <a:r>
                  <a:rPr lang="en-US" dirty="0"/>
                  <a:t>liquid asset with high cash flow</a:t>
                </a:r>
              </a:p>
              <a:p>
                <a:pPr>
                  <a:buClr>
                    <a:schemeClr val="bg1"/>
                  </a:buClr>
                </a:pPr>
                <a:r>
                  <a:rPr lang="en-US" dirty="0"/>
                  <a:t>			issue liquid asset with low cash flow</a:t>
                </a:r>
              </a:p>
              <a:p>
                <a:pPr>
                  <a:buClr>
                    <a:schemeClr val="bg1"/>
                  </a:buClr>
                </a:pPr>
                <a:r>
                  <a:rPr lang="en-US" dirty="0"/>
                  <a:t>			</a:t>
                </a:r>
              </a:p>
              <a:p>
                <a:pPr>
                  <a:buClr>
                    <a:schemeClr val="bg1"/>
                  </a:buClr>
                </a:pPr>
                <a:endParaRPr lang="en-US" dirty="0"/>
              </a:p>
              <a:p>
                <a:pPr>
                  <a:buClr>
                    <a:schemeClr val="bg1"/>
                  </a:buClr>
                </a:pPr>
                <a:endParaRPr lang="en-US" dirty="0"/>
              </a:p>
              <a:p>
                <a:pPr>
                  <a:buClr>
                    <a:schemeClr val="bg1"/>
                  </a:buClr>
                </a:pPr>
                <a:endParaRPr lang="en-US" dirty="0"/>
              </a:p>
              <a:p>
                <a:pPr>
                  <a:buClr>
                    <a:schemeClr val="bg1"/>
                  </a:buClr>
                </a:pPr>
                <a:r>
                  <a:rPr lang="en-US" dirty="0"/>
                  <a:t>Rents: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en-US" dirty="0"/>
                  <a:t>“free lunch”	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en-US" dirty="0"/>
                  <a:t>Competition</a:t>
                </a:r>
              </a:p>
              <a:p>
                <a:pPr lvl="2">
                  <a:buClr>
                    <a:schemeClr val="bg1"/>
                  </a:buClr>
                </a:pPr>
                <a:r>
                  <a:rPr lang="en-US" dirty="0"/>
                  <a:t>Pass on rents to borrowers, but</a:t>
                </a:r>
              </a:p>
              <a:p>
                <a:pPr lvl="2">
                  <a:buClr>
                    <a:schemeClr val="bg1"/>
                  </a:buClr>
                </a:pPr>
                <a:r>
                  <a:rPr lang="en-US" dirty="0"/>
                  <a:t>Curse		excessive supply, </a:t>
                </a:r>
                <a:r>
                  <a:rPr lang="en-US" dirty="0">
                    <a:solidFill>
                      <a:srgbClr val="C00000"/>
                    </a:solidFill>
                  </a:rPr>
                  <a:t>ICOs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inflation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172" y="1455175"/>
                <a:ext cx="11899187" cy="7688825"/>
              </a:xfrm>
              <a:blipFill>
                <a:blip r:embed="rId3"/>
                <a:stretch>
                  <a:fillRect l="-1383" t="-2538" b="-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19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632060" y="5145025"/>
            <a:ext cx="65836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836299" y="5157217"/>
            <a:ext cx="0" cy="15849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87125" y="5269482"/>
            <a:ext cx="31449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+mj-lt"/>
              </a:rPr>
              <a:t>High fundamental</a:t>
            </a:r>
          </a:p>
          <a:p>
            <a:r>
              <a:rPr lang="en-US" sz="3200" i="1" dirty="0">
                <a:latin typeface="+mj-lt"/>
              </a:rPr>
              <a:t>value</a:t>
            </a:r>
            <a:endParaRPr lang="en-US" sz="32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980648" y="5252165"/>
            <a:ext cx="33153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+mj-lt"/>
              </a:rPr>
              <a:t>Low fundamental</a:t>
            </a:r>
          </a:p>
          <a:p>
            <a:r>
              <a:rPr lang="en-US" sz="3200" i="1" dirty="0">
                <a:latin typeface="+mj-lt"/>
              </a:rPr>
              <a:t>High liquidity value</a:t>
            </a:r>
          </a:p>
          <a:p>
            <a:r>
              <a:rPr lang="en-US" sz="3200" i="1" dirty="0">
                <a:latin typeface="+mj-lt"/>
              </a:rPr>
              <a:t>Bubble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4198" y="4652868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56601" y="4652868"/>
            <a:ext cx="356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485469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3D9D8-22EF-482A-80CE-AA010C72E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Rethinking Money in the Digital 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7FCB1-B019-4716-9E2D-F5CC74F87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72" y="1530772"/>
            <a:ext cx="15497386" cy="7897245"/>
          </a:xfrm>
        </p:spPr>
        <p:txBody>
          <a:bodyPr>
            <a:normAutofit lnSpcReduction="10000"/>
          </a:bodyPr>
          <a:lstStyle/>
          <a:p>
            <a:pPr>
              <a:buClr>
                <a:schemeClr val="bg1"/>
              </a:buClr>
            </a:pPr>
            <a:r>
              <a:rPr lang="en-US" dirty="0"/>
              <a:t>Ubiquitous digital money, M-</a:t>
            </a:r>
            <a:r>
              <a:rPr lang="en-US" dirty="0" err="1"/>
              <a:t>Pesa</a:t>
            </a:r>
            <a:r>
              <a:rPr lang="en-US" dirty="0"/>
              <a:t>, Alipay, Libra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So far: 	digital inside money  (liability of issuer)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Now:	digital </a:t>
            </a:r>
            <a:r>
              <a:rPr lang="en-US" dirty="0">
                <a:solidFill>
                  <a:schemeClr val="bg1"/>
                </a:solidFill>
              </a:rPr>
              <a:t>outside money</a:t>
            </a:r>
            <a:r>
              <a:rPr lang="en-US" dirty="0"/>
              <a:t>/ “currencies”</a:t>
            </a:r>
          </a:p>
          <a:p>
            <a:pPr lvl="1">
              <a:buClr>
                <a:schemeClr val="bg1"/>
              </a:buClr>
            </a:pPr>
            <a:endParaRPr lang="en-US" dirty="0"/>
          </a:p>
          <a:p>
            <a:pPr>
              <a:buClr>
                <a:schemeClr val="bg1"/>
              </a:buClr>
            </a:pPr>
            <a:endParaRPr lang="en-US" dirty="0"/>
          </a:p>
          <a:p>
            <a:pPr>
              <a:buClr>
                <a:schemeClr val="bg1"/>
              </a:buClr>
            </a:pPr>
            <a:endParaRPr lang="en-US" dirty="0"/>
          </a:p>
          <a:p>
            <a:pPr>
              <a:buClr>
                <a:schemeClr val="bg1"/>
              </a:buClr>
            </a:pPr>
            <a:r>
              <a:rPr lang="en-US" dirty="0"/>
              <a:t>Questions: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Will private digital money drive out cash?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Will central banks lose their grip on monetary policy?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Will platforms “steal” the seigniorage benefits of </a:t>
            </a:r>
            <a:br>
              <a:rPr lang="en-US" dirty="0"/>
            </a:br>
            <a:r>
              <a:rPr lang="en-US" dirty="0"/>
              <a:t>governments and private banks?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Digital Dollarization and Digital Currency Areas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Will CBDC be the answer? 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Should </a:t>
            </a:r>
            <a:r>
              <a:rPr lang="en-US" dirty="0" err="1"/>
              <a:t>BigTechs</a:t>
            </a:r>
            <a:r>
              <a:rPr lang="en-US" dirty="0"/>
              <a:t> be forced to be “narrow banks” and </a:t>
            </a:r>
            <a:br>
              <a:rPr lang="en-US" dirty="0"/>
            </a:br>
            <a:r>
              <a:rPr lang="en-US" dirty="0"/>
              <a:t>platforms to be interoperable?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5AC3A-CF45-401F-99D1-32585D744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26B0EA-7646-4326-84E6-B1D8767B2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54" y="3106579"/>
            <a:ext cx="2659246" cy="227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73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Equivalence: CBDC vs. Deposits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20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432E983-1A50-4179-AC16-3DA05A53736E}"/>
              </a:ext>
            </a:extLst>
          </p:cNvPr>
          <p:cNvGrpSpPr/>
          <p:nvPr/>
        </p:nvGrpSpPr>
        <p:grpSpPr>
          <a:xfrm>
            <a:off x="274320" y="1828800"/>
            <a:ext cx="11777998" cy="4616490"/>
            <a:chOff x="2366315" y="1613173"/>
            <a:chExt cx="11777998" cy="4616490"/>
          </a:xfrm>
        </p:grpSpPr>
        <p:sp>
          <p:nvSpPr>
            <p:cNvPr id="5" name="Rectangle 4"/>
            <p:cNvSpPr/>
            <p:nvPr/>
          </p:nvSpPr>
          <p:spPr>
            <a:xfrm>
              <a:off x="2538247" y="3414638"/>
              <a:ext cx="1219200" cy="271691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+mj-lt"/>
                </a:rPr>
                <a:t>Physical Capital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95733" y="3414639"/>
              <a:ext cx="1219200" cy="219456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+mj-lt"/>
                </a:rPr>
                <a:t>Firm Loans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473559" y="3364543"/>
              <a:ext cx="268224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366315" y="2934148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96951" y="2934148"/>
              <a:ext cx="312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L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819808" y="3352592"/>
              <a:ext cx="829" cy="231648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6874568" y="3794438"/>
              <a:ext cx="1219200" cy="154027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31609" y="3414637"/>
              <a:ext cx="1219200" cy="219456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+mj-lt"/>
                </a:rPr>
                <a:t>Firm Loans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474007" y="3352592"/>
              <a:ext cx="268224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366763" y="2922197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97399" y="2922197"/>
              <a:ext cx="312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L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9813708" y="2105615"/>
              <a:ext cx="0" cy="170688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8529358" y="2389681"/>
              <a:ext cx="1231021" cy="99305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2400" dirty="0">
                  <a:latin typeface="+mj-lt"/>
                </a:rPr>
                <a:t>PV Primary Surplus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446587" y="2112469"/>
              <a:ext cx="268224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380530" y="1682074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A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869979" y="1682073"/>
              <a:ext cx="312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L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61233" y="2856982"/>
              <a:ext cx="8611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Firms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39516" y="2848017"/>
              <a:ext cx="9062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Banks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90577" y="5643875"/>
              <a:ext cx="1219200" cy="4876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endParaRPr lang="en-US" sz="2400" dirty="0">
                <a:latin typeface="+mj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27319" y="5645823"/>
              <a:ext cx="956031" cy="561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Firm</a:t>
              </a:r>
            </a:p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Equity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74568" y="5369859"/>
              <a:ext cx="1219200" cy="2393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endParaRPr lang="en-US" sz="2400" dirty="0">
                <a:latin typeface="+mj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76310" y="5369859"/>
              <a:ext cx="1215717" cy="339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B-Equity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2834452" y="3426590"/>
              <a:ext cx="1219200" cy="27049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+mj-lt"/>
                </a:rPr>
                <a:t>Net-</a:t>
              </a:r>
              <a:br>
                <a:rPr lang="en-US" sz="2400" dirty="0">
                  <a:latin typeface="+mj-lt"/>
                </a:rPr>
              </a:br>
              <a:r>
                <a:rPr lang="en-US" sz="2400" dirty="0">
                  <a:latin typeface="+mj-lt"/>
                </a:rPr>
                <a:t>worth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1434900" y="2364329"/>
              <a:ext cx="268224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1300771" y="1924969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A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831407" y="1924969"/>
              <a:ext cx="312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L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931773" y="1856068"/>
              <a:ext cx="16337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Households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874568" y="3418818"/>
              <a:ext cx="1219200" cy="33658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B-Debt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529357" y="3415819"/>
              <a:ext cx="1219200" cy="33658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B-Debt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850325" y="2137550"/>
              <a:ext cx="1219200" cy="72643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br>
                <a:rPr lang="en-US" sz="2400" dirty="0">
                  <a:latin typeface="+mj-lt"/>
                </a:rPr>
              </a:br>
              <a:r>
                <a:rPr lang="en-US" sz="2400" dirty="0">
                  <a:latin typeface="+mj-lt"/>
                </a:rPr>
                <a:t>Gov.</a:t>
              </a:r>
            </a:p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Bonds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878569" y="2910540"/>
              <a:ext cx="1219200" cy="472192"/>
            </a:xfrm>
            <a:prstGeom prst="rect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endParaRPr lang="en-US" sz="2400" dirty="0"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867635" y="2921303"/>
              <a:ext cx="1242969" cy="561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sz="2400" dirty="0">
                  <a:solidFill>
                    <a:srgbClr val="0070C0"/>
                  </a:solidFill>
                  <a:latin typeface="+mj-lt"/>
                </a:rPr>
                <a:t>Implicit</a:t>
              </a:r>
              <a:br>
                <a:rPr lang="en-US" sz="2400" dirty="0">
                  <a:solidFill>
                    <a:srgbClr val="0070C0"/>
                  </a:solidFill>
                  <a:latin typeface="+mj-lt"/>
                </a:rPr>
              </a:br>
              <a:r>
                <a:rPr lang="en-US" sz="2400" dirty="0">
                  <a:solidFill>
                    <a:srgbClr val="0070C0"/>
                  </a:solidFill>
                  <a:latin typeface="+mj-lt"/>
                </a:rPr>
                <a:t>G-Equity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507739" y="2398781"/>
              <a:ext cx="1219200" cy="47339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Gov.</a:t>
              </a:r>
            </a:p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Bonds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1511153" y="2909960"/>
              <a:ext cx="1219200" cy="472192"/>
            </a:xfrm>
            <a:prstGeom prst="rect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endParaRPr lang="en-US" sz="2400" dirty="0">
                <a:latin typeface="+mj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496383" y="2917415"/>
              <a:ext cx="1242969" cy="561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sz="2400" dirty="0">
                  <a:solidFill>
                    <a:srgbClr val="0070C0"/>
                  </a:solidFill>
                  <a:latin typeface="+mj-lt"/>
                </a:rPr>
                <a:t>Implicit</a:t>
              </a:r>
              <a:br>
                <a:rPr lang="en-US" sz="2400" dirty="0">
                  <a:solidFill>
                    <a:srgbClr val="0070C0"/>
                  </a:solidFill>
                  <a:latin typeface="+mj-lt"/>
                </a:rPr>
              </a:br>
              <a:r>
                <a:rPr lang="en-US" sz="2400" dirty="0">
                  <a:solidFill>
                    <a:srgbClr val="0070C0"/>
                  </a:solidFill>
                  <a:latin typeface="+mj-lt"/>
                </a:rPr>
                <a:t>G-Equity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859952" y="3421552"/>
              <a:ext cx="1219200" cy="33085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Money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1513821" y="3427517"/>
              <a:ext cx="1219200" cy="32489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Money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513256" y="3794438"/>
              <a:ext cx="1219200" cy="154027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1507840" y="5375828"/>
              <a:ext cx="1219200" cy="2393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endParaRPr lang="en-US" sz="2400" dirty="0">
                <a:latin typeface="+mj-lt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1509332" y="5649844"/>
              <a:ext cx="1219200" cy="4876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endParaRPr lang="en-US" sz="2400" dirty="0">
                <a:latin typeface="+mj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646073" y="5651792"/>
              <a:ext cx="956031" cy="561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Firm</a:t>
              </a:r>
            </a:p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Equity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498616" y="5358183"/>
              <a:ext cx="1215717" cy="339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B-Equity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2834222" y="2387318"/>
              <a:ext cx="1231021" cy="99305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2400" dirty="0">
                  <a:latin typeface="+mj-lt"/>
                </a:rPr>
                <a:t>PV Primary Surplus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819354" y="4265697"/>
              <a:ext cx="12506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Deposits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512439" y="4258393"/>
              <a:ext cx="12506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Deposits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3819360" y="3364543"/>
              <a:ext cx="829" cy="28651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12782817" y="2366827"/>
              <a:ext cx="0" cy="384048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8529355" y="2137778"/>
              <a:ext cx="1219200" cy="2333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endParaRPr lang="en-US" sz="2400" dirty="0"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086164" y="1613173"/>
              <a:ext cx="13936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Gov. &amp; CB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5883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Equivalence: CBDC vs. Deposits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21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10C696-BC97-42CD-AB18-2745B602026A}"/>
              </a:ext>
            </a:extLst>
          </p:cNvPr>
          <p:cNvGrpSpPr/>
          <p:nvPr/>
        </p:nvGrpSpPr>
        <p:grpSpPr>
          <a:xfrm>
            <a:off x="274320" y="1828800"/>
            <a:ext cx="11777991" cy="4616490"/>
            <a:chOff x="2366327" y="1613173"/>
            <a:chExt cx="11777991" cy="4616490"/>
          </a:xfrm>
        </p:grpSpPr>
        <p:sp>
          <p:nvSpPr>
            <p:cNvPr id="5" name="Rectangle 4"/>
            <p:cNvSpPr/>
            <p:nvPr/>
          </p:nvSpPr>
          <p:spPr>
            <a:xfrm>
              <a:off x="6874580" y="3794438"/>
              <a:ext cx="1219200" cy="154027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38259" y="3414638"/>
              <a:ext cx="1219200" cy="271691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+mj-lt"/>
                </a:rPr>
                <a:t>Physical Capital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95745" y="3414639"/>
              <a:ext cx="1219200" cy="219456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+mj-lt"/>
                </a:rPr>
                <a:t>Firm Loans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473571" y="3364543"/>
              <a:ext cx="268224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366327" y="2934148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96963" y="2934148"/>
              <a:ext cx="312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L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31621" y="3414637"/>
              <a:ext cx="1219200" cy="219456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+mj-lt"/>
                </a:rPr>
                <a:t>Firm Loans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474019" y="3352592"/>
              <a:ext cx="268224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366775" y="2922197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97411" y="2922197"/>
              <a:ext cx="312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L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29355" y="2389681"/>
              <a:ext cx="1231021" cy="99305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2400" dirty="0">
                  <a:latin typeface="+mj-lt"/>
                </a:rPr>
                <a:t>PV Primary Surplus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8446584" y="2112469"/>
              <a:ext cx="268224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361245" y="2856982"/>
              <a:ext cx="8611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Firms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39528" y="2848017"/>
              <a:ext cx="9062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Banks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086164" y="1613173"/>
              <a:ext cx="13936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Gov. &amp; CB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90589" y="5643875"/>
              <a:ext cx="1219200" cy="4876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endParaRPr lang="en-US" sz="2400" dirty="0"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27331" y="5645823"/>
              <a:ext cx="956031" cy="561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Firm</a:t>
              </a:r>
            </a:p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Equity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74580" y="5369859"/>
              <a:ext cx="1219200" cy="2393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endParaRPr lang="en-US" sz="2400" dirty="0">
                <a:latin typeface="+mj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76322" y="5369859"/>
              <a:ext cx="1215717" cy="339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B-Equity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12782823" y="2366827"/>
              <a:ext cx="0" cy="384048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2834457" y="3426590"/>
              <a:ext cx="1219200" cy="27049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+mj-lt"/>
                </a:rPr>
                <a:t>Net-</a:t>
              </a:r>
              <a:br>
                <a:rPr lang="en-US" sz="2400" dirty="0">
                  <a:latin typeface="+mj-lt"/>
                </a:rPr>
              </a:br>
              <a:r>
                <a:rPr lang="en-US" sz="2400" dirty="0">
                  <a:latin typeface="+mj-lt"/>
                </a:rPr>
                <a:t>worth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1434905" y="2364329"/>
              <a:ext cx="268224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3831412" y="1924969"/>
              <a:ext cx="312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L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931778" y="1856068"/>
              <a:ext cx="16337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Households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529355" y="2137778"/>
              <a:ext cx="1219200" cy="2333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endParaRPr lang="en-US" sz="2400" dirty="0">
                <a:latin typeface="+mj-lt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850323" y="2137550"/>
              <a:ext cx="1219200" cy="72643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br>
                <a:rPr lang="en-US" sz="2400" dirty="0">
                  <a:latin typeface="+mj-lt"/>
                </a:rPr>
              </a:br>
              <a:r>
                <a:rPr lang="en-US" sz="2400" dirty="0">
                  <a:latin typeface="+mj-lt"/>
                </a:rPr>
                <a:t>Gov.</a:t>
              </a:r>
            </a:p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Bonds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878567" y="2910540"/>
              <a:ext cx="1219200" cy="472192"/>
            </a:xfrm>
            <a:prstGeom prst="rect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endParaRPr lang="en-US" sz="2400" dirty="0">
                <a:latin typeface="+mj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867633" y="2921303"/>
              <a:ext cx="1242969" cy="561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sz="2400" dirty="0">
                  <a:solidFill>
                    <a:srgbClr val="0070C0"/>
                  </a:solidFill>
                  <a:latin typeface="+mj-lt"/>
                </a:rPr>
                <a:t>Implicit</a:t>
              </a:r>
              <a:br>
                <a:rPr lang="en-US" sz="2400" dirty="0">
                  <a:solidFill>
                    <a:srgbClr val="0070C0"/>
                  </a:solidFill>
                  <a:latin typeface="+mj-lt"/>
                </a:rPr>
              </a:br>
              <a:r>
                <a:rPr lang="en-US" sz="2400" dirty="0">
                  <a:solidFill>
                    <a:srgbClr val="0070C0"/>
                  </a:solidFill>
                  <a:latin typeface="+mj-lt"/>
                </a:rPr>
                <a:t>G-Equity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507744" y="2398781"/>
              <a:ext cx="1219200" cy="47339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Gov.</a:t>
              </a:r>
            </a:p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Bonds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1511159" y="2909960"/>
              <a:ext cx="1219200" cy="472192"/>
            </a:xfrm>
            <a:prstGeom prst="rect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endParaRPr lang="en-US" sz="2400" dirty="0"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496389" y="2917415"/>
              <a:ext cx="1242969" cy="561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sz="2400" dirty="0">
                  <a:solidFill>
                    <a:srgbClr val="0070C0"/>
                  </a:solidFill>
                  <a:latin typeface="+mj-lt"/>
                </a:rPr>
                <a:t>Implicit</a:t>
              </a:r>
              <a:br>
                <a:rPr lang="en-US" sz="2400" dirty="0">
                  <a:solidFill>
                    <a:srgbClr val="0070C0"/>
                  </a:solidFill>
                  <a:latin typeface="+mj-lt"/>
                </a:rPr>
              </a:br>
              <a:r>
                <a:rPr lang="en-US" sz="2400" dirty="0">
                  <a:solidFill>
                    <a:srgbClr val="0070C0"/>
                  </a:solidFill>
                  <a:latin typeface="+mj-lt"/>
                </a:rPr>
                <a:t>G-Equity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859949" y="3421551"/>
              <a:ext cx="1219200" cy="75674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Money</a:t>
              </a:r>
              <a:br>
                <a:rPr lang="en-US" sz="2400" dirty="0">
                  <a:latin typeface="+mj-lt"/>
                </a:rPr>
              </a:br>
              <a:endParaRPr lang="en-US" sz="2400" dirty="0">
                <a:latin typeface="+mj-lt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1513827" y="3427517"/>
              <a:ext cx="1219200" cy="75077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Money</a:t>
              </a:r>
              <a:br>
                <a:rPr lang="en-US" sz="2400" dirty="0">
                  <a:latin typeface="+mj-lt"/>
                </a:rPr>
              </a:br>
              <a:endParaRPr lang="en-US" sz="2400" dirty="0">
                <a:latin typeface="+mj-lt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513261" y="3794438"/>
              <a:ext cx="1219200" cy="1540271"/>
            </a:xfrm>
            <a:prstGeom prst="rect">
              <a:avLst/>
            </a:prstGeom>
            <a:noFill/>
            <a:ln>
              <a:prstDash val="lgDash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1507845" y="5375828"/>
              <a:ext cx="1219200" cy="2393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endParaRPr lang="en-US" sz="2400" dirty="0">
                <a:latin typeface="+mj-lt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1509337" y="5649844"/>
              <a:ext cx="1219200" cy="4876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endParaRPr lang="en-US" sz="2400" dirty="0">
                <a:latin typeface="+mj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646079" y="5651792"/>
              <a:ext cx="956031" cy="561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Firm</a:t>
              </a:r>
            </a:p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Equity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498622" y="5358183"/>
              <a:ext cx="1215717" cy="339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B-Equity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2834227" y="2387318"/>
              <a:ext cx="1231021" cy="99305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2400" dirty="0">
                  <a:latin typeface="+mj-lt"/>
                </a:rPr>
                <a:t>PV Primary Surplus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819366" y="4265697"/>
              <a:ext cx="12506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Deposits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512445" y="4258393"/>
              <a:ext cx="12506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Deposits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H="1">
              <a:off x="9813705" y="2105615"/>
              <a:ext cx="0" cy="170688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819820" y="3352592"/>
              <a:ext cx="829" cy="231648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819372" y="3364543"/>
              <a:ext cx="829" cy="28651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11521800" y="4212971"/>
              <a:ext cx="1219200" cy="1120031"/>
            </a:xfrm>
            <a:prstGeom prst="rect">
              <a:avLst/>
            </a:prstGeom>
            <a:ln>
              <a:prstDash val="lgDash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1689387" y="3812495"/>
              <a:ext cx="0" cy="3657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12568779" y="3810789"/>
              <a:ext cx="0" cy="3657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11515365" y="4263990"/>
              <a:ext cx="12506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Deposits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10043640" y="3810789"/>
              <a:ext cx="0" cy="3657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10912787" y="3809082"/>
              <a:ext cx="0" cy="3657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39" idx="1"/>
              <a:endCxn id="39" idx="3"/>
            </p:cNvCxnSpPr>
            <p:nvPr/>
          </p:nvCxnSpPr>
          <p:spPr>
            <a:xfrm>
              <a:off x="9859949" y="3799923"/>
              <a:ext cx="12192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1533019" y="3787971"/>
              <a:ext cx="12192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8529355" y="3415819"/>
              <a:ext cx="1219200" cy="33658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B-Debt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533001" y="3785496"/>
              <a:ext cx="1219200" cy="38938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9621875" y="3794438"/>
              <a:ext cx="0" cy="3657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8758687" y="3809082"/>
              <a:ext cx="0" cy="3657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6874580" y="3418818"/>
              <a:ext cx="1219200" cy="33658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B-Debt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6870276" y="4174880"/>
              <a:ext cx="12192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1284296" y="1924969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A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0530" y="1682074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A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0869979" y="1682073"/>
              <a:ext cx="312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L</a:t>
              </a:r>
            </a:p>
          </p:txBody>
        </p:sp>
      </p:grp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264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Equivalence: CBDC vs. Deposits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172" y="1980941"/>
            <a:ext cx="15497386" cy="70171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Key insight: </a:t>
            </a:r>
            <a:r>
              <a:rPr lang="en-US" dirty="0"/>
              <a:t>Central bank “passes through” funding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If banks are non-competitive, </a:t>
            </a:r>
            <a:br>
              <a:rPr lang="en-US" dirty="0"/>
            </a:br>
            <a:r>
              <a:rPr lang="en-US" dirty="0"/>
              <a:t>Central Bank’s supply function has to be such that </a:t>
            </a:r>
            <a:br>
              <a:rPr lang="en-US" dirty="0"/>
            </a:br>
            <a:r>
              <a:rPr lang="en-US" dirty="0"/>
              <a:t>banks set the same deposit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22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B1A89E-A8B2-450E-8A4A-1CB4823FEC7B}"/>
              </a:ext>
            </a:extLst>
          </p:cNvPr>
          <p:cNvGrpSpPr/>
          <p:nvPr/>
        </p:nvGrpSpPr>
        <p:grpSpPr>
          <a:xfrm>
            <a:off x="274320" y="1828800"/>
            <a:ext cx="11777991" cy="4616490"/>
            <a:chOff x="2366327" y="1613173"/>
            <a:chExt cx="11777991" cy="4616490"/>
          </a:xfrm>
        </p:grpSpPr>
        <p:sp>
          <p:nvSpPr>
            <p:cNvPr id="5" name="Rectangle 4"/>
            <p:cNvSpPr/>
            <p:nvPr/>
          </p:nvSpPr>
          <p:spPr>
            <a:xfrm>
              <a:off x="6874580" y="3794438"/>
              <a:ext cx="1219200" cy="154027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38259" y="3414638"/>
              <a:ext cx="1219200" cy="271691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+mj-lt"/>
                </a:rPr>
                <a:t>Physical Capital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95745" y="3414639"/>
              <a:ext cx="1219200" cy="219456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+mj-lt"/>
                </a:rPr>
                <a:t>Firm Loans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473571" y="3364543"/>
              <a:ext cx="268224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366327" y="2934148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96963" y="2934148"/>
              <a:ext cx="312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L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31621" y="3414637"/>
              <a:ext cx="1219200" cy="219456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+mj-lt"/>
                </a:rPr>
                <a:t>Firm Loans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474019" y="3352592"/>
              <a:ext cx="268224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366775" y="2922197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97411" y="2922197"/>
              <a:ext cx="312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L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29355" y="2389681"/>
              <a:ext cx="1231021" cy="99305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2400" dirty="0">
                  <a:latin typeface="+mj-lt"/>
                </a:rPr>
                <a:t>PV Primary Surplus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8446584" y="2112469"/>
              <a:ext cx="268224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361245" y="2856982"/>
              <a:ext cx="8611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Firms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39528" y="2848017"/>
              <a:ext cx="9062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Banks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086164" y="1613173"/>
              <a:ext cx="13936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Gov. &amp; CB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90589" y="5643875"/>
              <a:ext cx="1219200" cy="4876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endParaRPr lang="en-US" sz="2400" dirty="0"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27331" y="5645823"/>
              <a:ext cx="956031" cy="561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Firm</a:t>
              </a:r>
            </a:p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Equity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74580" y="5369859"/>
              <a:ext cx="1219200" cy="2393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endParaRPr lang="en-US" sz="2400" dirty="0">
                <a:latin typeface="+mj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76322" y="5369859"/>
              <a:ext cx="1215717" cy="339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B-Equity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12782823" y="2366827"/>
              <a:ext cx="0" cy="384048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2834457" y="3426590"/>
              <a:ext cx="1219200" cy="27049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+mj-lt"/>
                </a:rPr>
                <a:t>Net-</a:t>
              </a:r>
              <a:br>
                <a:rPr lang="en-US" sz="2400" dirty="0">
                  <a:latin typeface="+mj-lt"/>
                </a:rPr>
              </a:br>
              <a:r>
                <a:rPr lang="en-US" sz="2400" dirty="0">
                  <a:latin typeface="+mj-lt"/>
                </a:rPr>
                <a:t>worth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1434905" y="2364329"/>
              <a:ext cx="268224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3831412" y="1924969"/>
              <a:ext cx="312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L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931778" y="1856068"/>
              <a:ext cx="16337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Households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529355" y="2137778"/>
              <a:ext cx="1219200" cy="2333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endParaRPr lang="en-US" sz="2400" dirty="0">
                <a:latin typeface="+mj-lt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850323" y="2137550"/>
              <a:ext cx="1219200" cy="72643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br>
                <a:rPr lang="en-US" sz="2400" dirty="0">
                  <a:latin typeface="+mj-lt"/>
                </a:rPr>
              </a:br>
              <a:r>
                <a:rPr lang="en-US" sz="2400" dirty="0">
                  <a:latin typeface="+mj-lt"/>
                </a:rPr>
                <a:t>Gov.</a:t>
              </a:r>
            </a:p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Bonds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878567" y="2910540"/>
              <a:ext cx="1219200" cy="472192"/>
            </a:xfrm>
            <a:prstGeom prst="rect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endParaRPr lang="en-US" sz="2400" dirty="0">
                <a:latin typeface="+mj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867633" y="2921303"/>
              <a:ext cx="1242969" cy="561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sz="2400" dirty="0">
                  <a:solidFill>
                    <a:srgbClr val="0070C0"/>
                  </a:solidFill>
                  <a:latin typeface="+mj-lt"/>
                </a:rPr>
                <a:t>Implicit</a:t>
              </a:r>
              <a:br>
                <a:rPr lang="en-US" sz="2400" dirty="0">
                  <a:solidFill>
                    <a:srgbClr val="0070C0"/>
                  </a:solidFill>
                  <a:latin typeface="+mj-lt"/>
                </a:rPr>
              </a:br>
              <a:r>
                <a:rPr lang="en-US" sz="2400" dirty="0">
                  <a:solidFill>
                    <a:srgbClr val="0070C0"/>
                  </a:solidFill>
                  <a:latin typeface="+mj-lt"/>
                </a:rPr>
                <a:t>G-Equity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507744" y="2398781"/>
              <a:ext cx="1219200" cy="47339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Gov.</a:t>
              </a:r>
            </a:p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Bonds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1511159" y="2909960"/>
              <a:ext cx="1219200" cy="472192"/>
            </a:xfrm>
            <a:prstGeom prst="rect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endParaRPr lang="en-US" sz="2400" dirty="0"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496389" y="2917415"/>
              <a:ext cx="1242969" cy="561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sz="2400" dirty="0">
                  <a:solidFill>
                    <a:srgbClr val="0070C0"/>
                  </a:solidFill>
                  <a:latin typeface="+mj-lt"/>
                </a:rPr>
                <a:t>Implicit</a:t>
              </a:r>
              <a:br>
                <a:rPr lang="en-US" sz="2400" dirty="0">
                  <a:solidFill>
                    <a:srgbClr val="0070C0"/>
                  </a:solidFill>
                  <a:latin typeface="+mj-lt"/>
                </a:rPr>
              </a:br>
              <a:r>
                <a:rPr lang="en-US" sz="2400" dirty="0">
                  <a:solidFill>
                    <a:srgbClr val="0070C0"/>
                  </a:solidFill>
                  <a:latin typeface="+mj-lt"/>
                </a:rPr>
                <a:t>G-Equity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859949" y="3421551"/>
              <a:ext cx="1219200" cy="75674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Money</a:t>
              </a:r>
              <a:br>
                <a:rPr lang="en-US" sz="2400" dirty="0">
                  <a:latin typeface="+mj-lt"/>
                </a:rPr>
              </a:br>
              <a:endParaRPr lang="en-US" sz="2400" dirty="0">
                <a:latin typeface="+mj-lt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1513827" y="3427517"/>
              <a:ext cx="1219200" cy="75077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Money</a:t>
              </a:r>
              <a:br>
                <a:rPr lang="en-US" sz="2400" dirty="0">
                  <a:latin typeface="+mj-lt"/>
                </a:rPr>
              </a:br>
              <a:endParaRPr lang="en-US" sz="2400" dirty="0">
                <a:latin typeface="+mj-lt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513261" y="3794438"/>
              <a:ext cx="1219200" cy="1540271"/>
            </a:xfrm>
            <a:prstGeom prst="rect">
              <a:avLst/>
            </a:prstGeom>
            <a:noFill/>
            <a:ln>
              <a:prstDash val="lgDash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1507845" y="5375828"/>
              <a:ext cx="1219200" cy="2393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endParaRPr lang="en-US" sz="2400" dirty="0">
                <a:latin typeface="+mj-lt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1509337" y="5649844"/>
              <a:ext cx="1219200" cy="4876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endParaRPr lang="en-US" sz="2400" dirty="0">
                <a:latin typeface="+mj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646079" y="5651792"/>
              <a:ext cx="956031" cy="561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Firm</a:t>
              </a:r>
            </a:p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Equity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498622" y="5358183"/>
              <a:ext cx="1215717" cy="339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B-Equity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2834227" y="2387318"/>
              <a:ext cx="1231021" cy="99305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2400" dirty="0">
                  <a:latin typeface="+mj-lt"/>
                </a:rPr>
                <a:t>PV Primary Surplus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819366" y="4265697"/>
              <a:ext cx="12506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Deposits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512445" y="4258393"/>
              <a:ext cx="12506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Deposits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H="1">
              <a:off x="9813705" y="2105615"/>
              <a:ext cx="0" cy="170688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819820" y="3352592"/>
              <a:ext cx="829" cy="231648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819372" y="3364543"/>
              <a:ext cx="829" cy="28651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11521800" y="4212971"/>
              <a:ext cx="1219200" cy="1120031"/>
            </a:xfrm>
            <a:prstGeom prst="rect">
              <a:avLst/>
            </a:prstGeom>
            <a:ln>
              <a:prstDash val="lgDash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1689387" y="3812495"/>
              <a:ext cx="0" cy="3657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12568779" y="3810789"/>
              <a:ext cx="0" cy="3657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11515365" y="4263990"/>
              <a:ext cx="12506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Deposits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10043640" y="3810789"/>
              <a:ext cx="0" cy="3657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10912787" y="3809082"/>
              <a:ext cx="0" cy="3657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39" idx="1"/>
              <a:endCxn id="39" idx="3"/>
            </p:cNvCxnSpPr>
            <p:nvPr/>
          </p:nvCxnSpPr>
          <p:spPr>
            <a:xfrm>
              <a:off x="9859949" y="3799923"/>
              <a:ext cx="12192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1533019" y="3787971"/>
              <a:ext cx="12192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8529355" y="3415819"/>
              <a:ext cx="1219200" cy="33658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B-Debt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533001" y="3785496"/>
              <a:ext cx="1219200" cy="38938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+mj-lt"/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9621875" y="3794438"/>
              <a:ext cx="0" cy="3657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8758687" y="3809082"/>
              <a:ext cx="0" cy="3657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6874580" y="3418818"/>
              <a:ext cx="1219200" cy="33658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r>
                <a:rPr lang="en-US" sz="2400" dirty="0">
                  <a:latin typeface="+mj-lt"/>
                </a:rPr>
                <a:t>B-Debt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6870276" y="4174880"/>
              <a:ext cx="12192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1284296" y="1924969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A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0530" y="1682074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A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0869979" y="1682073"/>
              <a:ext cx="312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6378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7845C-B89F-4209-83B8-56CEFE474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E68AA-D01E-4ABE-8D84-01A64E256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en-US" sz="4000" dirty="0"/>
              <a:t>Technological trends</a:t>
            </a:r>
          </a:p>
          <a:p>
            <a:pPr lvl="1">
              <a:buClr>
                <a:schemeClr val="bg1"/>
              </a:buClr>
            </a:pPr>
            <a:endParaRPr lang="en-US" sz="3600" dirty="0"/>
          </a:p>
          <a:p>
            <a:pPr>
              <a:buClr>
                <a:schemeClr val="bg1"/>
              </a:buClr>
            </a:pPr>
            <a:r>
              <a:rPr lang="en-US" sz="4000" dirty="0"/>
              <a:t>New currency competition</a:t>
            </a:r>
          </a:p>
          <a:p>
            <a:pPr lvl="1">
              <a:buClr>
                <a:schemeClr val="bg1"/>
              </a:buClr>
            </a:pPr>
            <a:endParaRPr lang="en-US" sz="3600" dirty="0"/>
          </a:p>
          <a:p>
            <a:pPr>
              <a:buClr>
                <a:schemeClr val="bg1"/>
              </a:buClr>
            </a:pPr>
            <a:r>
              <a:rPr lang="en-US" sz="4000" dirty="0"/>
              <a:t>Monetary Sovereignty </a:t>
            </a:r>
          </a:p>
          <a:p>
            <a:pPr>
              <a:buClr>
                <a:schemeClr val="bg1"/>
              </a:buClr>
            </a:pPr>
            <a:endParaRPr lang="en-US" sz="40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4000" dirty="0">
                <a:solidFill>
                  <a:schemeClr val="bg1"/>
                </a:solidFill>
              </a:rPr>
              <a:t>International Monetary System &amp; Digital Currency Areas</a:t>
            </a:r>
          </a:p>
          <a:p>
            <a:pPr lvl="1">
              <a:buClr>
                <a:schemeClr val="bg1"/>
              </a:buClr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F9ABB-D7AC-4C6B-858A-D7AE0C11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95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CA61-ACBF-44FF-B0AF-45DFD827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defines a (separate) currency?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0C76B-E48C-4AEC-9869-783959AD6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72" y="1473430"/>
            <a:ext cx="11512581" cy="7634611"/>
          </a:xfrm>
        </p:spPr>
        <p:txBody>
          <a:bodyPr>
            <a:normAutofit/>
          </a:bodyPr>
          <a:lstStyle/>
          <a:p>
            <a:pPr marL="685783" indent="-685783">
              <a:buFont typeface="+mj-lt"/>
              <a:buAutoNum type="arabicPeriod"/>
            </a:pPr>
            <a:r>
              <a:rPr lang="en-US" dirty="0"/>
              <a:t>Same unit of account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/>
              <a:t>Convertibility</a:t>
            </a:r>
          </a:p>
          <a:p>
            <a:endParaRPr lang="en-US" dirty="0"/>
          </a:p>
          <a:p>
            <a:pPr>
              <a:buClr>
                <a:schemeClr val="bg1"/>
              </a:buClr>
            </a:pPr>
            <a:r>
              <a:rPr lang="en-US" dirty="0"/>
              <a:t>Convertibility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Maintain value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Uniformity of money </a:t>
            </a:r>
            <a:br>
              <a:rPr lang="en-US" dirty="0"/>
            </a:br>
            <a:r>
              <a:rPr lang="en-US" dirty="0"/>
              <a:t>(“singleness”)</a:t>
            </a:r>
          </a:p>
          <a:p>
            <a:pPr lvl="1">
              <a:buClr>
                <a:schemeClr val="bg1"/>
              </a:buClr>
            </a:pPr>
            <a:endParaRPr lang="en-US" dirty="0"/>
          </a:p>
          <a:p>
            <a:pPr>
              <a:buClr>
                <a:schemeClr val="bg1"/>
              </a:buClr>
            </a:pPr>
            <a:r>
              <a:rPr lang="en-US" dirty="0"/>
              <a:t>Account-based	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Approval of payments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Verification of account owner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6DC7F-DABB-4524-AADE-3C12238D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24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911644F-58AC-4B9E-B231-5FA75D6C96DB}"/>
              </a:ext>
            </a:extLst>
          </p:cNvPr>
          <p:cNvSpPr txBox="1">
            <a:spLocks/>
          </p:cNvSpPr>
          <p:nvPr/>
        </p:nvSpPr>
        <p:spPr>
          <a:xfrm>
            <a:off x="6231626" y="1484315"/>
            <a:ext cx="6983629" cy="7634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64008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2pPr>
            <a:lvl3pPr marL="91440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3pPr>
            <a:lvl4pPr marL="118872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4pPr>
            <a:lvl5pPr marL="146304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Clr>
                <a:schemeClr val="bg1"/>
              </a:buClr>
            </a:pPr>
            <a:r>
              <a:rPr lang="en-US" dirty="0"/>
              <a:t>Backing of a currency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Currency board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Stable coin</a:t>
            </a:r>
          </a:p>
          <a:p>
            <a:pPr lvl="1">
              <a:buClr>
                <a:schemeClr val="bg1"/>
              </a:buClr>
            </a:pPr>
            <a:endParaRPr lang="en-US" dirty="0"/>
          </a:p>
          <a:p>
            <a:pPr lvl="1">
              <a:buClr>
                <a:schemeClr val="bg1"/>
              </a:buClr>
            </a:pPr>
            <a:endParaRPr lang="en-US" dirty="0"/>
          </a:p>
          <a:p>
            <a:pPr>
              <a:buClr>
                <a:schemeClr val="bg1"/>
              </a:buClr>
            </a:pPr>
            <a:r>
              <a:rPr lang="en-US" dirty="0"/>
              <a:t>Token-based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Finality of payment	</a:t>
            </a: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9539747E-33D7-4E05-A379-BEFA9CECBE7F}"/>
              </a:ext>
            </a:extLst>
          </p:cNvPr>
          <p:cNvSpPr/>
          <p:nvPr/>
        </p:nvSpPr>
        <p:spPr>
          <a:xfrm>
            <a:off x="5050971" y="3602125"/>
            <a:ext cx="914400" cy="274320"/>
          </a:xfrm>
          <a:prstGeom prst="leftRightArrow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91D0B6F7-306C-4D62-91AB-938554E798F1}"/>
              </a:ext>
            </a:extLst>
          </p:cNvPr>
          <p:cNvSpPr/>
          <p:nvPr/>
        </p:nvSpPr>
        <p:spPr>
          <a:xfrm>
            <a:off x="5034639" y="6329013"/>
            <a:ext cx="914400" cy="274320"/>
          </a:xfrm>
          <a:prstGeom prst="leftRightArrow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327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D156C-BA78-4EA3-90B4-F44394C1D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monetary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AF41D-DB5A-4467-8476-37A79F3B7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72" y="1388534"/>
            <a:ext cx="11512581" cy="7801715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Digital Currency Areas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Def.: own unit of account or payment instrument only inside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Complementarity with digital platform  (not geographic)</a:t>
            </a:r>
          </a:p>
          <a:p>
            <a:pPr lvl="2">
              <a:buClr>
                <a:schemeClr val="bg1"/>
              </a:buClr>
            </a:pPr>
            <a:r>
              <a:rPr lang="en-US" dirty="0"/>
              <a:t>Price discounts, price discovery, transparency within</a:t>
            </a:r>
          </a:p>
          <a:p>
            <a:pPr marL="121917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Digital Synthetic World Currency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Symmetric supply of a safe asset </a:t>
            </a:r>
            <a:br>
              <a:rPr lang="en-US" dirty="0"/>
            </a:br>
            <a:r>
              <a:rPr lang="en-US" sz="2133" dirty="0"/>
              <a:t>(to avoid that flight to safety capital flows become cross border) (Brunnermeier &amp; Huang)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B2613-82EA-4D0A-A758-8A9BFF0C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57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70907-4709-4018-95C1-73B7351F8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to sum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DBB0E-D8B2-436B-9919-B3DDF15BA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72" y="1476944"/>
            <a:ext cx="11512581" cy="8117804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Digital platforms</a:t>
            </a:r>
            <a:r>
              <a:rPr lang="en-US" dirty="0"/>
              <a:t>/eco-system, smartphone, tokens</a:t>
            </a:r>
          </a:p>
          <a:p>
            <a:pPr lvl="1"/>
            <a:r>
              <a:rPr lang="en-US" dirty="0"/>
              <a:t>Inversion of IO of financial activity</a:t>
            </a:r>
          </a:p>
          <a:p>
            <a:r>
              <a:rPr lang="en-US" dirty="0">
                <a:solidFill>
                  <a:schemeClr val="bg1"/>
                </a:solidFill>
              </a:rPr>
              <a:t>New currency/platform competition – digital dollarization</a:t>
            </a:r>
            <a:endParaRPr lang="en-US" dirty="0"/>
          </a:p>
          <a:p>
            <a:pPr lvl="1"/>
            <a:r>
              <a:rPr lang="en-US" dirty="0"/>
              <a:t>Unbundling	enhances currency competition</a:t>
            </a:r>
          </a:p>
          <a:p>
            <a:pPr lvl="1"/>
            <a:r>
              <a:rPr lang="en-US" dirty="0"/>
              <a:t>Re-bundling	reduces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Interoperability, convertibility</a:t>
            </a:r>
            <a:r>
              <a:rPr lang="en-US" dirty="0"/>
              <a:t>, limit product differentiation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“Monetary Sovereignty” </a:t>
            </a:r>
            <a:r>
              <a:rPr lang="en-US" dirty="0"/>
              <a:t>to manage macroeconomy</a:t>
            </a:r>
          </a:p>
          <a:p>
            <a:pPr lvl="1"/>
            <a:r>
              <a:rPr lang="en-US" dirty="0"/>
              <a:t>Private vs. Public Money – important role of </a:t>
            </a:r>
            <a:r>
              <a:rPr lang="en-US" dirty="0">
                <a:solidFill>
                  <a:schemeClr val="bg1"/>
                </a:solidFill>
              </a:rPr>
              <a:t>CBDC/LOLR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International monetary system – digital currency areas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AC1BF-EF37-41FE-A2C4-2302B658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C1E295-776E-4093-86AA-228B3BBA71E8}"/>
              </a:ext>
            </a:extLst>
          </p:cNvPr>
          <p:cNvSpPr txBox="1"/>
          <p:nvPr/>
        </p:nvSpPr>
        <p:spPr>
          <a:xfrm rot="20915929">
            <a:off x="3079363" y="7352324"/>
            <a:ext cx="50910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Is Bitcoin/Libra is like Napster </a:t>
            </a:r>
          </a:p>
          <a:p>
            <a:r>
              <a:rPr lang="en-US" sz="3200" dirty="0">
                <a:latin typeface="+mj-lt"/>
              </a:rPr>
              <a:t>for the music industry?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6173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CA99C0-89E8-4106-84FA-61F06AB7F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Digitalization of Money</a:t>
            </a:r>
          </a:p>
          <a:p>
            <a:pPr lvl="1"/>
            <a:r>
              <a:rPr lang="en-US" dirty="0"/>
              <a:t>With Harold James and Jean-Pierre Landau</a:t>
            </a:r>
          </a:p>
          <a:p>
            <a:r>
              <a:rPr lang="en-US" dirty="0"/>
              <a:t>On the Equivalence of Private and Public Money</a:t>
            </a:r>
          </a:p>
          <a:p>
            <a:pPr lvl="1"/>
            <a:r>
              <a:rPr lang="en-US" dirty="0"/>
              <a:t>With Dirk Niepelt</a:t>
            </a:r>
          </a:p>
          <a:p>
            <a:r>
              <a:rPr lang="en-US" dirty="0"/>
              <a:t>Digital Tokens and Platforms</a:t>
            </a:r>
          </a:p>
          <a:p>
            <a:pPr lvl="1"/>
            <a:r>
              <a:rPr lang="en-US" dirty="0"/>
              <a:t>With Jonathan Payne</a:t>
            </a:r>
          </a:p>
          <a:p>
            <a:r>
              <a:rPr lang="en-US" dirty="0"/>
              <a:t>Inverse Selection</a:t>
            </a:r>
          </a:p>
          <a:p>
            <a:pPr lvl="1"/>
            <a:r>
              <a:rPr lang="en-US"/>
              <a:t>With Rohit Lamba and Carlos Segura-Rodriguez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7B9C15-B2E0-495B-B0B1-8498D58E9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Based on </a:t>
            </a:r>
          </a:p>
        </p:txBody>
      </p:sp>
    </p:spTree>
    <p:extLst>
      <p:ext uri="{BB962C8B-B14F-4D97-AF65-F5344CB8AC3E}">
        <p14:creationId xmlns:p14="http://schemas.microsoft.com/office/powerpoint/2010/main" val="3622570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7845C-B89F-4209-83B8-56CEFE474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E68AA-D01E-4ABE-8D84-01A64E256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en-US" sz="4000" dirty="0"/>
              <a:t>Technological trends</a:t>
            </a:r>
          </a:p>
          <a:p>
            <a:pPr lvl="1">
              <a:buClr>
                <a:schemeClr val="bg1"/>
              </a:buClr>
            </a:pPr>
            <a:endParaRPr lang="en-US" sz="3600" dirty="0"/>
          </a:p>
          <a:p>
            <a:pPr>
              <a:buClr>
                <a:schemeClr val="bg1"/>
              </a:buClr>
            </a:pPr>
            <a:r>
              <a:rPr lang="en-US" sz="4000" dirty="0"/>
              <a:t>New currency competition</a:t>
            </a:r>
          </a:p>
          <a:p>
            <a:pPr lvl="1">
              <a:buClr>
                <a:schemeClr val="bg1"/>
              </a:buClr>
            </a:pPr>
            <a:endParaRPr lang="en-US" sz="3600" dirty="0"/>
          </a:p>
          <a:p>
            <a:pPr>
              <a:buClr>
                <a:schemeClr val="bg1"/>
              </a:buClr>
            </a:pPr>
            <a:r>
              <a:rPr lang="en-US" sz="4000" dirty="0"/>
              <a:t>Monetary Sovereignty </a:t>
            </a:r>
          </a:p>
          <a:p>
            <a:pPr>
              <a:buClr>
                <a:schemeClr val="bg1"/>
              </a:buClr>
            </a:pPr>
            <a:endParaRPr lang="en-US" sz="40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4000" dirty="0"/>
              <a:t>International Monetary System &amp; Digital Currency Areas</a:t>
            </a:r>
          </a:p>
          <a:p>
            <a:pPr lvl="1">
              <a:buClr>
                <a:schemeClr val="bg1"/>
              </a:buClr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F9ABB-D7AC-4C6B-858A-D7AE0C11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59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25496-7D51-4F3F-A420-D42353B57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CFC39-8102-4E63-B519-AF9235EF0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Smart phone</a:t>
            </a:r>
          </a:p>
          <a:p>
            <a:pPr lvl="0">
              <a:buClr>
                <a:schemeClr val="bg1"/>
              </a:buClr>
            </a:pPr>
            <a:r>
              <a:rPr lang="en-US" dirty="0"/>
              <a:t>Digital </a:t>
            </a:r>
            <a:r>
              <a:rPr lang="en-US" dirty="0">
                <a:solidFill>
                  <a:schemeClr val="bg1"/>
                </a:solidFill>
              </a:rPr>
              <a:t>platforms</a:t>
            </a:r>
            <a:r>
              <a:rPr lang="en-US" dirty="0"/>
              <a:t>/ecosystems - “digital lifestyle” (COVID) </a:t>
            </a:r>
          </a:p>
          <a:p>
            <a:r>
              <a:rPr lang="en-US" dirty="0">
                <a:solidFill>
                  <a:schemeClr val="bg1"/>
                </a:solidFill>
              </a:rPr>
              <a:t>Big data, AI, deep learning</a:t>
            </a:r>
            <a:r>
              <a:rPr lang="en-US" dirty="0"/>
              <a:t>, recommender systems</a:t>
            </a:r>
            <a:endParaRPr lang="en-US" dirty="0">
              <a:solidFill>
                <a:schemeClr val="bg1"/>
              </a:solidFill>
            </a:endParaRPr>
          </a:p>
          <a:p>
            <a:pPr lvl="0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Smart contracts </a:t>
            </a:r>
            <a:r>
              <a:rPr lang="en-US" dirty="0"/>
              <a:t>and value chains: 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contingent payments to minimize credit risk</a:t>
            </a:r>
          </a:p>
          <a:p>
            <a:pPr lvl="0">
              <a:buClr>
                <a:schemeClr val="bg1"/>
              </a:buClr>
            </a:pPr>
            <a:r>
              <a:rPr lang="en-US" dirty="0"/>
              <a:t>Internet of things: payments from </a:t>
            </a:r>
            <a:r>
              <a:rPr lang="en-US" dirty="0">
                <a:solidFill>
                  <a:schemeClr val="bg1"/>
                </a:solidFill>
              </a:rPr>
              <a:t>machine to machine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Token</a:t>
            </a:r>
            <a:r>
              <a:rPr lang="en-US" dirty="0"/>
              <a:t> (instead of account-based) – DLT</a:t>
            </a:r>
          </a:p>
          <a:p>
            <a:pPr>
              <a:buClr>
                <a:schemeClr val="bg1"/>
              </a:buClr>
            </a:pPr>
            <a:r>
              <a:rPr lang="en-US" dirty="0"/>
              <a:t>Micropayments</a:t>
            </a:r>
          </a:p>
          <a:p>
            <a:pPr lvl="0"/>
            <a:endParaRPr lang="en-US" dirty="0"/>
          </a:p>
          <a:p>
            <a:pPr marL="0" indent="0">
              <a:buNone/>
            </a:pPr>
            <a:r>
              <a:rPr lang="en-US" dirty="0"/>
              <a:t>					</a:t>
            </a:r>
            <a:r>
              <a:rPr lang="en-US" dirty="0">
                <a:solidFill>
                  <a:srgbClr val="C00000"/>
                </a:solidFill>
              </a:rPr>
              <a:t>impacts money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34B76-E734-4DA3-820C-3AAD688A5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4</a:t>
            </a:fld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B7AFF76-E40B-4593-A108-C2CD6406B9A2}"/>
              </a:ext>
            </a:extLst>
          </p:cNvPr>
          <p:cNvSpPr/>
          <p:nvPr/>
        </p:nvSpPr>
        <p:spPr>
          <a:xfrm>
            <a:off x="5357163" y="7369387"/>
            <a:ext cx="853440" cy="4876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1134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6DB689-D446-4F8C-B74E-C0CB31B1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72" y="1530773"/>
            <a:ext cx="15497386" cy="76606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Information advantage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/>
              <a:t>for </a:t>
            </a:r>
            <a:r>
              <a:rPr lang="en-US" dirty="0">
                <a:solidFill>
                  <a:schemeClr val="bg1"/>
                </a:solidFill>
              </a:rPr>
              <a:t>customer </a:t>
            </a:r>
          </a:p>
          <a:p>
            <a:pPr lvl="1"/>
            <a:r>
              <a:rPr lang="en-US" dirty="0"/>
              <a:t>Borrower</a:t>
            </a:r>
          </a:p>
          <a:p>
            <a:pPr lvl="1"/>
            <a:r>
              <a:rPr lang="en-US" dirty="0"/>
              <a:t>Insurance client, …</a:t>
            </a:r>
          </a:p>
          <a:p>
            <a:pPr lvl="4"/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Customer knows her multiple attributes,</a:t>
            </a:r>
            <a:br>
              <a:rPr lang="en-US" dirty="0"/>
            </a:br>
            <a:r>
              <a:rPr lang="en-US" dirty="0"/>
              <a:t>but platform only platform can connect them</a:t>
            </a:r>
          </a:p>
          <a:p>
            <a:pPr lvl="1"/>
            <a:r>
              <a:rPr lang="en-US" dirty="0"/>
              <a:t>Traditional example: </a:t>
            </a:r>
          </a:p>
          <a:p>
            <a:pPr lvl="2"/>
            <a:r>
              <a:rPr lang="en-US" dirty="0"/>
              <a:t>I like a red car</a:t>
            </a:r>
          </a:p>
          <a:p>
            <a:pPr lvl="2"/>
            <a:r>
              <a:rPr lang="en-US" dirty="0"/>
              <a:t>Insurance companies knows (from big data) that </a:t>
            </a:r>
            <a:br>
              <a:rPr lang="en-US" dirty="0"/>
            </a:br>
            <a:r>
              <a:rPr lang="en-US" dirty="0"/>
              <a:t>drivers of red cars are more accident prone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89A9E0-C495-4FAC-88DF-C5DB83AFF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22D781-02DC-4778-91F8-E4A90E9E9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72" y="249767"/>
            <a:ext cx="15497387" cy="1138767"/>
          </a:xfrm>
        </p:spPr>
        <p:txBody>
          <a:bodyPr/>
          <a:lstStyle/>
          <a:p>
            <a:r>
              <a:rPr lang="en-US" dirty="0"/>
              <a:t>Tech Trends: Inversion of Power   - 		“Inverse Selection”	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8BCD893-031B-4B24-AB32-351EC12CC900}"/>
              </a:ext>
            </a:extLst>
          </p:cNvPr>
          <p:cNvSpPr txBox="1">
            <a:spLocks/>
          </p:cNvSpPr>
          <p:nvPr/>
        </p:nvSpPr>
        <p:spPr>
          <a:xfrm>
            <a:off x="4631263" y="2066297"/>
            <a:ext cx="9978817" cy="5011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Tx/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64008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Tx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2pPr>
            <a:lvl3pPr marL="91440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Tx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3pPr>
            <a:lvl4pPr marL="118872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4pPr>
            <a:lvl5pPr marL="146304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Soon, for </a:t>
            </a:r>
            <a:r>
              <a:rPr lang="en-US" dirty="0">
                <a:solidFill>
                  <a:schemeClr val="bg1"/>
                </a:solidFill>
              </a:rPr>
              <a:t>seller/platform </a:t>
            </a:r>
          </a:p>
          <a:p>
            <a:pPr lvl="1"/>
            <a:r>
              <a:rPr lang="en-US" dirty="0"/>
              <a:t>Lender (platform)		“will know more about me 	</a:t>
            </a:r>
          </a:p>
          <a:p>
            <a:pPr lvl="1"/>
            <a:r>
              <a:rPr lang="en-US" dirty="0"/>
              <a:t>Insurance company	   than I know about myself”</a:t>
            </a:r>
          </a:p>
          <a:p>
            <a:pPr lvl="1"/>
            <a:r>
              <a:rPr lang="en-US" dirty="0"/>
              <a:t>Asset managers, …	   	</a:t>
            </a:r>
            <a:r>
              <a:rPr lang="en-US" dirty="0">
                <a:solidFill>
                  <a:schemeClr val="bg1"/>
                </a:solidFill>
              </a:rPr>
              <a:t>Privacy regulation</a:t>
            </a:r>
          </a:p>
          <a:p>
            <a:pPr marL="335288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4D1270-474D-487C-9DCC-53627874590D}"/>
              </a:ext>
            </a:extLst>
          </p:cNvPr>
          <p:cNvSpPr txBox="1"/>
          <p:nvPr/>
        </p:nvSpPr>
        <p:spPr>
          <a:xfrm>
            <a:off x="920168" y="7760363"/>
            <a:ext cx="71320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From Adverse Selection to 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“Inverse Selection”</a:t>
            </a:r>
          </a:p>
          <a:p>
            <a:r>
              <a:rPr lang="en-US" sz="2800" dirty="0">
                <a:latin typeface="+mj-lt"/>
              </a:rPr>
              <a:t>(with Segura-Rodriguez and Lamba)</a:t>
            </a:r>
          </a:p>
        </p:txBody>
      </p:sp>
    </p:spTree>
    <p:extLst>
      <p:ext uri="{BB962C8B-B14F-4D97-AF65-F5344CB8AC3E}">
        <p14:creationId xmlns:p14="http://schemas.microsoft.com/office/powerpoint/2010/main" val="2102432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101A9A-6AFE-4837-8353-9C8A69A00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en-US" dirty="0"/>
              <a:t>Economies of 				“Bigger is better”</a:t>
            </a:r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Scope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Unstructured data, textual data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Social media data				</a:t>
            </a:r>
            <a:r>
              <a:rPr lang="en-US" sz="4000" dirty="0">
                <a:solidFill>
                  <a:schemeClr val="bg1"/>
                </a:solidFill>
              </a:rPr>
              <a:t>PLATFORMS</a:t>
            </a:r>
            <a:endParaRPr lang="en-US" dirty="0"/>
          </a:p>
          <a:p>
            <a:pPr lvl="1">
              <a:buClr>
                <a:schemeClr val="bg1"/>
              </a:buClr>
            </a:pPr>
            <a:r>
              <a:rPr lang="en-US" dirty="0"/>
              <a:t>Payment system data			(transforms IO of finance)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Diversity 					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Scale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Diminishing returns to scale?		</a:t>
            </a:r>
            <a:r>
              <a:rPr lang="en-US" sz="4000" dirty="0">
                <a:solidFill>
                  <a:schemeClr val="bg1"/>
                </a:solidFill>
              </a:rPr>
              <a:t>SIZE</a:t>
            </a:r>
            <a:endParaRPr lang="en-US" dirty="0">
              <a:solidFill>
                <a:schemeClr val="bg1"/>
              </a:solidFill>
            </a:endParaRPr>
          </a:p>
          <a:p>
            <a:pPr marL="335288" lvl="1" indent="0">
              <a:buNone/>
            </a:pPr>
            <a:r>
              <a:rPr lang="en-US" dirty="0"/>
              <a:t>						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34CDB-0EB1-486D-8570-0B2E2B8F2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2227-37B3-43BC-ADC8-5578DB9E1C27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EEA6BE-AE87-47C3-A6A5-247247B05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 Trends: Big Data, AI, Machine/Deep Learning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02AC9D2E-4C42-4779-AF1D-1B5BEEC40E2C}"/>
              </a:ext>
            </a:extLst>
          </p:cNvPr>
          <p:cNvSpPr/>
          <p:nvPr/>
        </p:nvSpPr>
        <p:spPr>
          <a:xfrm>
            <a:off x="6603058" y="2404537"/>
            <a:ext cx="243840" cy="2167468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4B4A371-98E6-4D40-BCCB-CA96E5005B7F}"/>
              </a:ext>
            </a:extLst>
          </p:cNvPr>
          <p:cNvSpPr/>
          <p:nvPr/>
        </p:nvSpPr>
        <p:spPr>
          <a:xfrm>
            <a:off x="7115353" y="3233558"/>
            <a:ext cx="640080" cy="4572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C7E4401-1CA8-47EF-9C41-391E8C7114F9}"/>
              </a:ext>
            </a:extLst>
          </p:cNvPr>
          <p:cNvSpPr/>
          <p:nvPr/>
        </p:nvSpPr>
        <p:spPr>
          <a:xfrm>
            <a:off x="7033252" y="5560785"/>
            <a:ext cx="640080" cy="4572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996D4E-81ED-4743-B3D7-895CE7B56E43}"/>
              </a:ext>
            </a:extLst>
          </p:cNvPr>
          <p:cNvSpPr txBox="1"/>
          <p:nvPr/>
        </p:nvSpPr>
        <p:spPr>
          <a:xfrm>
            <a:off x="8929437" y="6306264"/>
            <a:ext cx="11762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Bigger </a:t>
            </a:r>
          </a:p>
          <a:p>
            <a:pPr algn="ctr"/>
            <a:r>
              <a:rPr lang="en-US" sz="2800" dirty="0">
                <a:latin typeface="+mj-lt"/>
              </a:rPr>
              <a:t>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50C354-8568-4A9B-BE3D-BA1B447710C9}"/>
              </a:ext>
            </a:extLst>
          </p:cNvPr>
          <p:cNvSpPr txBox="1"/>
          <p:nvPr/>
        </p:nvSpPr>
        <p:spPr>
          <a:xfrm>
            <a:off x="7011197" y="7260371"/>
            <a:ext cx="23013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Better</a:t>
            </a:r>
          </a:p>
          <a:p>
            <a:pPr algn="ctr"/>
            <a:r>
              <a:rPr lang="en-US" sz="2800" dirty="0">
                <a:latin typeface="+mj-lt"/>
              </a:rPr>
              <a:t>Recommender</a:t>
            </a:r>
          </a:p>
          <a:p>
            <a:pPr algn="ctr"/>
            <a:r>
              <a:rPr lang="en-US" sz="2800" dirty="0">
                <a:latin typeface="+mj-lt"/>
              </a:rPr>
              <a:t>system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DEBE10-17DC-45DB-9A11-C557A681EC05}"/>
              </a:ext>
            </a:extLst>
          </p:cNvPr>
          <p:cNvSpPr txBox="1"/>
          <p:nvPr/>
        </p:nvSpPr>
        <p:spPr>
          <a:xfrm>
            <a:off x="5735151" y="6401436"/>
            <a:ext cx="16782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More</a:t>
            </a:r>
          </a:p>
          <a:p>
            <a:pPr algn="ctr"/>
            <a:r>
              <a:rPr lang="en-US" sz="2800" dirty="0">
                <a:latin typeface="+mj-lt"/>
              </a:rPr>
              <a:t>customers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D3BB70A-00F3-4EAC-8885-7898A489455F}"/>
              </a:ext>
            </a:extLst>
          </p:cNvPr>
          <p:cNvSpPr/>
          <p:nvPr/>
        </p:nvSpPr>
        <p:spPr>
          <a:xfrm rot="18926596">
            <a:off x="7037492" y="6095562"/>
            <a:ext cx="640080" cy="27432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4B6FC01-3E8A-4F36-B715-EB3C7C411579}"/>
              </a:ext>
            </a:extLst>
          </p:cNvPr>
          <p:cNvSpPr/>
          <p:nvPr/>
        </p:nvSpPr>
        <p:spPr>
          <a:xfrm rot="7990354">
            <a:off x="8652370" y="7349824"/>
            <a:ext cx="640080" cy="27432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B284DEC-2DE1-4E67-9BEE-71254CC4C3A7}"/>
              </a:ext>
            </a:extLst>
          </p:cNvPr>
          <p:cNvSpPr/>
          <p:nvPr/>
        </p:nvSpPr>
        <p:spPr>
          <a:xfrm rot="13134455">
            <a:off x="6990340" y="7330315"/>
            <a:ext cx="640080" cy="27432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3A4D36B-3065-4AC8-890A-795D998FE4FB}"/>
              </a:ext>
            </a:extLst>
          </p:cNvPr>
          <p:cNvSpPr/>
          <p:nvPr/>
        </p:nvSpPr>
        <p:spPr>
          <a:xfrm rot="2444486">
            <a:off x="8660493" y="6020570"/>
            <a:ext cx="640080" cy="27432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DF5370-9B37-4DD6-A5D8-377336880AB0}"/>
              </a:ext>
            </a:extLst>
          </p:cNvPr>
          <p:cNvSpPr txBox="1"/>
          <p:nvPr/>
        </p:nvSpPr>
        <p:spPr>
          <a:xfrm>
            <a:off x="7403359" y="6228387"/>
            <a:ext cx="14922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Self-rein-</a:t>
            </a:r>
            <a:br>
              <a:rPr lang="en-US" sz="2800" dirty="0">
                <a:solidFill>
                  <a:schemeClr val="bg1"/>
                </a:solidFill>
                <a:latin typeface="+mj-lt"/>
              </a:rPr>
            </a:br>
            <a:r>
              <a:rPr lang="en-US" sz="2800" dirty="0">
                <a:solidFill>
                  <a:schemeClr val="bg1"/>
                </a:solidFill>
                <a:latin typeface="+mj-lt"/>
              </a:rPr>
              <a:t>forcing</a:t>
            </a:r>
          </a:p>
        </p:txBody>
      </p:sp>
    </p:spTree>
    <p:extLst>
      <p:ext uri="{BB962C8B-B14F-4D97-AF65-F5344CB8AC3E}">
        <p14:creationId xmlns:p14="http://schemas.microsoft.com/office/powerpoint/2010/main" val="1647325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16597-97A4-4514-BC0E-348005EC5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Technological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00B52-D5A8-41BF-9141-706D92D31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r>
              <a:rPr lang="en-US" dirty="0"/>
              <a:t>Digital platforms/ecosystems - “digital lifestyle” 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Data advantage – who controls the data?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Change of IO of financial activities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Bank-centric				Payment-centric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E5380-4967-4A46-8602-211E5D23F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7</a:t>
            </a:fld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12C0B89-3D58-408E-8891-E7A831CC7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71" y="3196866"/>
            <a:ext cx="12192000" cy="548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24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7845C-B89F-4209-83B8-56CEFE474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E68AA-D01E-4ABE-8D84-01A64E256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en-US" sz="4000" dirty="0"/>
              <a:t>Technological trends</a:t>
            </a:r>
          </a:p>
          <a:p>
            <a:pPr lvl="1">
              <a:buClr>
                <a:schemeClr val="bg1"/>
              </a:buClr>
            </a:pPr>
            <a:endParaRPr lang="en-US" sz="3600" dirty="0"/>
          </a:p>
          <a:p>
            <a:pPr>
              <a:buClr>
                <a:schemeClr val="bg1"/>
              </a:buClr>
            </a:pPr>
            <a:r>
              <a:rPr lang="en-US" sz="4000" dirty="0">
                <a:solidFill>
                  <a:schemeClr val="bg1"/>
                </a:solidFill>
              </a:rPr>
              <a:t>New currency competition</a:t>
            </a:r>
          </a:p>
          <a:p>
            <a:pPr lvl="1">
              <a:buClr>
                <a:schemeClr val="bg1"/>
              </a:buClr>
            </a:pPr>
            <a:endParaRPr lang="en-US" sz="3600" dirty="0"/>
          </a:p>
          <a:p>
            <a:pPr>
              <a:buClr>
                <a:schemeClr val="bg1"/>
              </a:buClr>
            </a:pPr>
            <a:r>
              <a:rPr lang="en-US" sz="4000" dirty="0"/>
              <a:t>Monetary Sovereignty </a:t>
            </a:r>
          </a:p>
          <a:p>
            <a:pPr>
              <a:buClr>
                <a:schemeClr val="bg1"/>
              </a:buClr>
            </a:pPr>
            <a:endParaRPr lang="en-US" sz="40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4000" dirty="0"/>
              <a:t>International Monetary System &amp; Digital Currency Areas</a:t>
            </a:r>
          </a:p>
          <a:p>
            <a:pPr lvl="1">
              <a:buClr>
                <a:schemeClr val="bg1"/>
              </a:buClr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F9ABB-D7AC-4C6B-858A-D7AE0C11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06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99EE-6F88-48FB-94F0-64C08F0C2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Currency competition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ED3F91-0D44-4C60-A9CE-F9BF015E17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8642" y="1419216"/>
                <a:ext cx="11512581" cy="7688825"/>
              </a:xfrm>
            </p:spPr>
            <p:txBody>
              <a:bodyPr>
                <a:normAutofit lnSpcReduction="10000"/>
              </a:bodyPr>
              <a:lstStyle/>
              <a:p>
                <a:pPr>
                  <a:buClr>
                    <a:schemeClr val="bg1"/>
                  </a:buClr>
                </a:pPr>
                <a:r>
                  <a:rPr lang="en-US" dirty="0"/>
                  <a:t>Bundling reduces competition</a:t>
                </a:r>
              </a:p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</a:rPr>
                  <a:t>Unbundling</a:t>
                </a:r>
                <a:r>
                  <a:rPr lang="en-US" dirty="0"/>
                  <a:t> the 3 roles of money</a:t>
                </a:r>
              </a:p>
              <a:p>
                <a:pPr marL="1219170" lvl="1" indent="-609585">
                  <a:buClr>
                    <a:schemeClr val="bg1"/>
                  </a:buClr>
                </a:pPr>
                <a:r>
                  <a:rPr lang="en-US" dirty="0"/>
                  <a:t>Unit of account</a:t>
                </a:r>
              </a:p>
              <a:p>
                <a:pPr marL="1219170" lvl="1" indent="-609585">
                  <a:buClr>
                    <a:schemeClr val="bg1"/>
                  </a:buClr>
                </a:pPr>
                <a:r>
                  <a:rPr lang="en-US" dirty="0"/>
                  <a:t>Store of value</a:t>
                </a:r>
              </a:p>
              <a:p>
                <a:pPr marL="1219170" lvl="1" indent="-609585">
                  <a:buClr>
                    <a:schemeClr val="bg1"/>
                  </a:buClr>
                </a:pPr>
                <a:r>
                  <a:rPr lang="en-US" dirty="0"/>
                  <a:t>Medium of exchange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en-US" dirty="0"/>
                  <a:t>Convertibility, Gresham’s law   (gold vs. silver) 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en-US" dirty="0"/>
                  <a:t>Declining switching costs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dirty="0"/>
                  <a:t>declining network externality</a:t>
                </a:r>
              </a:p>
              <a:p>
                <a:pPr lvl="2">
                  <a:buClr>
                    <a:schemeClr val="bg1"/>
                  </a:buClr>
                </a:pPr>
                <a:r>
                  <a:rPr lang="en-US" dirty="0"/>
                  <a:t>Language analogy		(speech translation software)</a:t>
                </a:r>
              </a:p>
              <a:p>
                <a:pPr>
                  <a:buClr>
                    <a:schemeClr val="bg1"/>
                  </a:buClr>
                </a:pPr>
                <a:r>
                  <a:rPr lang="en-US" dirty="0">
                    <a:solidFill>
                      <a:schemeClr val="bg1"/>
                    </a:solidFill>
                  </a:rPr>
                  <a:t>Re-bundling</a:t>
                </a:r>
                <a:r>
                  <a:rPr lang="en-US" dirty="0"/>
                  <a:t> with platform/ecosystem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en-US" dirty="0"/>
                  <a:t>Discounts on digital eco-system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en-US" dirty="0"/>
                  <a:t>Smart contracts, recommender system</a:t>
                </a:r>
              </a:p>
              <a:p>
                <a:pPr lvl="1">
                  <a:buClr>
                    <a:schemeClr val="bg1"/>
                  </a:buClr>
                </a:pPr>
                <a:r>
                  <a:rPr lang="en-US" dirty="0"/>
                  <a:t>“Money product differentiation” (e.g. “privacy currency”)</a:t>
                </a:r>
              </a:p>
              <a:p>
                <a:pPr lvl="2">
                  <a:buClr>
                    <a:schemeClr val="bg1"/>
                  </a:buClr>
                </a:pPr>
                <a:endParaRPr lang="en-US" dirty="0"/>
              </a:p>
              <a:p>
                <a:pPr marL="609585" lvl="1" indent="0">
                  <a:buNone/>
                </a:pPr>
                <a:r>
                  <a:rPr lang="en-US" dirty="0"/>
                  <a:t>Closed ecosystem (incl. payment instruments) 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ED3F91-0D44-4C60-A9CE-F9BF015E17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642" y="1419216"/>
                <a:ext cx="11512581" cy="7688825"/>
              </a:xfrm>
              <a:blipFill>
                <a:blip r:embed="rId2"/>
                <a:stretch>
                  <a:fillRect l="-1429" t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5E9A3-E83D-4418-BF1E-830F5319A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EFA5-B9E7-4918-BF97-C27C2BBB1656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F988D-9185-4A5E-9F09-589FF8BCB420}"/>
              </a:ext>
            </a:extLst>
          </p:cNvPr>
          <p:cNvSpPr txBox="1"/>
          <p:nvPr/>
        </p:nvSpPr>
        <p:spPr>
          <a:xfrm>
            <a:off x="11518900" y="514458"/>
            <a:ext cx="2359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Hayek (1976)</a:t>
            </a:r>
          </a:p>
        </p:txBody>
      </p:sp>
    </p:spTree>
    <p:extLst>
      <p:ext uri="{BB962C8B-B14F-4D97-AF65-F5344CB8AC3E}">
        <p14:creationId xmlns:p14="http://schemas.microsoft.com/office/powerpoint/2010/main" val="2420748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10018</TotalTime>
  <Words>1865</Words>
  <Application>Microsoft Office PowerPoint</Application>
  <PresentationFormat>Custom</PresentationFormat>
  <Paragraphs>451</Paragraphs>
  <Slides>27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Segoe UI</vt:lpstr>
      <vt:lpstr>Wingdings</vt:lpstr>
      <vt:lpstr>Office Theme</vt:lpstr>
      <vt:lpstr>Digital Money, Monetary Sovereignty, and Financial Stability</vt:lpstr>
      <vt:lpstr>Rethinking Money in the Digital Age</vt:lpstr>
      <vt:lpstr>Roadmap</vt:lpstr>
      <vt:lpstr>Technological Trends</vt:lpstr>
      <vt:lpstr>Tech Trends: Inversion of Power   -   “Inverse Selection” </vt:lpstr>
      <vt:lpstr>Tech Trends: Big Data, AI, Machine/Deep Learning</vt:lpstr>
      <vt:lpstr>Technological Trends</vt:lpstr>
      <vt:lpstr>Roadmap</vt:lpstr>
      <vt:lpstr>Currency competition</vt:lpstr>
      <vt:lpstr>Private platform/currency competition</vt:lpstr>
      <vt:lpstr>“Digital Dollarization”</vt:lpstr>
      <vt:lpstr>Roadmap</vt:lpstr>
      <vt:lpstr>Monetary Sovereignty</vt:lpstr>
      <vt:lpstr>Public versus Private Money</vt:lpstr>
      <vt:lpstr>BigTech and Regulation (China example)</vt:lpstr>
      <vt:lpstr>BigTech and Regulation (China example)</vt:lpstr>
      <vt:lpstr>PowerPoint Presentation</vt:lpstr>
      <vt:lpstr>Seigniorage Rents from Money Creation</vt:lpstr>
      <vt:lpstr>Seigniorage Rents from Money Creation: Public or Private</vt:lpstr>
      <vt:lpstr>Equivalence: CBDC vs. Deposits</vt:lpstr>
      <vt:lpstr>Equivalence: CBDC vs. Deposits</vt:lpstr>
      <vt:lpstr>Equivalence: CBDC vs. Deposits</vt:lpstr>
      <vt:lpstr>Roadmap</vt:lpstr>
      <vt:lpstr>What defines a (separate) currency?</vt:lpstr>
      <vt:lpstr>International monetary system</vt:lpstr>
      <vt:lpstr>… to sum up</vt:lpstr>
      <vt:lpstr>Based 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Markus K. Brunnermeier</dc:creator>
  <cp:lastModifiedBy>markus</cp:lastModifiedBy>
  <cp:revision>258</cp:revision>
  <cp:lastPrinted>2020-09-03T02:45:11Z</cp:lastPrinted>
  <dcterms:created xsi:type="dcterms:W3CDTF">2020-05-22T02:43:19Z</dcterms:created>
  <dcterms:modified xsi:type="dcterms:W3CDTF">2020-11-20T16:06:03Z</dcterms:modified>
</cp:coreProperties>
</file>