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sldIdLst>
    <p:sldId id="281" r:id="rId5"/>
    <p:sldId id="275" r:id="rId6"/>
    <p:sldId id="291" r:id="rId7"/>
    <p:sldId id="289" r:id="rId8"/>
    <p:sldId id="292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9EAA"/>
    <a:srgbClr val="CBD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12FCF-A984-4158-ACB1-2F2798DDC4B9}" v="255" dt="2020-11-19T01:26:3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417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90AD2-466E-45F1-A7A4-CFD0940DE1C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5AC9CA-E7A0-42EC-B640-B5527A1D150D}">
      <dgm:prSet/>
      <dgm:spPr/>
      <dgm:t>
        <a:bodyPr/>
        <a:lstStyle/>
        <a:p>
          <a:r>
            <a:rPr lang="en-CA"/>
            <a:t>Integration of information technology into financial services offerings</a:t>
          </a:r>
          <a:endParaRPr lang="en-US"/>
        </a:p>
      </dgm:t>
    </dgm:pt>
    <dgm:pt modelId="{0235BE70-F4AE-4E10-8F7C-B0AF624F7EBF}" type="parTrans" cxnId="{8A8D58BE-8ABC-4632-B022-2C21D580026E}">
      <dgm:prSet/>
      <dgm:spPr/>
      <dgm:t>
        <a:bodyPr/>
        <a:lstStyle/>
        <a:p>
          <a:endParaRPr lang="en-US"/>
        </a:p>
      </dgm:t>
    </dgm:pt>
    <dgm:pt modelId="{34DFDC26-D70B-44B5-A382-D5EC41A65CE7}" type="sibTrans" cxnId="{8A8D58BE-8ABC-4632-B022-2C21D580026E}">
      <dgm:prSet/>
      <dgm:spPr/>
      <dgm:t>
        <a:bodyPr/>
        <a:lstStyle/>
        <a:p>
          <a:endParaRPr lang="en-US"/>
        </a:p>
      </dgm:t>
    </dgm:pt>
    <dgm:pt modelId="{1142C189-98F5-44FF-9CDC-328A57094924}">
      <dgm:prSet/>
      <dgm:spPr/>
      <dgm:t>
        <a:bodyPr/>
        <a:lstStyle/>
        <a:p>
          <a:r>
            <a:rPr lang="en-CA"/>
            <a:t>What is it? (Examples)</a:t>
          </a:r>
          <a:endParaRPr lang="en-US"/>
        </a:p>
      </dgm:t>
    </dgm:pt>
    <dgm:pt modelId="{6574D0B0-F871-4291-AB6B-9008F3F82716}" type="parTrans" cxnId="{63AF8BBD-34E4-4764-9B0C-FCE49201D3CD}">
      <dgm:prSet/>
      <dgm:spPr/>
      <dgm:t>
        <a:bodyPr/>
        <a:lstStyle/>
        <a:p>
          <a:endParaRPr lang="en-US"/>
        </a:p>
      </dgm:t>
    </dgm:pt>
    <dgm:pt modelId="{7CADE848-59F2-45EF-B01E-A5816AA8A934}" type="sibTrans" cxnId="{63AF8BBD-34E4-4764-9B0C-FCE49201D3CD}">
      <dgm:prSet/>
      <dgm:spPr/>
      <dgm:t>
        <a:bodyPr/>
        <a:lstStyle/>
        <a:p>
          <a:endParaRPr lang="en-US"/>
        </a:p>
      </dgm:t>
    </dgm:pt>
    <dgm:pt modelId="{337B0605-C735-4544-B7DB-E1C85E94A7DD}">
      <dgm:prSet/>
      <dgm:spPr/>
      <dgm:t>
        <a:bodyPr/>
        <a:lstStyle/>
        <a:p>
          <a:r>
            <a:rPr lang="en-CA"/>
            <a:t>Chatbots (Rodoadvisors)</a:t>
          </a:r>
          <a:endParaRPr lang="en-US"/>
        </a:p>
      </dgm:t>
    </dgm:pt>
    <dgm:pt modelId="{2DC1CB58-C236-432B-8492-CD30DF9EBE5B}" type="parTrans" cxnId="{329F3AF1-0B7B-441A-B340-ADDE718A3805}">
      <dgm:prSet/>
      <dgm:spPr/>
      <dgm:t>
        <a:bodyPr/>
        <a:lstStyle/>
        <a:p>
          <a:endParaRPr lang="en-US"/>
        </a:p>
      </dgm:t>
    </dgm:pt>
    <dgm:pt modelId="{08AF80BE-D8DF-42A9-BDA7-84878EC28102}" type="sibTrans" cxnId="{329F3AF1-0B7B-441A-B340-ADDE718A3805}">
      <dgm:prSet/>
      <dgm:spPr/>
      <dgm:t>
        <a:bodyPr/>
        <a:lstStyle/>
        <a:p>
          <a:endParaRPr lang="en-US"/>
        </a:p>
      </dgm:t>
    </dgm:pt>
    <dgm:pt modelId="{22630EFF-1A2F-4A69-8ACE-F15E814B2DFB}">
      <dgm:prSet/>
      <dgm:spPr/>
      <dgm:t>
        <a:bodyPr/>
        <a:lstStyle/>
        <a:p>
          <a:r>
            <a:rPr lang="en-CA"/>
            <a:t>P2P lending</a:t>
          </a:r>
          <a:endParaRPr lang="en-US"/>
        </a:p>
      </dgm:t>
    </dgm:pt>
    <dgm:pt modelId="{7A07019F-5036-41DF-BCC1-098BA9116148}" type="parTrans" cxnId="{B2BF50D5-E72D-424A-A09F-8DF095932580}">
      <dgm:prSet/>
      <dgm:spPr/>
      <dgm:t>
        <a:bodyPr/>
        <a:lstStyle/>
        <a:p>
          <a:endParaRPr lang="en-US"/>
        </a:p>
      </dgm:t>
    </dgm:pt>
    <dgm:pt modelId="{CD3287BF-7918-4EDC-B835-14A6032EE77E}" type="sibTrans" cxnId="{B2BF50D5-E72D-424A-A09F-8DF095932580}">
      <dgm:prSet/>
      <dgm:spPr/>
      <dgm:t>
        <a:bodyPr/>
        <a:lstStyle/>
        <a:p>
          <a:endParaRPr lang="en-US"/>
        </a:p>
      </dgm:t>
    </dgm:pt>
    <dgm:pt modelId="{7057553D-B8A8-4194-AAD0-4A778B4642ED}">
      <dgm:prSet/>
      <dgm:spPr/>
      <dgm:t>
        <a:bodyPr/>
        <a:lstStyle/>
        <a:p>
          <a:r>
            <a:rPr lang="en-CA"/>
            <a:t>Distributed ledger technology</a:t>
          </a:r>
          <a:endParaRPr lang="en-US"/>
        </a:p>
      </dgm:t>
    </dgm:pt>
    <dgm:pt modelId="{6DF498E3-D49E-4EE8-BF46-11F5E2DF58A6}" type="parTrans" cxnId="{8396CB86-F0E2-4A87-A4A7-6E32669029CE}">
      <dgm:prSet/>
      <dgm:spPr/>
      <dgm:t>
        <a:bodyPr/>
        <a:lstStyle/>
        <a:p>
          <a:endParaRPr lang="en-US"/>
        </a:p>
      </dgm:t>
    </dgm:pt>
    <dgm:pt modelId="{DAB23FD9-FD57-4E60-8E94-4EB50E01C7D3}" type="sibTrans" cxnId="{8396CB86-F0E2-4A87-A4A7-6E32669029CE}">
      <dgm:prSet/>
      <dgm:spPr/>
      <dgm:t>
        <a:bodyPr/>
        <a:lstStyle/>
        <a:p>
          <a:endParaRPr lang="en-US"/>
        </a:p>
      </dgm:t>
    </dgm:pt>
    <dgm:pt modelId="{EEAC01C9-8BED-4E84-87A0-8FBA5FF1F8E8}" type="pres">
      <dgm:prSet presAssocID="{D4290AD2-466E-45F1-A7A4-CFD0940DE1C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C82AC-F79F-4F8F-AAFA-51D508524E37}" type="pres">
      <dgm:prSet presAssocID="{F15AC9CA-E7A0-42EC-B640-B5527A1D150D}" presName="compNode" presStyleCnt="0"/>
      <dgm:spPr/>
    </dgm:pt>
    <dgm:pt modelId="{D4828BF2-330D-4167-B6F8-7BE10A120BF1}" type="pres">
      <dgm:prSet presAssocID="{F15AC9CA-E7A0-42EC-B640-B5527A1D150D}" presName="bgRect" presStyleLbl="bgShp" presStyleIdx="0" presStyleCnt="2"/>
      <dgm:spPr/>
    </dgm:pt>
    <dgm:pt modelId="{CCE20780-D22F-4D7E-882A-F31E8662CF69}" type="pres">
      <dgm:prSet presAssocID="{F15AC9CA-E7A0-42EC-B640-B5527A1D15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D7946A-7587-4103-95F8-738C1DBE77BC}" type="pres">
      <dgm:prSet presAssocID="{F15AC9CA-E7A0-42EC-B640-B5527A1D150D}" presName="spaceRect" presStyleCnt="0"/>
      <dgm:spPr/>
    </dgm:pt>
    <dgm:pt modelId="{64A08D97-702E-4F25-A871-9D1794B30353}" type="pres">
      <dgm:prSet presAssocID="{F15AC9CA-E7A0-42EC-B640-B5527A1D150D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6FED15B-DF0C-4C7A-8C51-340F15603138}" type="pres">
      <dgm:prSet presAssocID="{34DFDC26-D70B-44B5-A382-D5EC41A65CE7}" presName="sibTrans" presStyleCnt="0"/>
      <dgm:spPr/>
    </dgm:pt>
    <dgm:pt modelId="{A7C79C81-005C-42B9-B177-B1EB894BBD37}" type="pres">
      <dgm:prSet presAssocID="{1142C189-98F5-44FF-9CDC-328A57094924}" presName="compNode" presStyleCnt="0"/>
      <dgm:spPr/>
    </dgm:pt>
    <dgm:pt modelId="{B7562BD4-FBCE-4187-AE29-BFD71A4AD3DC}" type="pres">
      <dgm:prSet presAssocID="{1142C189-98F5-44FF-9CDC-328A57094924}" presName="bgRect" presStyleLbl="bgShp" presStyleIdx="1" presStyleCnt="2"/>
      <dgm:spPr/>
    </dgm:pt>
    <dgm:pt modelId="{AA09D592-D30D-4E92-8B07-D20FAB59ED5C}" type="pres">
      <dgm:prSet presAssocID="{1142C189-98F5-44FF-9CDC-328A5709492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E4D26C3-4F17-4CE3-AC32-8069D5E6CC80}" type="pres">
      <dgm:prSet presAssocID="{1142C189-98F5-44FF-9CDC-328A57094924}" presName="spaceRect" presStyleCnt="0"/>
      <dgm:spPr/>
    </dgm:pt>
    <dgm:pt modelId="{5393252D-F063-408A-8818-BEC6572EDBE3}" type="pres">
      <dgm:prSet presAssocID="{1142C189-98F5-44FF-9CDC-328A5709492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CFFA26C-4DF4-4DF3-B30E-D58916E4EDD9}" type="pres">
      <dgm:prSet presAssocID="{1142C189-98F5-44FF-9CDC-328A57094924}" presName="desTx" presStyleLbl="revTx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8396CB86-F0E2-4A87-A4A7-6E32669029CE}" srcId="{1142C189-98F5-44FF-9CDC-328A57094924}" destId="{7057553D-B8A8-4194-AAD0-4A778B4642ED}" srcOrd="2" destOrd="0" parTransId="{6DF498E3-D49E-4EE8-BF46-11F5E2DF58A6}" sibTransId="{DAB23FD9-FD57-4E60-8E94-4EB50E01C7D3}"/>
    <dgm:cxn modelId="{329F3AF1-0B7B-441A-B340-ADDE718A3805}" srcId="{1142C189-98F5-44FF-9CDC-328A57094924}" destId="{337B0605-C735-4544-B7DB-E1C85E94A7DD}" srcOrd="0" destOrd="0" parTransId="{2DC1CB58-C236-432B-8492-CD30DF9EBE5B}" sibTransId="{08AF80BE-D8DF-42A9-BDA7-84878EC28102}"/>
    <dgm:cxn modelId="{5932C414-B942-4032-872F-106788E1DDD0}" type="presOf" srcId="{F15AC9CA-E7A0-42EC-B640-B5527A1D150D}" destId="{64A08D97-702E-4F25-A871-9D1794B30353}" srcOrd="0" destOrd="0" presId="urn:microsoft.com/office/officeart/2018/2/layout/IconVerticalSolidList"/>
    <dgm:cxn modelId="{97181C49-553F-4456-A016-A3C4C00AB5A3}" type="presOf" srcId="{7057553D-B8A8-4194-AAD0-4A778B4642ED}" destId="{4CFFA26C-4DF4-4DF3-B30E-D58916E4EDD9}" srcOrd="0" destOrd="2" presId="urn:microsoft.com/office/officeart/2018/2/layout/IconVerticalSolidList"/>
    <dgm:cxn modelId="{FF451DD4-877F-4186-BC7F-7F0C5F7CE31D}" type="presOf" srcId="{337B0605-C735-4544-B7DB-E1C85E94A7DD}" destId="{4CFFA26C-4DF4-4DF3-B30E-D58916E4EDD9}" srcOrd="0" destOrd="0" presId="urn:microsoft.com/office/officeart/2018/2/layout/IconVerticalSolidList"/>
    <dgm:cxn modelId="{9F6BFED9-1980-418E-990D-7C53B3158414}" type="presOf" srcId="{1142C189-98F5-44FF-9CDC-328A57094924}" destId="{5393252D-F063-408A-8818-BEC6572EDBE3}" srcOrd="0" destOrd="0" presId="urn:microsoft.com/office/officeart/2018/2/layout/IconVerticalSolidList"/>
    <dgm:cxn modelId="{64063862-0BB7-4507-AFB8-4C79668AEB96}" type="presOf" srcId="{22630EFF-1A2F-4A69-8ACE-F15E814B2DFB}" destId="{4CFFA26C-4DF4-4DF3-B30E-D58916E4EDD9}" srcOrd="0" destOrd="1" presId="urn:microsoft.com/office/officeart/2018/2/layout/IconVerticalSolidList"/>
    <dgm:cxn modelId="{8A8D58BE-8ABC-4632-B022-2C21D580026E}" srcId="{D4290AD2-466E-45F1-A7A4-CFD0940DE1C8}" destId="{F15AC9CA-E7A0-42EC-B640-B5527A1D150D}" srcOrd="0" destOrd="0" parTransId="{0235BE70-F4AE-4E10-8F7C-B0AF624F7EBF}" sibTransId="{34DFDC26-D70B-44B5-A382-D5EC41A65CE7}"/>
    <dgm:cxn modelId="{63AF8BBD-34E4-4764-9B0C-FCE49201D3CD}" srcId="{D4290AD2-466E-45F1-A7A4-CFD0940DE1C8}" destId="{1142C189-98F5-44FF-9CDC-328A57094924}" srcOrd="1" destOrd="0" parTransId="{6574D0B0-F871-4291-AB6B-9008F3F82716}" sibTransId="{7CADE848-59F2-45EF-B01E-A5816AA8A934}"/>
    <dgm:cxn modelId="{9EE679ED-6CD0-4D36-BDC5-AAFF1C086160}" type="presOf" srcId="{D4290AD2-466E-45F1-A7A4-CFD0940DE1C8}" destId="{EEAC01C9-8BED-4E84-87A0-8FBA5FF1F8E8}" srcOrd="0" destOrd="0" presId="urn:microsoft.com/office/officeart/2018/2/layout/IconVerticalSolidList"/>
    <dgm:cxn modelId="{B2BF50D5-E72D-424A-A09F-8DF095932580}" srcId="{1142C189-98F5-44FF-9CDC-328A57094924}" destId="{22630EFF-1A2F-4A69-8ACE-F15E814B2DFB}" srcOrd="1" destOrd="0" parTransId="{7A07019F-5036-41DF-BCC1-098BA9116148}" sibTransId="{CD3287BF-7918-4EDC-B835-14A6032EE77E}"/>
    <dgm:cxn modelId="{5FA22460-5284-498D-9EF3-54AAF0CAF40F}" type="presParOf" srcId="{EEAC01C9-8BED-4E84-87A0-8FBA5FF1F8E8}" destId="{2CAC82AC-F79F-4F8F-AAFA-51D508524E37}" srcOrd="0" destOrd="0" presId="urn:microsoft.com/office/officeart/2018/2/layout/IconVerticalSolidList"/>
    <dgm:cxn modelId="{B7F375FF-F930-480C-9147-2287F6453045}" type="presParOf" srcId="{2CAC82AC-F79F-4F8F-AAFA-51D508524E37}" destId="{D4828BF2-330D-4167-B6F8-7BE10A120BF1}" srcOrd="0" destOrd="0" presId="urn:microsoft.com/office/officeart/2018/2/layout/IconVerticalSolidList"/>
    <dgm:cxn modelId="{C504A167-7A26-4538-A55F-A49DE1FE03E6}" type="presParOf" srcId="{2CAC82AC-F79F-4F8F-AAFA-51D508524E37}" destId="{CCE20780-D22F-4D7E-882A-F31E8662CF69}" srcOrd="1" destOrd="0" presId="urn:microsoft.com/office/officeart/2018/2/layout/IconVerticalSolidList"/>
    <dgm:cxn modelId="{061D1E3B-942A-43CC-80DF-5BC94A5469FA}" type="presParOf" srcId="{2CAC82AC-F79F-4F8F-AAFA-51D508524E37}" destId="{C0D7946A-7587-4103-95F8-738C1DBE77BC}" srcOrd="2" destOrd="0" presId="urn:microsoft.com/office/officeart/2018/2/layout/IconVerticalSolidList"/>
    <dgm:cxn modelId="{BA9BE888-DEC3-441E-B61A-EE2C4767E1C5}" type="presParOf" srcId="{2CAC82AC-F79F-4F8F-AAFA-51D508524E37}" destId="{64A08D97-702E-4F25-A871-9D1794B30353}" srcOrd="3" destOrd="0" presId="urn:microsoft.com/office/officeart/2018/2/layout/IconVerticalSolidList"/>
    <dgm:cxn modelId="{F4209531-A099-462D-87D2-87BF761B5289}" type="presParOf" srcId="{EEAC01C9-8BED-4E84-87A0-8FBA5FF1F8E8}" destId="{76FED15B-DF0C-4C7A-8C51-340F15603138}" srcOrd="1" destOrd="0" presId="urn:microsoft.com/office/officeart/2018/2/layout/IconVerticalSolidList"/>
    <dgm:cxn modelId="{74F8975D-DC54-4222-A6D9-F0FAA48ED0DC}" type="presParOf" srcId="{EEAC01C9-8BED-4E84-87A0-8FBA5FF1F8E8}" destId="{A7C79C81-005C-42B9-B177-B1EB894BBD37}" srcOrd="2" destOrd="0" presId="urn:microsoft.com/office/officeart/2018/2/layout/IconVerticalSolidList"/>
    <dgm:cxn modelId="{9E0D6022-4800-4B20-90CE-BBAB021CB675}" type="presParOf" srcId="{A7C79C81-005C-42B9-B177-B1EB894BBD37}" destId="{B7562BD4-FBCE-4187-AE29-BFD71A4AD3DC}" srcOrd="0" destOrd="0" presId="urn:microsoft.com/office/officeart/2018/2/layout/IconVerticalSolidList"/>
    <dgm:cxn modelId="{A22BE2E7-7F6D-4F6E-9522-5D1FD916E481}" type="presParOf" srcId="{A7C79C81-005C-42B9-B177-B1EB894BBD37}" destId="{AA09D592-D30D-4E92-8B07-D20FAB59ED5C}" srcOrd="1" destOrd="0" presId="urn:microsoft.com/office/officeart/2018/2/layout/IconVerticalSolidList"/>
    <dgm:cxn modelId="{8B3B6DDE-7009-4761-859D-9EC4F669101C}" type="presParOf" srcId="{A7C79C81-005C-42B9-B177-B1EB894BBD37}" destId="{BE4D26C3-4F17-4CE3-AC32-8069D5E6CC80}" srcOrd="2" destOrd="0" presId="urn:microsoft.com/office/officeart/2018/2/layout/IconVerticalSolidList"/>
    <dgm:cxn modelId="{3E2A0683-E3FC-4DFA-BD2F-182DA83EA33D}" type="presParOf" srcId="{A7C79C81-005C-42B9-B177-B1EB894BBD37}" destId="{5393252D-F063-408A-8818-BEC6572EDBE3}" srcOrd="3" destOrd="0" presId="urn:microsoft.com/office/officeart/2018/2/layout/IconVerticalSolidList"/>
    <dgm:cxn modelId="{8C6C386F-0F5F-4EEB-9BF4-A47A373B61B4}" type="presParOf" srcId="{A7C79C81-005C-42B9-B177-B1EB894BBD37}" destId="{4CFFA26C-4DF4-4DF3-B30E-D58916E4EDD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8BF2-330D-4167-B6F8-7BE10A120BF1}">
      <dsp:nvSpPr>
        <dsp:cNvPr id="0" name=""/>
        <dsp:cNvSpPr/>
      </dsp:nvSpPr>
      <dsp:spPr>
        <a:xfrm>
          <a:off x="0" y="938334"/>
          <a:ext cx="7151995" cy="1732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20780-D22F-4D7E-882A-F31E8662CF69}">
      <dsp:nvSpPr>
        <dsp:cNvPr id="0" name=""/>
        <dsp:cNvSpPr/>
      </dsp:nvSpPr>
      <dsp:spPr>
        <a:xfrm>
          <a:off x="524023" y="1328104"/>
          <a:ext cx="952770" cy="952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08D97-702E-4F25-A871-9D1794B30353}">
      <dsp:nvSpPr>
        <dsp:cNvPr id="0" name=""/>
        <dsp:cNvSpPr/>
      </dsp:nvSpPr>
      <dsp:spPr>
        <a:xfrm>
          <a:off x="2000818" y="938334"/>
          <a:ext cx="5151176" cy="173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36" tIns="183336" rIns="183336" bIns="18333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/>
            <a:t>Integration of information technology into financial services offerings</a:t>
          </a:r>
          <a:endParaRPr lang="en-US" sz="2500" kern="1200"/>
        </a:p>
      </dsp:txBody>
      <dsp:txXfrm>
        <a:off x="2000818" y="938334"/>
        <a:ext cx="5151176" cy="1732310"/>
      </dsp:txXfrm>
    </dsp:sp>
    <dsp:sp modelId="{B7562BD4-FBCE-4187-AE29-BFD71A4AD3DC}">
      <dsp:nvSpPr>
        <dsp:cNvPr id="0" name=""/>
        <dsp:cNvSpPr/>
      </dsp:nvSpPr>
      <dsp:spPr>
        <a:xfrm>
          <a:off x="0" y="3103723"/>
          <a:ext cx="7151995" cy="1732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9D592-D30D-4E92-8B07-D20FAB59ED5C}">
      <dsp:nvSpPr>
        <dsp:cNvPr id="0" name=""/>
        <dsp:cNvSpPr/>
      </dsp:nvSpPr>
      <dsp:spPr>
        <a:xfrm>
          <a:off x="524023" y="3493493"/>
          <a:ext cx="952770" cy="952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252D-F063-408A-8818-BEC6572EDBE3}">
      <dsp:nvSpPr>
        <dsp:cNvPr id="0" name=""/>
        <dsp:cNvSpPr/>
      </dsp:nvSpPr>
      <dsp:spPr>
        <a:xfrm>
          <a:off x="2000818" y="3103723"/>
          <a:ext cx="3218397" cy="173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36" tIns="183336" rIns="183336" bIns="18333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/>
            <a:t>What is it? (Examples)</a:t>
          </a:r>
          <a:endParaRPr lang="en-US" sz="2500" kern="1200"/>
        </a:p>
      </dsp:txBody>
      <dsp:txXfrm>
        <a:off x="2000818" y="3103723"/>
        <a:ext cx="3218397" cy="1732310"/>
      </dsp:txXfrm>
    </dsp:sp>
    <dsp:sp modelId="{4CFFA26C-4DF4-4DF3-B30E-D58916E4EDD9}">
      <dsp:nvSpPr>
        <dsp:cNvPr id="0" name=""/>
        <dsp:cNvSpPr/>
      </dsp:nvSpPr>
      <dsp:spPr>
        <a:xfrm>
          <a:off x="5219216" y="3103723"/>
          <a:ext cx="1932778" cy="173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36" tIns="183336" rIns="183336" bIns="18333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/>
            <a:t>Chatbots (Rodoadvisors)</a:t>
          </a:r>
          <a:endParaRPr lang="en-US" sz="1500" kern="120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/>
            <a:t>P2P lending</a:t>
          </a:r>
          <a:endParaRPr lang="en-US" sz="1500" kern="120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kern="1200"/>
            <a:t>Distributed ledger technology</a:t>
          </a:r>
          <a:endParaRPr lang="en-US" sz="1500" kern="1200"/>
        </a:p>
      </dsp:txBody>
      <dsp:txXfrm>
        <a:off x="5219216" y="3103723"/>
        <a:ext cx="1932778" cy="173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00B7-7D8C-4134-B55A-4B6924836C10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761B3-E06F-4288-8806-6B1FF533DFF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3D599E-63A1-4359-89BA-F0ACC78DCC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Placeholder 15">
            <a:extLst>
              <a:ext uri="{FF2B5EF4-FFF2-40B4-BE49-F238E27FC236}">
                <a16:creationId xmlns:a16="http://schemas.microsoft.com/office/drawing/2014/main" id="{D060BC50-7EED-45B1-89F5-A60FE3363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00" y="108000"/>
            <a:ext cx="7934275" cy="664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446ECD-1992-4C3A-B47E-D11AE5ED49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670" y="3597995"/>
            <a:ext cx="7594320" cy="1668809"/>
          </a:xfrm>
        </p:spPr>
        <p:txBody>
          <a:bodyPr wrap="square" lIns="180000" tIns="180000" rIns="180000" bIns="180000" anchor="ctr" anchorCtr="0">
            <a:spAutoFit/>
          </a:bodyPr>
          <a:lstStyle>
            <a:lvl1pPr algn="r">
              <a:lnSpc>
                <a:spcPct val="70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Two line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544842-A5E0-4006-8660-995078AEA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2275" y="3733243"/>
            <a:ext cx="4035725" cy="1174659"/>
          </a:xfrm>
          <a:solidFill>
            <a:schemeClr val="bg1"/>
          </a:solidFill>
        </p:spPr>
        <p:txBody>
          <a:bodyPr lIns="180000" tIns="252000" rIns="180000" bIns="25200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TWO LINE</a:t>
            </a:r>
          </a:p>
          <a:p>
            <a:r>
              <a:rPr lang="en-US" noProof="0" dirty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EA310-8A42-4E7F-998C-8D9A8D625C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2989" y="5040673"/>
            <a:ext cx="3882311" cy="152349"/>
          </a:xfrm>
        </p:spPr>
        <p:txBody>
          <a:bodyPr lIns="180000" tIns="0" rIns="180000" bIns="0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AND CONFERENCE</a:t>
            </a:r>
            <a:endParaRPr lang="en-C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6717AA-2D08-4AF3-9871-2D1AD01B2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42989" y="5587951"/>
            <a:ext cx="3882311" cy="249299"/>
          </a:xfrm>
        </p:spPr>
        <p:txBody>
          <a:bodyPr lIns="180000" tIns="0" rIns="180000" bIns="0">
            <a:sp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Lastname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6249C4-4E23-4584-AF1A-C3570B1C28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2989" y="5869151"/>
            <a:ext cx="3882311" cy="152349"/>
          </a:xfrm>
        </p:spPr>
        <p:txBody>
          <a:bodyPr lIns="180000" tIns="0" rIns="180000" bIns="0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TITLE, ORGANIZATION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C0FB0FE4-CC2E-454E-9ED2-F078B7EC8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41" y="656199"/>
            <a:ext cx="1766845" cy="858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41A7DD-2F9B-4BA7-B4AC-E82864530FB9}"/>
              </a:ext>
            </a:extLst>
          </p:cNvPr>
          <p:cNvSpPr/>
          <p:nvPr userDrawn="1"/>
        </p:nvSpPr>
        <p:spPr>
          <a:xfrm>
            <a:off x="376670" y="3733243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4FCFF-09C8-4669-B064-4A29A27F3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7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7301" y="2027104"/>
            <a:ext cx="0" cy="3109658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3B2F02-7CB4-4DAE-909E-A3A994521A77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3484" y="2027104"/>
            <a:ext cx="0" cy="3109658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DA1085-F229-42D3-B74A-084A5D744991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63F1C8-D10D-476D-9244-3C671B31BB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E97AF4-1752-4810-9E35-984040BD88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rgbClr val="CBDD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E8BC7-AF10-47C7-AE92-C904B64D86F8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3034-A106-4226-BECC-6E2FA4A18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36D2EF-DA10-4C40-91DC-525905CD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404" y="1597444"/>
            <a:ext cx="3960000" cy="5152556"/>
          </a:xfrm>
        </p:spPr>
        <p:txBody>
          <a:bodyPr lIns="360000" tIns="360000" rIns="360000" bIns="720000" anchor="t" anchorCtr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7997-B256-4434-821E-695247B5C7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8000" y="1597444"/>
            <a:ext cx="3924000" cy="5152556"/>
          </a:xfrm>
        </p:spPr>
        <p:txBody>
          <a:bodyPr lIns="720000" tIns="360000" rIns="360000" bIns="720000" anchor="t" anchorCtr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8431E66-7370-47EA-897B-1570C2B4D9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50808" y="1597444"/>
            <a:ext cx="3924000" cy="5152556"/>
          </a:xfrm>
        </p:spPr>
        <p:txBody>
          <a:bodyPr lIns="360000" tIns="360000" rIns="720000" bIns="720000" anchor="t" anchorCtr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8242317-F275-4966-9CD2-C045FA505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9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233884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32199"/>
            <a:ext cx="5555991" cy="4877707"/>
          </a:xfrm>
        </p:spPr>
        <p:txBody>
          <a:bodyPr lIns="360000" tIns="360000" rIns="720000" bIns="720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663544"/>
            <a:ext cx="0" cy="3109658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60F38A-F162-4D37-BE8F-9C26ABDB0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0003" y="1431860"/>
            <a:ext cx="5555995" cy="4869346"/>
          </a:xfrm>
        </p:spPr>
        <p:txBody>
          <a:bodyPr lIns="720000" tIns="360000" rIns="360000" bIns="720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23498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458956A-EE53-4298-851C-0E3EB25A4B3F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2F6E17-BB85-40D9-BD3D-C9FBBBD26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3 Icon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8353A2-B02D-4EA0-9F38-CDA12FE0817C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92A3F-EEDD-4C4E-84A7-EED3D7421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65" y="2239260"/>
            <a:ext cx="7580802" cy="1189736"/>
          </a:xfrm>
        </p:spPr>
        <p:txBody>
          <a:bodyPr tIns="90000"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FA4364F-6F31-4FF8-9C89-13D55E2224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54665" y="2239260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B0B8477-63F0-42BB-87D4-03D9CC09C7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14665" y="3663873"/>
            <a:ext cx="7580802" cy="1189736"/>
          </a:xfrm>
        </p:spPr>
        <p:txBody>
          <a:bodyPr tIns="90000"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3F6AD194-16F4-410D-B8D4-8D591D786B9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54665" y="3663873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76B2418-8F22-4763-AA93-E68E3F9A0C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4665" y="5075067"/>
            <a:ext cx="7580802" cy="1189736"/>
          </a:xfrm>
        </p:spPr>
        <p:txBody>
          <a:bodyPr tIns="90000" anchor="t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EF28AE90-5A1F-4624-8383-3AD1F2725EE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54665" y="5075067"/>
            <a:ext cx="360000" cy="36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2FFF4E-F16B-4458-AE2D-6B853BAD2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51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6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8353A2-B02D-4EA0-9F38-CDA12FE0817C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92A3F-EEDD-4C4E-84A7-EED3D7421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1599" y="2239260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9FA4364F-6F31-4FF8-9C89-13D55E2224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2931" y="2474128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AA38911-A55B-4A45-AF65-5135019FCE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1599" y="3663873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796FB15-C289-47B7-9D80-9C1C442CFE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2931" y="3898741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9649FB1-CC48-45A2-90E5-33DC7C9D14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61599" y="5094759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AB06EE7-17D4-4893-9F8C-F5B5EB94D2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2931" y="5329627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DBE634F-E8FE-4BC6-96B6-D7FBAF8257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3335" y="2239260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65E902F2-2E87-40CD-B603-2C9FB43025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4667" y="2474128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7C94DF7D-A98C-4962-94C8-FA53A0D2B1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13335" y="3663873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E654825E-129C-4BA1-962E-8E20CAB9C2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34667" y="3898741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253021D-56CE-4F99-B6E1-4749AAE24EB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13335" y="5094759"/>
            <a:ext cx="4295734" cy="1189736"/>
          </a:xfrm>
        </p:spPr>
        <p:txBody>
          <a:bodyPr tIns="9000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075A7AD1-38EE-4AE3-916D-E215F88270C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34667" y="5329627"/>
            <a:ext cx="720000" cy="720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 dirty="0"/>
              <a:t>icon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0E6827C-97FE-465C-B370-2CBECE22F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75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3 Icon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6F523F-5586-4D3F-B652-BBA6E8F72CD6}"/>
              </a:ext>
            </a:extLst>
          </p:cNvPr>
          <p:cNvSpPr/>
          <p:nvPr userDrawn="1"/>
        </p:nvSpPr>
        <p:spPr>
          <a:xfrm>
            <a:off x="571500" y="1962150"/>
            <a:ext cx="3381375" cy="4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C14923-BF9B-4A14-AC85-6F6F2A0A34A9}"/>
              </a:ext>
            </a:extLst>
          </p:cNvPr>
          <p:cNvSpPr/>
          <p:nvPr userDrawn="1"/>
        </p:nvSpPr>
        <p:spPr>
          <a:xfrm>
            <a:off x="8233124" y="1962150"/>
            <a:ext cx="3381375" cy="4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A05ABC-BC30-41AE-BE63-16E84F288461}"/>
              </a:ext>
            </a:extLst>
          </p:cNvPr>
          <p:cNvSpPr/>
          <p:nvPr userDrawn="1"/>
        </p:nvSpPr>
        <p:spPr>
          <a:xfrm>
            <a:off x="4402312" y="1962150"/>
            <a:ext cx="3381375" cy="43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8353A2-B02D-4EA0-9F38-CDA12FE0817C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C304A8-0700-4289-9AF2-04A3EAA6AD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0187" y="2419260"/>
            <a:ext cx="864000" cy="86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C92A3F-EEDD-4C4E-84A7-EED3D7421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0187" y="3629910"/>
            <a:ext cx="3024000" cy="24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4F2E907D-3211-4CBC-8F1E-7A55DB0BB2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60999" y="2419260"/>
            <a:ext cx="864000" cy="86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70180D4-4D21-4C13-BAA7-5FB9873B0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0999" y="3629910"/>
            <a:ext cx="3024000" cy="24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4F1E197-E801-406B-97D1-560086EC81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91811" y="2419260"/>
            <a:ext cx="864000" cy="86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87A96A1-9BE6-46AA-970C-8BD1E7A29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11811" y="3629910"/>
            <a:ext cx="3024000" cy="24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08000" indent="0">
              <a:buNone/>
              <a:defRPr/>
            </a:lvl2pPr>
            <a:lvl3pPr marL="324000" indent="0">
              <a:buNone/>
              <a:defRPr/>
            </a:lvl3pPr>
            <a:lvl4pPr marL="540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1138D-E46D-4D4B-A36B-C3077973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02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8975D7-3250-491D-A331-BF6AC897DC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000" y="117000"/>
            <a:ext cx="11988000" cy="66240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71CD-DC6A-4819-8FAA-1E535AA5B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000"/>
            <a:ext cx="10515600" cy="376453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A75C4-4BA7-457B-9073-D6F5E277F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77478"/>
            <a:ext cx="10515600" cy="2660283"/>
          </a:xfrm>
        </p:spPr>
        <p:txBody>
          <a:bodyPr/>
          <a:lstStyle>
            <a:lvl1pPr marL="0" indent="0" algn="ctr">
              <a:spcAft>
                <a:spcPts val="1200"/>
              </a:spcAft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928AC1-897E-4EFB-BB1E-5FAF77BD6554}"/>
              </a:ext>
            </a:extLst>
          </p:cNvPr>
          <p:cNvCxnSpPr>
            <a:cxnSpLocks/>
          </p:cNvCxnSpPr>
          <p:nvPr userDrawn="1"/>
        </p:nvCxnSpPr>
        <p:spPr>
          <a:xfrm>
            <a:off x="4971000" y="3988836"/>
            <a:ext cx="2250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7BBE18-66F1-4841-9E48-6CB8AF54403D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E242E1-B48F-48F8-9262-7B3D0988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26C39CE-BFB6-4B5C-A3F2-F05151101EA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44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8975D7-3250-491D-A331-BF6AC897DC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8000"/>
            <a:ext cx="11952000" cy="66348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E71CD-DC6A-4819-8FAA-1E535AA5B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347712"/>
            <a:ext cx="10515600" cy="2395088"/>
          </a:xfrm>
          <a:solidFill>
            <a:schemeClr val="tx1">
              <a:alpha val="60000"/>
            </a:schemeClr>
          </a:solidFill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55D5B-EE5F-425A-8152-1BCF1B7B87EE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D26D-B5D5-483E-890D-3729BD4F7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26C39CE-BFB6-4B5C-A3F2-F05151101EA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9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9BECA34-FCCF-4C2E-8566-39EC34557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117475"/>
            <a:ext cx="11988800" cy="66230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1ABAA8FA-EDFC-434F-BE3A-81F4D91E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001"/>
            <a:ext cx="10515600" cy="21213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0BC8AA0-95C5-4328-8359-5B091D4E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14636"/>
            <a:ext cx="10515600" cy="4023126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>
              <a:spcAft>
                <a:spcPts val="1200"/>
              </a:spcAft>
            </a:pPr>
            <a:r>
              <a:rPr lang="en-US" sz="3200">
                <a:solidFill>
                  <a:srgbClr val="FFFFFF"/>
                </a:solidFill>
              </a:rPr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209D3-77AA-46C3-AEE5-478B4BCA8389}"/>
              </a:ext>
            </a:extLst>
          </p:cNvPr>
          <p:cNvCxnSpPr>
            <a:cxnSpLocks/>
          </p:cNvCxnSpPr>
          <p:nvPr userDrawn="1"/>
        </p:nvCxnSpPr>
        <p:spPr>
          <a:xfrm>
            <a:off x="4971000" y="2331486"/>
            <a:ext cx="2250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CFA964D-674D-461E-A0F0-46D2B0F76D65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B29B56-DA93-4220-A5CC-308F699BD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26C39CE-BFB6-4B5C-A3F2-F05151101EA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2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8975D7-3250-491D-A331-BF6AC897DC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000" y="117000"/>
            <a:ext cx="11988000" cy="662400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7BBE18-66F1-4841-9E48-6CB8AF54403D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9E2A4C-9C42-4ACB-B628-96C5ACF24F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14636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654C35-F9DB-49DB-9ABF-5AD3CA7692AC}"/>
              </a:ext>
            </a:extLst>
          </p:cNvPr>
          <p:cNvCxnSpPr>
            <a:cxnSpLocks/>
          </p:cNvCxnSpPr>
          <p:nvPr userDrawn="1"/>
        </p:nvCxnSpPr>
        <p:spPr>
          <a:xfrm>
            <a:off x="4971000" y="2331486"/>
            <a:ext cx="2250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49B6FD4-5BFF-4E2E-9C87-DEBEDB28606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0" y="3884847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537B91F-ED35-4914-A776-A0BBFB5ED29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1850" y="5055058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C96E1A5-0A31-4E74-BD26-97768C4BD4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0632" y="2714636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EB7FB7-E895-4A17-A409-CCE0FBC7EFA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70632" y="3884847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99D292-7B36-4472-972B-59869C2DB1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70632" y="5055058"/>
            <a:ext cx="4676818" cy="1142986"/>
          </a:xfrm>
        </p:spPr>
        <p:txBody>
          <a:bodyPr numCol="1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4400" dirty="0">
                <a:solidFill>
                  <a:schemeClr val="accent4"/>
                </a:solidFill>
                <a:latin typeface="+mj-lt"/>
              </a:rPr>
              <a:t>###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Explaining 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6C2D63B-B56F-4620-9A87-D2F289E2E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001"/>
            <a:ext cx="10515600" cy="22113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CA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B2305B8-94AD-4CB0-AF73-8CE5FC4C4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26C39CE-BFB6-4B5C-A3F2-F05151101EA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20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10FE4-544A-483E-A8DB-2E8BEE2A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7D2B-6AF1-440C-A17E-1897AB533E7F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80202-6D5D-40CB-9722-E7D92C7D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C40726-7E82-4D37-9CC6-A279A99A2549}"/>
              </a:ext>
            </a:extLst>
          </p:cNvPr>
          <p:cNvSpPr txBox="1">
            <a:spLocks/>
          </p:cNvSpPr>
          <p:nvPr userDrawn="1"/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6C39CE-BFB6-4B5C-A3F2-F05151101EA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0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-Sub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4392000" cy="3312000"/>
          </a:xfrm>
        </p:spPr>
        <p:txBody>
          <a:bodyPr wrap="square" lIns="540000" tIns="396000" rIns="360000" bIns="28800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108000"/>
            <a:ext cx="7344000" cy="6642000"/>
          </a:xfrm>
        </p:spPr>
        <p:txBody>
          <a:bodyPr lIns="180000" tIns="720000" rIns="720000" bIns="72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E12F82-23C4-49B4-B393-6758E6850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" y="3429000"/>
            <a:ext cx="4392000" cy="3312000"/>
          </a:xfrm>
        </p:spPr>
        <p:txBody>
          <a:bodyPr lIns="540000" tIns="360000" rIns="360000" bIns="720000">
            <a:norm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0000" y="1721238"/>
            <a:ext cx="0" cy="3415524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BC0B8-DA3E-4CCD-AE7A-E49C4F808EF7}"/>
              </a:ext>
            </a:extLst>
          </p:cNvPr>
          <p:cNvSpPr/>
          <p:nvPr userDrawn="1"/>
        </p:nvSpPr>
        <p:spPr>
          <a:xfrm>
            <a:off x="293178" y="2839859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1AF01-E62A-4EC2-B79D-95F3AEC8945C}"/>
              </a:ext>
            </a:extLst>
          </p:cNvPr>
          <p:cNvGrpSpPr/>
          <p:nvPr userDrawn="1"/>
        </p:nvGrpSpPr>
        <p:grpSpPr>
          <a:xfrm>
            <a:off x="1152942" y="3405100"/>
            <a:ext cx="3347058" cy="45719"/>
            <a:chOff x="2250000" y="3413052"/>
            <a:chExt cx="2250000" cy="440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B3E742-71BD-4F44-9AE9-C797A53602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3D8C5-5AC5-4F28-94A2-1B5339A33A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61E11C5-70A0-4427-8C9F-1EABD8A97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58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822232DA-E24E-4872-8A77-E606E3943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6000" y="1269003"/>
            <a:ext cx="8640000" cy="4859996"/>
          </a:xfrm>
        </p:spPr>
        <p:txBody>
          <a:bodyPr t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6D4D957-DB39-4D7A-8B4A-DAC745DA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"/>
            <a:ext cx="10800000" cy="1269002"/>
          </a:xfrm>
        </p:spPr>
        <p:txBody>
          <a:bodyPr bIns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65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2">
            <a:extLst>
              <a:ext uri="{FF2B5EF4-FFF2-40B4-BE49-F238E27FC236}">
                <a16:creationId xmlns:a16="http://schemas.microsoft.com/office/drawing/2014/main" id="{764541B5-0E68-4EA6-8E77-581520B5C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85" y="2090046"/>
            <a:ext cx="5112617" cy="4376068"/>
          </a:xfrm>
        </p:spPr>
        <p:txBody>
          <a:bodyPr tIns="0"/>
          <a:lstStyle>
            <a:lvl2pPr marL="450839" indent="-228594">
              <a:buFont typeface="Segoe UI" panose="020B0502040204020203" pitchFamily="34" charset="0"/>
              <a:buChar char="›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1">
            <a:extLst>
              <a:ext uri="{FF2B5EF4-FFF2-40B4-BE49-F238E27FC236}">
                <a16:creationId xmlns:a16="http://schemas.microsoft.com/office/drawing/2014/main" id="{7A319EA9-6044-4422-827C-2F2EED4C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1" y="2090046"/>
            <a:ext cx="5147451" cy="4376068"/>
          </a:xfrm>
        </p:spPr>
        <p:txBody>
          <a:bodyPr tIns="0"/>
          <a:lstStyle>
            <a:lvl2pPr marL="450839" indent="-228594">
              <a:buFont typeface="Segoe UI" panose="020B0502040204020203" pitchFamily="34" charset="0"/>
              <a:buChar char="›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BA0A582-A982-4959-9A18-08B98A2F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"/>
            <a:ext cx="10800000" cy="1269002"/>
          </a:xfrm>
        </p:spPr>
        <p:txBody>
          <a:bodyPr bIns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CF82A-123B-459D-B2C4-B3E5D5D3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998" y="1284024"/>
            <a:ext cx="5147451" cy="796317"/>
          </a:xfrm>
        </p:spPr>
        <p:txBody>
          <a:bodyPr wrap="square" tIns="288000" bIns="144000">
            <a:spAutoFit/>
          </a:bodyPr>
          <a:lstStyle>
            <a:lvl1pPr marL="0" indent="0"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222245" indent="0">
              <a:buNone/>
              <a:defRPr/>
            </a:lvl2pPr>
            <a:lvl3pPr marL="485763" indent="0">
              <a:buNone/>
              <a:defRPr/>
            </a:lvl3pPr>
            <a:lvl4pPr marL="757220" indent="0">
              <a:buNone/>
              <a:defRPr/>
            </a:lvl4pPr>
            <a:lvl5pPr marL="1028674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2F07E8-B14A-4BB6-AA9D-DD2D707506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85" y="1284024"/>
            <a:ext cx="5112615" cy="796317"/>
          </a:xfrm>
        </p:spPr>
        <p:txBody>
          <a:bodyPr wrap="square" tIns="288000" bIns="144000">
            <a:spAutoFit/>
          </a:bodyPr>
          <a:lstStyle>
            <a:lvl1pPr marL="0" indent="0"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222245" indent="0">
              <a:buNone/>
              <a:defRPr/>
            </a:lvl2pPr>
            <a:lvl3pPr marL="485763" indent="0">
              <a:buNone/>
              <a:defRPr/>
            </a:lvl3pPr>
            <a:lvl4pPr marL="757220" indent="0">
              <a:buNone/>
              <a:defRPr/>
            </a:lvl4pPr>
            <a:lvl5pPr marL="1028674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332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and Right Title-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0" y="108000"/>
            <a:ext cx="4392000" cy="3312000"/>
          </a:xfrm>
        </p:spPr>
        <p:txBody>
          <a:bodyPr wrap="square" lIns="360000" tIns="396000" rIns="540000" bIns="28800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" y="108000"/>
            <a:ext cx="7344000" cy="6642000"/>
          </a:xfrm>
        </p:spPr>
        <p:txBody>
          <a:bodyPr lIns="360000" tIns="720000" rIns="720000" bIns="72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E12F82-23C4-49B4-B393-6758E68506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8000" y="3429000"/>
            <a:ext cx="4392000" cy="3312000"/>
          </a:xfrm>
        </p:spPr>
        <p:txBody>
          <a:bodyPr lIns="360000" tIns="360000" rIns="540000" bIns="72000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7668000" y="1721238"/>
            <a:ext cx="0" cy="3415524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90BC0B8-DA3E-4CCD-AE7A-E49C4F808EF7}"/>
              </a:ext>
            </a:extLst>
          </p:cNvPr>
          <p:cNvSpPr/>
          <p:nvPr userDrawn="1"/>
        </p:nvSpPr>
        <p:spPr>
          <a:xfrm>
            <a:off x="11844000" y="2839859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1AF01-E62A-4EC2-B79D-95F3AEC8945C}"/>
              </a:ext>
            </a:extLst>
          </p:cNvPr>
          <p:cNvGrpSpPr/>
          <p:nvPr userDrawn="1"/>
        </p:nvGrpSpPr>
        <p:grpSpPr>
          <a:xfrm>
            <a:off x="7667999" y="3405100"/>
            <a:ext cx="3347058" cy="45719"/>
            <a:chOff x="2250000" y="3413052"/>
            <a:chExt cx="2250000" cy="440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B3E742-71BD-4F44-9AE9-C797A53602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3D8C5-5AC5-4F28-94A2-1B5339A33A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C09617F-D8B0-4CB5-9626-0D1EAC894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98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-Sub and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540000"/>
            <a:ext cx="7151995" cy="5774369"/>
          </a:xfrm>
        </p:spPr>
        <p:txBody>
          <a:bodyPr lIns="360000" tIns="720000" rIns="720000" bIns="72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0000" y="1721238"/>
            <a:ext cx="0" cy="3415524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1AF01-E62A-4EC2-B79D-95F3AEC8945C}"/>
              </a:ext>
            </a:extLst>
          </p:cNvPr>
          <p:cNvGrpSpPr/>
          <p:nvPr userDrawn="1"/>
        </p:nvGrpSpPr>
        <p:grpSpPr>
          <a:xfrm>
            <a:off x="1152942" y="3405100"/>
            <a:ext cx="3347058" cy="45719"/>
            <a:chOff x="2250000" y="3413052"/>
            <a:chExt cx="2250000" cy="440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B3E742-71BD-4F44-9AE9-C797A53602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F3D8C5-5AC5-4F28-94A2-1B5339A33A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DF1A6-129F-49DA-AB1C-48B6E3512D21}"/>
              </a:ext>
            </a:extLst>
          </p:cNvPr>
          <p:cNvSpPr/>
          <p:nvPr userDrawn="1"/>
        </p:nvSpPr>
        <p:spPr>
          <a:xfrm>
            <a:off x="293178" y="2839859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229ED7-198E-46F5-9AC0-267C1D31E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4392000" cy="3312000"/>
          </a:xfrm>
        </p:spPr>
        <p:txBody>
          <a:bodyPr wrap="square" lIns="540000" tIns="396000" rIns="360000" bIns="28800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F6DE496-3DCD-4FA6-8337-7E21F22A7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" y="3429000"/>
            <a:ext cx="4392000" cy="3312000"/>
          </a:xfrm>
        </p:spPr>
        <p:txBody>
          <a:bodyPr lIns="540000" tIns="360000" rIns="360000" bIns="720000">
            <a:normAutofit/>
          </a:bodyPr>
          <a:lstStyle>
            <a:lvl1pPr marL="0" indent="0" algn="r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25AE390-8B52-46CD-BD34-A4371002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4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-Sub-Notes and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540000"/>
            <a:ext cx="7151995" cy="5774369"/>
          </a:xfrm>
        </p:spPr>
        <p:txBody>
          <a:bodyPr lIns="360000" tIns="720000" rIns="720000" bIns="72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0000" y="1721238"/>
            <a:ext cx="0" cy="3415524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DF1A6-129F-49DA-AB1C-48B6E3512D21}"/>
              </a:ext>
            </a:extLst>
          </p:cNvPr>
          <p:cNvSpPr/>
          <p:nvPr userDrawn="1"/>
        </p:nvSpPr>
        <p:spPr>
          <a:xfrm>
            <a:off x="293178" y="2839859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CB924C-5C8E-49F3-A4DE-B8A42535B8F7}"/>
              </a:ext>
            </a:extLst>
          </p:cNvPr>
          <p:cNvGrpSpPr/>
          <p:nvPr userDrawn="1"/>
        </p:nvGrpSpPr>
        <p:grpSpPr>
          <a:xfrm>
            <a:off x="1152942" y="3405100"/>
            <a:ext cx="3347058" cy="45719"/>
            <a:chOff x="2250000" y="3413052"/>
            <a:chExt cx="2250000" cy="440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FD5EFE-55F3-4626-81D2-65C6C3DDF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E923A1-20CB-442B-A15C-6D5FEC049C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Notes">
            <a:extLst>
              <a:ext uri="{FF2B5EF4-FFF2-40B4-BE49-F238E27FC236}">
                <a16:creationId xmlns:a16="http://schemas.microsoft.com/office/drawing/2014/main" id="{22D0682D-F1F5-4C44-8516-AF23711AFE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99" y="4764513"/>
            <a:ext cx="4391996" cy="1981861"/>
          </a:xfrm>
        </p:spPr>
        <p:txBody>
          <a:bodyPr lIns="540000" tIns="0" rIns="360000" bIns="360000" anchor="b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Chart notes and last observation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F6DE496-3DCD-4FA6-8337-7E21F22A7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" y="3433798"/>
            <a:ext cx="4392000" cy="1313694"/>
          </a:xfrm>
        </p:spPr>
        <p:txBody>
          <a:bodyPr lIns="540000" tIns="360000" rIns="36000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5D229ED7-198E-46F5-9AC0-267C1D31E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7999"/>
            <a:ext cx="4392000" cy="3316205"/>
          </a:xfrm>
        </p:spPr>
        <p:txBody>
          <a:bodyPr wrap="square" lIns="540000" tIns="396000" rIns="360000" bIns="288000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B27AF35-CC50-43E3-9E24-241B4174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0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Righ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0000" y="1721238"/>
            <a:ext cx="0" cy="3415524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DF1A6-129F-49DA-AB1C-48B6E3512D21}"/>
              </a:ext>
            </a:extLst>
          </p:cNvPr>
          <p:cNvSpPr/>
          <p:nvPr userDrawn="1"/>
        </p:nvSpPr>
        <p:spPr>
          <a:xfrm>
            <a:off x="293178" y="2839859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857809-4FE3-47E7-93C2-523FEA82D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4392000" cy="6642000"/>
          </a:xfrm>
        </p:spPr>
        <p:txBody>
          <a:bodyPr wrap="square" lIns="540000" tIns="360000" rIns="360000" bIns="360000" anchor="ctr" anchorCtr="0">
            <a:no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4127F0-0475-40E0-AA55-29759A4A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0" y="540000"/>
            <a:ext cx="7151995" cy="5774369"/>
          </a:xfrm>
        </p:spPr>
        <p:txBody>
          <a:bodyPr lIns="360000" tIns="720000" rIns="720000" bIns="72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047018-C945-4567-918F-DB45C3AE3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7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8353A2-B02D-4EA0-9F38-CDA12FE0817C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4AAE45-EC98-47C8-B4F6-91BC5AA4DA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76000" y="1597444"/>
            <a:ext cx="8640000" cy="4902236"/>
          </a:xfrm>
        </p:spPr>
        <p:txBody>
          <a:bodyPr lIns="360000" tIns="360000" rIns="360000" bIns="720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6109A0-C952-4E6D-9D34-5C496BAAE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9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70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48353A2-B02D-4EA0-9F38-CDA12FE0817C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97E6F472-B8DF-4D84-AF60-8AF09CD90C6B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36000" y="1598614"/>
            <a:ext cx="11520000" cy="49004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C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38DDF5-1FBA-473D-9E35-DB9359BB6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16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7459-4A00-4B6F-A046-D4925ACF4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" y="108000"/>
            <a:ext cx="11952000" cy="1476000"/>
          </a:xfrm>
        </p:spPr>
        <p:txBody>
          <a:bodyPr wrap="square" lIns="360000" tIns="396000" rIns="360000" bIns="14400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93C4-CF8B-4F4B-B713-FC959715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7444"/>
            <a:ext cx="5987975" cy="4902236"/>
          </a:xfrm>
        </p:spPr>
        <p:txBody>
          <a:bodyPr lIns="360000" tIns="360000" rIns="720000" bIns="720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433A58-3E17-4777-8911-0BBD01BEC67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27104"/>
            <a:ext cx="0" cy="3109658"/>
          </a:xfrm>
          <a:prstGeom prst="line">
            <a:avLst/>
          </a:prstGeom>
          <a:ln w="12700">
            <a:solidFill>
              <a:srgbClr val="CBD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60F38A-F162-4D37-BE8F-9C26ABDB068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999" y="1597444"/>
            <a:ext cx="5987999" cy="4902236"/>
          </a:xfrm>
        </p:spPr>
        <p:txBody>
          <a:bodyPr lIns="720000" tIns="360000" rIns="360000" bIns="720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570D0-BAA2-478B-A7A2-0CAEEA859F9E}"/>
              </a:ext>
            </a:extLst>
          </p:cNvPr>
          <p:cNvSpPr/>
          <p:nvPr userDrawn="1"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67BF7-21E3-4631-B012-5689A4FDE398}"/>
              </a:ext>
            </a:extLst>
          </p:cNvPr>
          <p:cNvGrpSpPr/>
          <p:nvPr userDrawn="1"/>
        </p:nvGrpSpPr>
        <p:grpSpPr>
          <a:xfrm>
            <a:off x="4422469" y="1598547"/>
            <a:ext cx="3347058" cy="45719"/>
            <a:chOff x="2250000" y="3413052"/>
            <a:chExt cx="2250000" cy="440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6DD1CB-3F94-48D4-BDE5-8EB12916B4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13052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8EB07E-8F00-4526-BA1E-3733039EBC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50000" y="3457119"/>
              <a:ext cx="2250000" cy="0"/>
            </a:xfrm>
            <a:prstGeom prst="line">
              <a:avLst/>
            </a:prstGeom>
            <a:ln w="1270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FCEDD6-9688-4A19-BC18-88F2B8CD0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69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203D33-4965-41B0-86FC-15924DDF5FE3}"/>
              </a:ext>
            </a:extLst>
          </p:cNvPr>
          <p:cNvSpPr/>
          <p:nvPr userDrawn="1"/>
        </p:nvSpPr>
        <p:spPr>
          <a:xfrm>
            <a:off x="108000" y="108000"/>
            <a:ext cx="11970000" cy="66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0D17F-0B7F-457A-975B-F3B7482E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B9698-157E-45C6-BCA3-EF5569D5E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31AD3-ADF7-474F-9828-CAE5AEB7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7D2B-6AF1-440C-A17E-1897AB533E7F}" type="datetimeFigureOut">
              <a:rPr lang="en-CA" smtClean="0"/>
              <a:t>2020-11-23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88C56-B15F-4B7B-A351-2D1D2CBF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46CA77-C668-434E-BC4A-320518D24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24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39CE-BFB6-4B5C-A3F2-F05151101EA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6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2" r:id="rId4"/>
    <p:sldLayoutId id="2147483674" r:id="rId5"/>
    <p:sldLayoutId id="2147483665" r:id="rId6"/>
    <p:sldLayoutId id="2147483663" r:id="rId7"/>
    <p:sldLayoutId id="2147483673" r:id="rId8"/>
    <p:sldLayoutId id="2147483660" r:id="rId9"/>
    <p:sldLayoutId id="2147483661" r:id="rId10"/>
    <p:sldLayoutId id="2147483664" r:id="rId11"/>
    <p:sldLayoutId id="2147483667" r:id="rId12"/>
    <p:sldLayoutId id="2147483670" r:id="rId13"/>
    <p:sldLayoutId id="2147483669" r:id="rId14"/>
    <p:sldLayoutId id="2147483651" r:id="rId15"/>
    <p:sldLayoutId id="2147483671" r:id="rId16"/>
    <p:sldLayoutId id="2147483672" r:id="rId17"/>
    <p:sldLayoutId id="2147483668" r:id="rId18"/>
    <p:sldLayoutId id="2147483655" r:id="rId19"/>
    <p:sldLayoutId id="2147483675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ofcanada.ca/research/digital-currencies-and-fintech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6475-9E78-4DFE-AB83-E7535F60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14" y="3921160"/>
            <a:ext cx="7968376" cy="1022479"/>
          </a:xfrm>
        </p:spPr>
        <p:txBody>
          <a:bodyPr/>
          <a:lstStyle/>
          <a:p>
            <a:r>
              <a:rPr lang="en-CA" dirty="0"/>
              <a:t>CBDC and fintech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5863B-2F0D-41DB-98D5-1B53D703E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Some thoughts on their financial stability implications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C7540-376A-41B8-8B13-3D05FF0BB7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November 18, 2020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7D952-45AB-430C-A366-8DBE5E6C02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James Chapman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B7CEF-FFE5-43AA-8A80-D5B14644F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2989" y="5869151"/>
            <a:ext cx="3882311" cy="304699"/>
          </a:xfrm>
        </p:spPr>
        <p:txBody>
          <a:bodyPr/>
          <a:lstStyle/>
          <a:p>
            <a:r>
              <a:rPr lang="en-CA" dirty="0"/>
              <a:t>Deputy Managing Director for Economic and Financial Research at the Bank of Canada</a:t>
            </a:r>
          </a:p>
        </p:txBody>
      </p:sp>
    </p:spTree>
    <p:extLst>
      <p:ext uri="{BB962C8B-B14F-4D97-AF65-F5344CB8AC3E}">
        <p14:creationId xmlns:p14="http://schemas.microsoft.com/office/powerpoint/2010/main" val="154581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5463081-1874-483C-A7A3-E5A37ABB5C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" y="117475"/>
            <a:ext cx="11988800" cy="66230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4D2A33C-7C47-4953-BE63-1D58D72C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001"/>
            <a:ext cx="10515600" cy="2121374"/>
          </a:xfrm>
        </p:spPr>
        <p:txBody>
          <a:bodyPr/>
          <a:lstStyle/>
          <a:p>
            <a:r>
              <a:rPr lang="en-US" dirty="0"/>
              <a:t>Disclaimer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29D130-5A44-4F9E-A585-02F37EF3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14636"/>
            <a:ext cx="10515600" cy="4023126"/>
          </a:xfrm>
        </p:spPr>
        <p:txBody>
          <a:bodyPr>
            <a:normAutofit/>
          </a:bodyPr>
          <a:lstStyle/>
          <a:p>
            <a:r>
              <a:rPr lang="en-CA" sz="3200" dirty="0"/>
              <a:t>The views expressed are those of the discussant and may differ from official Bank of Canada views</a:t>
            </a:r>
          </a:p>
          <a:p>
            <a:pPr>
              <a:spcAft>
                <a:spcPts val="1200"/>
              </a:spcAft>
            </a:pPr>
            <a:endParaRPr lang="en-CA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9C1743-0424-44F4-B334-A3F123D3C70F}"/>
              </a:ext>
            </a:extLst>
          </p:cNvPr>
          <p:cNvCxnSpPr>
            <a:cxnSpLocks/>
          </p:cNvCxnSpPr>
          <p:nvPr/>
        </p:nvCxnSpPr>
        <p:spPr>
          <a:xfrm>
            <a:off x="4971000" y="2331486"/>
            <a:ext cx="2250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4E3055F-C8A8-42AD-BE5F-BCFF1523EC52}"/>
              </a:ext>
            </a:extLst>
          </p:cNvPr>
          <p:cNvSpPr/>
          <p:nvPr/>
        </p:nvSpPr>
        <p:spPr>
          <a:xfrm rot="5400000">
            <a:off x="6059998" y="5948351"/>
            <a:ext cx="72000" cy="1174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31438D-AF58-4726-83B4-B87142FB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108000"/>
            <a:ext cx="4392000" cy="3312000"/>
          </a:xfrm>
        </p:spPr>
        <p:txBody>
          <a:bodyPr wrap="square" anchor="b">
            <a:normAutofit/>
          </a:bodyPr>
          <a:lstStyle/>
          <a:p>
            <a:r>
              <a:rPr lang="en-CA" dirty="0"/>
              <a:t>FINTECH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12B4EB-C8B0-4E74-AED2-169099379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" y="3429000"/>
            <a:ext cx="4392000" cy="3312000"/>
          </a:xfrm>
        </p:spPr>
        <p:txBody>
          <a:bodyPr/>
          <a:lstStyle/>
          <a:p>
            <a:r>
              <a:rPr lang="en-US" dirty="0"/>
              <a:t>Mostly (disruptive) but standard technological change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D7E1D77E-4C9A-4BEB-8B83-B76E6E63C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12449"/>
              </p:ext>
            </p:extLst>
          </p:nvPr>
        </p:nvGraphicFramePr>
        <p:xfrm>
          <a:off x="4716000" y="540000"/>
          <a:ext cx="7151995" cy="577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1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055C6-8CBD-49FB-AD70-DBA949CBE1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What is a CBDC? </a:t>
            </a:r>
          </a:p>
          <a:p>
            <a:pPr lvl="1"/>
            <a:r>
              <a:rPr lang="en-US" sz="1800" i="1" dirty="0"/>
              <a:t>A digital payment instrument, denominated in the national unit of account, that is a direct liability of the central bank – Joint Report (2020)</a:t>
            </a:r>
          </a:p>
          <a:p>
            <a:r>
              <a:rPr lang="en-US" sz="2000" dirty="0"/>
              <a:t>Still lots of design decisions to work out: (to simplify)</a:t>
            </a:r>
          </a:p>
          <a:p>
            <a:pPr lvl="1"/>
            <a:r>
              <a:rPr lang="en-US" sz="2000" dirty="0"/>
              <a:t>Account or token</a:t>
            </a:r>
          </a:p>
          <a:p>
            <a:pPr lvl="1"/>
            <a:r>
              <a:rPr lang="en-US" sz="2000" dirty="0"/>
              <a:t>Retail or interbank</a:t>
            </a:r>
          </a:p>
          <a:p>
            <a:pPr lvl="1"/>
            <a:r>
              <a:rPr lang="en-US" sz="2000" dirty="0"/>
              <a:t>Privacy</a:t>
            </a:r>
          </a:p>
          <a:p>
            <a:pPr lvl="1"/>
            <a:r>
              <a:rPr lang="en-US" sz="2000" dirty="0"/>
              <a:t>Security</a:t>
            </a:r>
          </a:p>
          <a:p>
            <a:pPr lvl="1"/>
            <a:r>
              <a:rPr lang="en-US" sz="2000" dirty="0"/>
              <a:t>Resilience </a:t>
            </a:r>
            <a:endParaRPr lang="en-CA" sz="2000" dirty="0"/>
          </a:p>
          <a:p>
            <a:pPr lvl="1"/>
            <a:r>
              <a:rPr lang="en-CA" sz="2000" dirty="0"/>
              <a:t>Interoperability (domestic and cross-border)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7AD113-3F9B-4064-B184-5D572843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Digital currencies are a Innovative</a:t>
            </a:r>
          </a:p>
        </p:txBody>
      </p:sp>
    </p:spTree>
    <p:extLst>
      <p:ext uri="{BB962C8B-B14F-4D97-AF65-F5344CB8AC3E}">
        <p14:creationId xmlns:p14="http://schemas.microsoft.com/office/powerpoint/2010/main" val="15369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A1E8B15-ED08-4E2F-9E82-3D163AB07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385" y="2090046"/>
            <a:ext cx="5112617" cy="4376068"/>
          </a:xfrm>
        </p:spPr>
        <p:txBody>
          <a:bodyPr>
            <a:normAutofit/>
          </a:bodyPr>
          <a:lstStyle/>
          <a:p>
            <a:r>
              <a:rPr lang="en-CA" dirty="0"/>
              <a:t>What is the deposit effect of a CBDC?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What is the investment effect of a CBDC? </a:t>
            </a:r>
          </a:p>
          <a:p>
            <a:endParaRPr lang="en-CA" dirty="0"/>
          </a:p>
          <a:p>
            <a:r>
              <a:rPr lang="en-CA" dirty="0"/>
              <a:t>What is the monetary policy effect of a CBDC?</a:t>
            </a:r>
          </a:p>
          <a:p>
            <a:pPr lvl="1"/>
            <a:r>
              <a:rPr lang="en-CA" sz="1600" dirty="0"/>
              <a:t>Interactions?</a:t>
            </a:r>
          </a:p>
          <a:p>
            <a:endParaRPr lang="en-CA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FF44F1A-40A0-4B64-B071-B12C76BC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1" y="2090046"/>
            <a:ext cx="5147451" cy="4376068"/>
          </a:xfrm>
        </p:spPr>
        <p:txBody>
          <a:bodyPr>
            <a:normAutofit/>
          </a:bodyPr>
          <a:lstStyle/>
          <a:p>
            <a:r>
              <a:rPr lang="en-CA" dirty="0"/>
              <a:t>Means of payment</a:t>
            </a:r>
          </a:p>
          <a:p>
            <a:pPr lvl="1"/>
            <a:r>
              <a:rPr lang="en-CA" sz="1600" dirty="0"/>
              <a:t>Cash currently acts as the outside option for different payment schemes and supports the efficiency of payments</a:t>
            </a:r>
          </a:p>
          <a:p>
            <a:r>
              <a:rPr lang="en-CA" dirty="0"/>
              <a:t>Store of value</a:t>
            </a:r>
          </a:p>
          <a:p>
            <a:pPr lvl="1"/>
            <a:r>
              <a:rPr lang="en-CA" sz="1600" dirty="0"/>
              <a:t>The risk-free store of (domestic) value and foundation of the term structure of interest rates</a:t>
            </a:r>
          </a:p>
          <a:p>
            <a:r>
              <a:rPr lang="en-CA" dirty="0"/>
              <a:t>Means of payment</a:t>
            </a:r>
          </a:p>
          <a:p>
            <a:pPr lvl="1"/>
            <a:r>
              <a:rPr lang="en-CA" sz="1600" dirty="0"/>
              <a:t>The fundamental role and basis of monetary policy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007CBA-D88E-48C9-8B14-15DFA806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"/>
            <a:ext cx="10800000" cy="1269002"/>
          </a:xfrm>
        </p:spPr>
        <p:txBody>
          <a:bodyPr anchor="b">
            <a:normAutofit/>
          </a:bodyPr>
          <a:lstStyle/>
          <a:p>
            <a:r>
              <a:rPr lang="en-CA" dirty="0"/>
              <a:t>The FS and MP Implications come from a CBDCs role </a:t>
            </a:r>
            <a:r>
              <a:rPr lang="en-CA"/>
              <a:t>as money</a:t>
            </a:r>
            <a:endParaRPr lang="en-CA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0118348-6EE2-417E-8C2D-17C97EB6A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98" y="1284024"/>
            <a:ext cx="5147451" cy="1007657"/>
          </a:xfrm>
        </p:spPr>
        <p:txBody>
          <a:bodyPr/>
          <a:lstStyle/>
          <a:p>
            <a:r>
              <a:rPr lang="en-CA" dirty="0"/>
              <a:t>Economic Roles</a:t>
            </a:r>
          </a:p>
          <a:p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C02723E-9B9D-4F83-B686-6BAE10142E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85" y="1284024"/>
            <a:ext cx="5112615" cy="695851"/>
          </a:xfrm>
        </p:spPr>
        <p:txBody>
          <a:bodyPr/>
          <a:lstStyle/>
          <a:p>
            <a:r>
              <a:rPr lang="en-CA" dirty="0"/>
              <a:t>FS (and MP) Policy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0EC295-86A0-4430-9B2A-7C4EE6A27A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01" y="1268413"/>
            <a:ext cx="5551199" cy="486092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07E1ECB-2FC9-4ECE-B30C-0A28187A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 this and other CBDC and fintech work on the Bank of Canada website.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050D55-52C7-4B70-B279-AC43A6EC59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6459" y="5963661"/>
            <a:ext cx="10801350" cy="53975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https://www.bankofcanada.ca/research/digital-currencies-and-fintech/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0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0F5FA"/>
      </a:lt1>
      <a:dk2>
        <a:srgbClr val="435761"/>
      </a:dk2>
      <a:lt2>
        <a:srgbClr val="E3DED1"/>
      </a:lt2>
      <a:accent1>
        <a:srgbClr val="CD1E1E"/>
      </a:accent1>
      <a:accent2>
        <a:srgbClr val="3A84B2"/>
      </a:accent2>
      <a:accent3>
        <a:srgbClr val="64C749"/>
      </a:accent3>
      <a:accent4>
        <a:srgbClr val="F2D31A"/>
      </a:accent4>
      <a:accent5>
        <a:srgbClr val="C26AB1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- Laptop" id="{01A2B2F0-1659-4071-AF11-3A7228F6E9B4}" vid="{08E59380-CBE7-4F0A-8494-3EF309964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66E24CBA82645B206F78C781AEF61" ma:contentTypeVersion="13" ma:contentTypeDescription="Create a new document." ma:contentTypeScope="" ma:versionID="362083eb05a18995ebd667713520e4ae">
  <xsd:schema xmlns:xsd="http://www.w3.org/2001/XMLSchema" xmlns:xs="http://www.w3.org/2001/XMLSchema" xmlns:p="http://schemas.microsoft.com/office/2006/metadata/properties" xmlns:ns3="67018551-e848-4d48-99ba-54a294ca419b" xmlns:ns4="7ef1a7a6-8848-4902-b4bf-9e5472d723a0" targetNamespace="http://schemas.microsoft.com/office/2006/metadata/properties" ma:root="true" ma:fieldsID="c3966f1498880d7900e08470085ca8a3" ns3:_="" ns4:_="">
    <xsd:import namespace="67018551-e848-4d48-99ba-54a294ca419b"/>
    <xsd:import namespace="7ef1a7a6-8848-4902-b4bf-9e5472d723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18551-e848-4d48-99ba-54a294ca4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1a7a6-8848-4902-b4bf-9e5472d72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380ED-68D9-41E1-A4B4-F65B7B18F1C1}">
  <ds:schemaRefs>
    <ds:schemaRef ds:uri="67018551-e848-4d48-99ba-54a294ca419b"/>
    <ds:schemaRef ds:uri="http://schemas.openxmlformats.org/package/2006/metadata/core-properties"/>
    <ds:schemaRef ds:uri="7ef1a7a6-8848-4902-b4bf-9e5472d723a0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D0C42F-C683-4C9A-BFFF-663E36BB9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78F646-6DC6-41D5-B821-629D537E1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018551-e848-4d48-99ba-54a294ca419b"/>
    <ds:schemaRef ds:uri="7ef1a7a6-8848-4902-b4bf-9e5472d72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Semibold</vt:lpstr>
      <vt:lpstr>Office Theme</vt:lpstr>
      <vt:lpstr>CBDC and fintech</vt:lpstr>
      <vt:lpstr>Disclaimer</vt:lpstr>
      <vt:lpstr>FINTECH</vt:lpstr>
      <vt:lpstr>Digital currencies are a Innovative</vt:lpstr>
      <vt:lpstr>The FS and MP Implications come from a CBDCs role as money</vt:lpstr>
      <vt:lpstr>Read this and other CBDC and fintech work on the Bank of Canada website.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2020-11-19T01:16:44Z</dcterms:created>
  <dcterms:modified xsi:type="dcterms:W3CDTF">2020-11-23T21:22:40Z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9ee143d2-c5e8-4796-9f69-44f595491d90</vt:lpwstr>
  </property>
</Properties>
</file>