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397459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E94C8-73C9-44A3-8C5C-CC8BA89FC6DF}"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400656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184306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03482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1601182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0E94C8-73C9-44A3-8C5C-CC8BA89FC6DF}"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9941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0E94C8-73C9-44A3-8C5C-CC8BA89FC6DF}" type="datetimeFigureOut">
              <a:rPr lang="en-US" smtClean="0"/>
              <a:t>6/13/2019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05014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66998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06974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142119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E94C8-73C9-44A3-8C5C-CC8BA89FC6DF}"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591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0E94C8-73C9-44A3-8C5C-CC8BA89FC6DF}"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323634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0E94C8-73C9-44A3-8C5C-CC8BA89FC6DF}"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60179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0E94C8-73C9-44A3-8C5C-CC8BA89FC6DF}"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86931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E94C8-73C9-44A3-8C5C-CC8BA89FC6DF}"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31492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E94C8-73C9-44A3-8C5C-CC8BA89FC6DF}"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123586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E94C8-73C9-44A3-8C5C-CC8BA89FC6DF}"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9B7B2F-D68F-45C6-BBF1-F63D6416848B}" type="slidenum">
              <a:rPr lang="en-US" smtClean="0"/>
              <a:t>‹#›</a:t>
            </a:fld>
            <a:endParaRPr lang="en-US"/>
          </a:p>
        </p:txBody>
      </p:sp>
    </p:spTree>
    <p:extLst>
      <p:ext uri="{BB962C8B-B14F-4D97-AF65-F5344CB8AC3E}">
        <p14:creationId xmlns:p14="http://schemas.microsoft.com/office/powerpoint/2010/main" val="245133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E0E94C8-73C9-44A3-8C5C-CC8BA89FC6DF}" type="datetimeFigureOut">
              <a:rPr lang="en-US" smtClean="0"/>
              <a:t>6/13/2019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49B7B2F-D68F-45C6-BBF1-F63D6416848B}" type="slidenum">
              <a:rPr lang="en-US" smtClean="0"/>
              <a:t>‹#›</a:t>
            </a:fld>
            <a:endParaRPr lang="en-US"/>
          </a:p>
        </p:txBody>
      </p:sp>
    </p:spTree>
    <p:extLst>
      <p:ext uri="{BB962C8B-B14F-4D97-AF65-F5344CB8AC3E}">
        <p14:creationId xmlns:p14="http://schemas.microsoft.com/office/powerpoint/2010/main" val="81763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b="1" dirty="0" smtClean="0"/>
              <a:t>WILKINSBURG BOROUGH</a:t>
            </a:r>
            <a:endParaRPr lang="en-US" sz="48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6079" y="2244437"/>
            <a:ext cx="6213552" cy="4613563"/>
          </a:xfrm>
        </p:spPr>
      </p:pic>
    </p:spTree>
    <p:extLst>
      <p:ext uri="{BB962C8B-B14F-4D97-AF65-F5344CB8AC3E}">
        <p14:creationId xmlns:p14="http://schemas.microsoft.com/office/powerpoint/2010/main" val="229960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WILKINSBURG: AT A GLANCE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Population:15,930 </a:t>
            </a:r>
            <a:r>
              <a:rPr lang="en-US" b="1" dirty="0"/>
              <a:t>residents</a:t>
            </a:r>
          </a:p>
          <a:p>
            <a:pPr>
              <a:buFont typeface="Arial" panose="020B0604020202020204" pitchFamily="34" charset="0"/>
              <a:buChar char="•"/>
            </a:pPr>
            <a:r>
              <a:rPr lang="en-US" b="1" dirty="0"/>
              <a:t>2.2 square miles – borders City of Pittsburgh, Penn Hills, Swissvale, Edgewood, Forest Hills, Churchill</a:t>
            </a:r>
          </a:p>
          <a:p>
            <a:pPr>
              <a:buFont typeface="Arial" panose="020B0604020202020204" pitchFamily="34" charset="0"/>
              <a:buChar char="•"/>
            </a:pPr>
            <a:r>
              <a:rPr lang="en-US" b="1" dirty="0"/>
              <a:t>Wilkinsburg was known as the City of Churches. The borough has a high concentration of churches, and was known at certain points in its history as “The Holy City.” Bars and taverns have been prohibited in Wilkinsburg since 1870, except during the years 1933 to 1935. *Ban on liquor sales were lifted in 2015</a:t>
            </a:r>
          </a:p>
          <a:p>
            <a:pPr>
              <a:buFont typeface="Arial" panose="020B0604020202020204" pitchFamily="34" charset="0"/>
              <a:buChar char="•"/>
            </a:pPr>
            <a:r>
              <a:rPr lang="en-US" b="1" dirty="0"/>
              <a:t>Wilkinsburg is a major transportation hub, with 2 East Busway stations located in the Borough along with easy access to the Parkway.</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903" y="5752513"/>
            <a:ext cx="1251098" cy="1020427"/>
          </a:xfrm>
          <a:prstGeom prst="rect">
            <a:avLst/>
          </a:prstGeom>
        </p:spPr>
      </p:pic>
    </p:spTree>
    <p:extLst>
      <p:ext uri="{BB962C8B-B14F-4D97-AF65-F5344CB8AC3E}">
        <p14:creationId xmlns:p14="http://schemas.microsoft.com/office/powerpoint/2010/main" val="451123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WILKINSBURG: DEMOGRAPHICS</a:t>
            </a:r>
            <a:endParaRPr lang="en-US" b="1" dirty="0"/>
          </a:p>
        </p:txBody>
      </p:sp>
      <p:sp>
        <p:nvSpPr>
          <p:cNvPr id="5" name="Content Placeholder 4"/>
          <p:cNvSpPr>
            <a:spLocks noGrp="1"/>
          </p:cNvSpPr>
          <p:nvPr>
            <p:ph idx="1"/>
          </p:nvPr>
        </p:nvSpPr>
        <p:spPr/>
        <p:txBody>
          <a:bodyPr>
            <a:normAutofit lnSpcReduction="10000"/>
          </a:bodyPr>
          <a:lstStyle/>
          <a:p>
            <a:r>
              <a:rPr lang="en-US" b="1" dirty="0" smtClean="0"/>
              <a:t>66.6% population is Black, and 28.3% White. </a:t>
            </a:r>
          </a:p>
          <a:p>
            <a:r>
              <a:rPr lang="en-US" b="1" dirty="0" smtClean="0"/>
              <a:t>3.2% are of two or more races, 1% Asian, and less than 0.5% are Native American and Pacific Islander</a:t>
            </a:r>
          </a:p>
          <a:p>
            <a:r>
              <a:rPr lang="en-US" b="1" dirty="0" smtClean="0"/>
              <a:t>One of two majority Black municipalities in Allegheny County</a:t>
            </a:r>
          </a:p>
          <a:p>
            <a:r>
              <a:rPr lang="en-US" b="1" dirty="0"/>
              <a:t>About 38% of households are owner occupied and 62% are renter </a:t>
            </a:r>
            <a:r>
              <a:rPr lang="en-US" b="1" dirty="0" smtClean="0"/>
              <a:t>occupied</a:t>
            </a:r>
          </a:p>
          <a:p>
            <a:r>
              <a:rPr lang="en-US" b="1" dirty="0" smtClean="0"/>
              <a:t>The </a:t>
            </a:r>
            <a:r>
              <a:rPr lang="en-US" b="1" dirty="0"/>
              <a:t>median household income in the Borough is $29,620, and the median income for a family is $</a:t>
            </a:r>
            <a:r>
              <a:rPr lang="en-US" b="1" dirty="0" smtClean="0"/>
              <a:t>39,685</a:t>
            </a:r>
          </a:p>
          <a:p>
            <a:r>
              <a:rPr lang="en-US" b="1" dirty="0"/>
              <a:t>About 16.5% of families and 21.87% of the total population are below the poverty line</a:t>
            </a:r>
            <a:endParaRPr lang="en-US" b="1"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6025" y="5644116"/>
            <a:ext cx="1488287" cy="1213884"/>
          </a:xfrm>
          <a:prstGeom prst="rect">
            <a:avLst/>
          </a:prstGeom>
        </p:spPr>
      </p:pic>
    </p:spTree>
    <p:extLst>
      <p:ext uri="{BB962C8B-B14F-4D97-AF65-F5344CB8AC3E}">
        <p14:creationId xmlns:p14="http://schemas.microsoft.com/office/powerpoint/2010/main" val="4211743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WILKINSBURG: CHALLENGES</a:t>
            </a:r>
            <a:endParaRPr lang="en-US" b="1" dirty="0"/>
          </a:p>
        </p:txBody>
      </p:sp>
      <p:sp>
        <p:nvSpPr>
          <p:cNvPr id="3" name="Content Placeholder 2"/>
          <p:cNvSpPr>
            <a:spLocks noGrp="1"/>
          </p:cNvSpPr>
          <p:nvPr>
            <p:ph idx="1"/>
          </p:nvPr>
        </p:nvSpPr>
        <p:spPr/>
        <p:txBody>
          <a:bodyPr/>
          <a:lstStyle/>
          <a:p>
            <a:r>
              <a:rPr lang="en-US" b="1" dirty="0" smtClean="0"/>
              <a:t>Similar to neighboring communities, Wilkinsburg experienced the negative effects of the steel mill decline of the 1970s</a:t>
            </a:r>
          </a:p>
          <a:p>
            <a:r>
              <a:rPr lang="en-US" b="1" dirty="0" smtClean="0"/>
              <a:t>Increasing taxes, failing school district, white flight to suburbs, crack epidemic, and gang violence resulted in blight and safety concerns</a:t>
            </a:r>
          </a:p>
          <a:p>
            <a:r>
              <a:rPr lang="en-US" b="1" dirty="0" smtClean="0"/>
              <a:t>In 2016, 18% of properties were counted to be vacant and abandoned (around 800 parcels)</a:t>
            </a:r>
          </a:p>
          <a:p>
            <a:r>
              <a:rPr lang="en-US" b="1" dirty="0" smtClean="0"/>
              <a:t>Negative perception of Borough</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031" y="5688419"/>
            <a:ext cx="1433969" cy="1169581"/>
          </a:xfrm>
          <a:prstGeom prst="rect">
            <a:avLst/>
          </a:prstGeom>
        </p:spPr>
      </p:pic>
    </p:spTree>
    <p:extLst>
      <p:ext uri="{BB962C8B-B14F-4D97-AF65-F5344CB8AC3E}">
        <p14:creationId xmlns:p14="http://schemas.microsoft.com/office/powerpoint/2010/main" val="96787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WILKINSBURG RISING</a:t>
            </a:r>
            <a:endParaRPr lang="en-US" b="1" dirty="0"/>
          </a:p>
        </p:txBody>
      </p:sp>
      <p:sp>
        <p:nvSpPr>
          <p:cNvPr id="3" name="Content Placeholder 2"/>
          <p:cNvSpPr>
            <a:spLocks noGrp="1"/>
          </p:cNvSpPr>
          <p:nvPr>
            <p:ph idx="1"/>
          </p:nvPr>
        </p:nvSpPr>
        <p:spPr/>
        <p:txBody>
          <a:bodyPr/>
          <a:lstStyle/>
          <a:p>
            <a:r>
              <a:rPr lang="en-US" b="1" dirty="0" smtClean="0"/>
              <a:t>Wilkinsburg School District lowered school taxes – a positive outcome of partnership with Pittsburgh Public Schools</a:t>
            </a:r>
          </a:p>
          <a:p>
            <a:r>
              <a:rPr lang="en-US" b="1" dirty="0" smtClean="0"/>
              <a:t>Renewed partnership with State and County leadership which has provided over $2.2 million in funding towards demolitions of blighted properties, investments in our infrastructure, and beautifying greenspace among other needs.</a:t>
            </a:r>
          </a:p>
          <a:p>
            <a:r>
              <a:rPr lang="en-US" b="1" dirty="0" smtClean="0"/>
              <a:t>Many </a:t>
            </a:r>
            <a:r>
              <a:rPr lang="en-US" b="1" dirty="0" smtClean="0"/>
              <a:t>community </a:t>
            </a:r>
            <a:r>
              <a:rPr lang="en-US" b="1" dirty="0" smtClean="0"/>
              <a:t>based organizations and social services for </a:t>
            </a:r>
            <a:r>
              <a:rPr lang="en-US" b="1" dirty="0" smtClean="0"/>
              <a:t>residents</a:t>
            </a:r>
          </a:p>
          <a:p>
            <a:r>
              <a:rPr lang="en-US" b="1" dirty="0" smtClean="0"/>
              <a:t>Hunter </a:t>
            </a:r>
            <a:r>
              <a:rPr lang="en-US" b="1" smtClean="0"/>
              <a:t>Building Project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149" y="5654704"/>
            <a:ext cx="1431851" cy="1167853"/>
          </a:xfrm>
          <a:prstGeom prst="rect">
            <a:avLst/>
          </a:prstGeom>
        </p:spPr>
      </p:pic>
    </p:spTree>
    <p:extLst>
      <p:ext uri="{BB962C8B-B14F-4D97-AF65-F5344CB8AC3E}">
        <p14:creationId xmlns:p14="http://schemas.microsoft.com/office/powerpoint/2010/main" val="155482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ilkinsburgpa.gov/wp-content/uploads/2016/12/hero-featur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94954" y="820304"/>
            <a:ext cx="8678863"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07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442</TotalTime>
  <Words>345</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WILKINSBURG BOROUGH</vt:lpstr>
      <vt:lpstr>WILKINSBURG: AT A GLANCE</vt:lpstr>
      <vt:lpstr>WILKINSBURG: DEMOGRAPHICS</vt:lpstr>
      <vt:lpstr>WILKINSBURG: CHALLENGES</vt:lpstr>
      <vt:lpstr>WILKINSBURG RISING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WILKINSBURG BOROUGH</dc:title>
  <dc:creator>MGarrett</dc:creator>
  <cp:lastModifiedBy>MGarrett</cp:lastModifiedBy>
  <cp:revision>10</cp:revision>
  <dcterms:created xsi:type="dcterms:W3CDTF">2019-04-26T05:22:11Z</dcterms:created>
  <dcterms:modified xsi:type="dcterms:W3CDTF">2019-06-13T16:11:09Z</dcterms:modified>
</cp:coreProperties>
</file>