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25" r:id="rId2"/>
    <p:sldId id="326" r:id="rId3"/>
    <p:sldId id="335" r:id="rId4"/>
    <p:sldId id="336" r:id="rId5"/>
    <p:sldId id="329" r:id="rId6"/>
    <p:sldId id="330" r:id="rId7"/>
    <p:sldId id="331" r:id="rId8"/>
    <p:sldId id="333" r:id="rId9"/>
    <p:sldId id="339" r:id="rId10"/>
    <p:sldId id="343" r:id="rId11"/>
    <p:sldId id="342" r:id="rId12"/>
    <p:sldId id="328" r:id="rId13"/>
    <p:sldId id="334" r:id="rId14"/>
    <p:sldId id="338" r:id="rId15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elvetica" panose="020B0604020202020204" pitchFamily="34" charset="0"/>
      <p:regular r:id="rId22"/>
      <p:bold r:id="rId23"/>
      <p:italic r:id="rId24"/>
      <p:boldItalic r:id="rId25"/>
    </p:embeddedFont>
    <p:embeddedFont>
      <p:font typeface="Palatino Linotype" panose="02040502050505030304" pitchFamily="18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A50021"/>
    <a:srgbClr val="414141"/>
    <a:srgbClr val="29292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620"/>
    <p:restoredTop sz="99883" autoAdjust="0"/>
  </p:normalViewPr>
  <p:slideViewPr>
    <p:cSldViewPr snapToGrid="0">
      <p:cViewPr varScale="1">
        <p:scale>
          <a:sx n="114" d="100"/>
          <a:sy n="114" d="100"/>
        </p:scale>
        <p:origin x="-41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1FC1B-C2E2-8441-ACAE-B7C855BFD68A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A498B-0477-1B46-8961-2C0E40218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91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352E7-B89D-4503-B202-52D9E5B921BF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E457E-C0F0-413B-9F74-45A794548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E759C-62FD-4AE6-A09C-A6ACA93826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05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800" b="1">
          <a:solidFill>
            <a:srgbClr val="0033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 b="1">
          <a:solidFill>
            <a:srgbClr val="003366"/>
          </a:solidFill>
          <a:latin typeface="Helvetic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 b="1">
          <a:solidFill>
            <a:srgbClr val="003366"/>
          </a:solidFill>
          <a:latin typeface="Helvetic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 b="1">
          <a:solidFill>
            <a:srgbClr val="003366"/>
          </a:solidFill>
          <a:latin typeface="Helvetic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 b="1">
          <a:solidFill>
            <a:srgbClr val="003366"/>
          </a:solidFill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003366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003366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003366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003366"/>
          </a:solidFill>
          <a:latin typeface="Helvetic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1000"/>
        <a:buChar char="•"/>
        <a:defRPr sz="3200">
          <a:solidFill>
            <a:srgbClr val="41414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41414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1000"/>
        <a:buChar char="•"/>
        <a:defRPr sz="2400">
          <a:solidFill>
            <a:srgbClr val="41414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41414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1414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1414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1414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1414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1414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87176" y="2497191"/>
            <a:ext cx="690493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003366"/>
                </a:solidFill>
                <a:latin typeface="Arial"/>
                <a:cs typeface="Arial"/>
              </a:rPr>
              <a:t>September 25, 2015</a:t>
            </a:r>
            <a:endParaRPr lang="en-US" sz="1700" dirty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7176" y="2959351"/>
            <a:ext cx="7403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3366"/>
                </a:solidFill>
                <a:latin typeface="Arial"/>
                <a:cs typeface="Arial"/>
              </a:rPr>
              <a:t>Discussion of “Can individual investors time bubbles?”</a:t>
            </a:r>
            <a:endParaRPr lang="en-US" sz="3600" b="1" dirty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7176" y="5103589"/>
            <a:ext cx="5999543" cy="3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700" dirty="0" smtClean="0">
                <a:solidFill>
                  <a:srgbClr val="003366"/>
                </a:solidFill>
                <a:latin typeface="Arial"/>
                <a:cs typeface="Arial"/>
              </a:rPr>
              <a:t>James Choi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29" b="75031"/>
          <a:stretch/>
        </p:blipFill>
        <p:spPr bwMode="auto">
          <a:xfrm>
            <a:off x="0" y="14515"/>
            <a:ext cx="6386286" cy="174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85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19300"/>
            <a:ext cx="7772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07099" y="3947531"/>
            <a:ext cx="1773044" cy="959004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2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Will tend to predict that market do well when </a:t>
            </a:r>
            <a:r>
              <a:rPr lang="en-US" i="1" dirty="0" smtClean="0"/>
              <a:t>both</a:t>
            </a:r>
            <a:r>
              <a:rPr lang="en-US" dirty="0" smtClean="0"/>
              <a:t> good and bad timers are going into market, but good timers are going in more aggressively (relative to past aggressiveness)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2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Could the Fed use this info?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I don’t know from the paper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3" y="4044990"/>
            <a:ext cx="7484768" cy="92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2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Out-of-sample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 month </a:t>
            </a:r>
            <a:r>
              <a:rPr lang="en-US" i="1" dirty="0" smtClean="0"/>
              <a:t>t</a:t>
            </a:r>
            <a:r>
              <a:rPr lang="en-US" dirty="0" smtClean="0"/>
              <a:t> + 1’s return using only flow data available up to month </a:t>
            </a:r>
            <a:r>
              <a:rPr lang="en-US" i="1" dirty="0" smtClean="0"/>
              <a:t>t</a:t>
            </a:r>
          </a:p>
          <a:p>
            <a:endParaRPr lang="en-US" dirty="0" smtClean="0"/>
          </a:p>
          <a:p>
            <a:r>
              <a:rPr lang="en-US" dirty="0" smtClean="0"/>
              <a:t>Alternative </a:t>
            </a:r>
            <a:r>
              <a:rPr lang="en-US" dirty="0" smtClean="0"/>
              <a:t>naïve prediction</a:t>
            </a:r>
            <a:r>
              <a:rPr lang="en-US" dirty="0" smtClean="0"/>
              <a:t>: Historical average return of market up to month </a:t>
            </a:r>
            <a:r>
              <a:rPr lang="en-US" i="1" dirty="0" smtClean="0"/>
              <a:t>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Compute mean squared prediction error of both predictions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8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Delivering on the abstract’s 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“Our evidence suggests that it is possible to use the trading patterns of these smart investors to </a:t>
            </a:r>
            <a:r>
              <a:rPr lang="en-US" b="1" dirty="0" smtClean="0">
                <a:solidFill>
                  <a:srgbClr val="A50021"/>
                </a:solidFill>
              </a:rPr>
              <a:t>anticipate</a:t>
            </a:r>
            <a:r>
              <a:rPr lang="en-US" dirty="0" smtClean="0"/>
              <a:t> market movements, lending some credibility to the view that market bubbles are </a:t>
            </a:r>
            <a:r>
              <a:rPr lang="en-US" b="1" dirty="0" smtClean="0">
                <a:solidFill>
                  <a:srgbClr val="A50021"/>
                </a:solidFill>
              </a:rPr>
              <a:t>identifiable in</a:t>
            </a:r>
            <a:r>
              <a:rPr lang="en-US" dirty="0" smtClean="0">
                <a:solidFill>
                  <a:srgbClr val="A50021"/>
                </a:solidFill>
              </a:rPr>
              <a:t> </a:t>
            </a:r>
            <a:r>
              <a:rPr lang="en-US" b="1" dirty="0" smtClean="0">
                <a:solidFill>
                  <a:srgbClr val="A50021"/>
                </a:solidFill>
              </a:rPr>
              <a:t>real time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8508"/>
            <a:ext cx="8229600" cy="4687656"/>
          </a:xfrm>
        </p:spPr>
        <p:txBody>
          <a:bodyPr/>
          <a:lstStyle/>
          <a:p>
            <a:r>
              <a:rPr lang="en-US" dirty="0" smtClean="0"/>
              <a:t>Finnish traders whose flows successfully predict Finnish stock market return from 1995 to 2002 also successfully predict market return from 2002 to 2009</a:t>
            </a:r>
          </a:p>
          <a:p>
            <a:endParaRPr lang="en-US" dirty="0"/>
          </a:p>
          <a:p>
            <a:r>
              <a:rPr lang="en-US" dirty="0" smtClean="0"/>
              <a:t>Unsuccessful 1995-2002 timers also tend to be unsuccessful in 2002-2009</a:t>
            </a:r>
          </a:p>
          <a:p>
            <a:endParaRPr lang="en-US" dirty="0"/>
          </a:p>
          <a:p>
            <a:r>
              <a:rPr lang="en-US" dirty="0" smtClean="0"/>
              <a:t>Successful minus unsuccessful </a:t>
            </a:r>
            <a:r>
              <a:rPr lang="en-US" dirty="0" smtClean="0"/>
              <a:t>timer flows </a:t>
            </a:r>
            <a:r>
              <a:rPr lang="en-US" dirty="0" smtClean="0"/>
              <a:t>predict Finnish stock market return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to the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0380"/>
            <a:ext cx="8229600" cy="4475783"/>
          </a:xfrm>
        </p:spPr>
        <p:txBody>
          <a:bodyPr/>
          <a:lstStyle/>
          <a:p>
            <a:r>
              <a:rPr lang="en-US" dirty="0" smtClean="0"/>
              <a:t>Individual stock-picking skill is persistent </a:t>
            </a:r>
            <a:r>
              <a:rPr lang="en-US" sz="2400" dirty="0" smtClean="0"/>
              <a:t>(</a:t>
            </a:r>
            <a:r>
              <a:rPr lang="en-US" sz="2400" dirty="0" err="1" smtClean="0"/>
              <a:t>Coval</a:t>
            </a:r>
            <a:r>
              <a:rPr lang="en-US" sz="2400" dirty="0" smtClean="0"/>
              <a:t>, </a:t>
            </a:r>
            <a:r>
              <a:rPr lang="en-US" sz="2400" dirty="0" err="1" smtClean="0"/>
              <a:t>Hirshleifer</a:t>
            </a:r>
            <a:r>
              <a:rPr lang="en-US" sz="2400" dirty="0" smtClean="0"/>
              <a:t>, and Shumway, 2005; </a:t>
            </a:r>
            <a:r>
              <a:rPr lang="en-US" sz="2400" dirty="0" err="1" smtClean="0"/>
              <a:t>Che</a:t>
            </a:r>
            <a:r>
              <a:rPr lang="en-US" sz="2400" dirty="0" smtClean="0"/>
              <a:t>, </a:t>
            </a:r>
            <a:r>
              <a:rPr lang="en-US" sz="2400" dirty="0" err="1" smtClean="0"/>
              <a:t>Norli</a:t>
            </a:r>
            <a:r>
              <a:rPr lang="en-US" sz="2400" dirty="0" smtClean="0"/>
              <a:t>, and Priestly, 2009)</a:t>
            </a:r>
          </a:p>
          <a:p>
            <a:endParaRPr lang="en-US" sz="2400" dirty="0" smtClean="0"/>
          </a:p>
          <a:p>
            <a:r>
              <a:rPr lang="en-US" dirty="0" smtClean="0"/>
              <a:t>Individual market timing skill is persistent </a:t>
            </a:r>
            <a:r>
              <a:rPr lang="en-US" sz="2400" dirty="0" smtClean="0"/>
              <a:t>(</a:t>
            </a:r>
            <a:r>
              <a:rPr lang="en-US" sz="2400" dirty="0" err="1" smtClean="0"/>
              <a:t>Che</a:t>
            </a:r>
            <a:r>
              <a:rPr lang="en-US" sz="2400" dirty="0" smtClean="0"/>
              <a:t>, </a:t>
            </a:r>
            <a:r>
              <a:rPr lang="en-US" sz="2400" dirty="0" err="1" smtClean="0"/>
              <a:t>Norli</a:t>
            </a:r>
            <a:r>
              <a:rPr lang="en-US" sz="2400" dirty="0" smtClean="0"/>
              <a:t>, and Priestly, 2012)</a:t>
            </a:r>
          </a:p>
          <a:p>
            <a:endParaRPr lang="en-US" sz="2400" dirty="0" smtClean="0"/>
          </a:p>
          <a:p>
            <a:r>
              <a:rPr lang="en-US" dirty="0" smtClean="0"/>
              <a:t>High-IQ investors are better stock pickers and market timers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Grinblatt</a:t>
            </a:r>
            <a:r>
              <a:rPr lang="en-US" sz="2400" dirty="0" smtClean="0"/>
              <a:t>, </a:t>
            </a:r>
            <a:r>
              <a:rPr lang="en-US" sz="2400" dirty="0" err="1" smtClean="0"/>
              <a:t>Keloharju</a:t>
            </a:r>
            <a:r>
              <a:rPr lang="en-US" sz="2400" dirty="0" smtClean="0"/>
              <a:t>, and </a:t>
            </a:r>
            <a:r>
              <a:rPr lang="en-US" sz="2400" dirty="0" err="1" smtClean="0"/>
              <a:t>Linnainmaa</a:t>
            </a:r>
            <a:r>
              <a:rPr lang="en-US" sz="2400" dirty="0" smtClean="0"/>
              <a:t>, </a:t>
            </a:r>
            <a:r>
              <a:rPr lang="en-US" sz="2400" i="1" dirty="0" smtClean="0"/>
              <a:t>JFE</a:t>
            </a:r>
            <a:r>
              <a:rPr lang="en-US" sz="2400" dirty="0" smtClean="0"/>
              <a:t> 2012)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7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8" y="399704"/>
            <a:ext cx="8718383" cy="119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8" y="1592188"/>
            <a:ext cx="8779020" cy="266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623824" y="3958684"/>
            <a:ext cx="2241627" cy="0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2234" y="4248617"/>
            <a:ext cx="3021981" cy="0"/>
          </a:xfrm>
          <a:prstGeom prst="line">
            <a:avLst/>
          </a:prstGeom>
          <a:ln w="28575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391459" y="5053233"/>
            <a:ext cx="8229600" cy="173785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“In examining individual investor performance… ‘market timing’ has largely been ignored.”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0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56" y="3533778"/>
            <a:ext cx="49530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the predictor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3112"/>
            <a:ext cx="8229600" cy="4643051"/>
          </a:xfrm>
        </p:spPr>
        <p:txBody>
          <a:bodyPr/>
          <a:lstStyle/>
          <a:p>
            <a:r>
              <a:rPr lang="en-US" dirty="0" smtClean="0"/>
              <a:t>Sort traders into quintiles based on 1995-2002 value of 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err="1" smtClean="0"/>
              <a:t>corr</a:t>
            </a:r>
            <a:r>
              <a:rPr lang="en-US" dirty="0" smtClean="0"/>
              <a:t>(</a:t>
            </a:r>
            <a:r>
              <a:rPr lang="en-US" i="1" dirty="0" err="1" smtClean="0"/>
              <a:t>Flow</a:t>
            </a:r>
            <a:r>
              <a:rPr lang="en-US" i="1" baseline="-25000" dirty="0" err="1" smtClean="0"/>
              <a:t>it</a:t>
            </a:r>
            <a:r>
              <a:rPr lang="en-US" dirty="0" smtClean="0"/>
              <a:t>, </a:t>
            </a:r>
            <a:r>
              <a:rPr lang="en-US" i="1" dirty="0" smtClean="0"/>
              <a:t>Return</a:t>
            </a:r>
            <a:r>
              <a:rPr lang="en-US" i="1" baseline="-25000" dirty="0" smtClean="0"/>
              <a:t>t</a:t>
            </a:r>
            <a:r>
              <a:rPr lang="en-US" baseline="-25000" dirty="0" smtClean="0"/>
              <a:t>+1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Compute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" y="4529020"/>
            <a:ext cx="64389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39268" y="3511476"/>
            <a:ext cx="1472888" cy="469509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5384" y="5758444"/>
            <a:ext cx="2082023" cy="469509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79899" y="6308806"/>
            <a:ext cx="2621465" cy="469509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13395" y="3746230"/>
            <a:ext cx="19191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A50021"/>
                </a:solidFill>
              </a:rPr>
              <a:t>Computed</a:t>
            </a:r>
          </a:p>
          <a:p>
            <a:r>
              <a:rPr lang="en-US" sz="2400" b="1" dirty="0" smtClean="0">
                <a:solidFill>
                  <a:srgbClr val="A50021"/>
                </a:solidFill>
              </a:rPr>
              <a:t>using future</a:t>
            </a:r>
          </a:p>
          <a:p>
            <a:r>
              <a:rPr lang="en-US" sz="2400" b="1" dirty="0" smtClean="0">
                <a:solidFill>
                  <a:srgbClr val="A50021"/>
                </a:solidFill>
              </a:rPr>
              <a:t>information</a:t>
            </a:r>
            <a:endParaRPr lang="en-US" sz="24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83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Single-group flows don’t predict market return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44" y="2043112"/>
            <a:ext cx="7756248" cy="375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0144" y="3166946"/>
            <a:ext cx="4699778" cy="1048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Both groups’ flows needed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44" y="2043112"/>
            <a:ext cx="7756248" cy="375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1374" y="3349781"/>
            <a:ext cx="4315524" cy="865380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puzzling correlation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12" y="1856909"/>
            <a:ext cx="6921899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86039" y="4393580"/>
            <a:ext cx="1773044" cy="959004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86861" y="5430648"/>
            <a:ext cx="435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A50021"/>
                </a:solidFill>
              </a:rPr>
              <a:t>Why isn’t this negative?</a:t>
            </a:r>
          </a:p>
        </p:txBody>
      </p:sp>
    </p:spTree>
    <p:extLst>
      <p:ext uri="{BB962C8B-B14F-4D97-AF65-F5344CB8AC3E}">
        <p14:creationId xmlns:p14="http://schemas.microsoft.com/office/powerpoint/2010/main" val="79338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can happen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718"/>
            <a:ext cx="8229600" cy="4598446"/>
          </a:xfrm>
        </p:spPr>
        <p:txBody>
          <a:bodyPr/>
          <a:lstStyle/>
          <a:p>
            <a:r>
              <a:rPr lang="en-US" dirty="0" err="1" smtClean="0"/>
              <a:t>Cov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dirty="0" smtClean="0"/>
              <a:t> – </a:t>
            </a:r>
            <a:r>
              <a:rPr lang="en-US" i="1" dirty="0" smtClean="0"/>
              <a:t>Y</a:t>
            </a:r>
            <a:r>
              <a:rPr lang="en-US" dirty="0" smtClean="0"/>
              <a:t>) = </a:t>
            </a:r>
            <a:r>
              <a:rPr lang="en-US" dirty="0" err="1" smtClean="0"/>
              <a:t>Cov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dirty="0" smtClean="0"/>
              <a:t>) – </a:t>
            </a:r>
            <a:r>
              <a:rPr lang="en-US" dirty="0" err="1" smtClean="0"/>
              <a:t>Var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) &gt; 0</a:t>
            </a:r>
          </a:p>
          <a:p>
            <a:endParaRPr lang="en-US" sz="1800" dirty="0"/>
          </a:p>
          <a:p>
            <a:r>
              <a:rPr lang="en-US" dirty="0" err="1" smtClean="0"/>
              <a:t>Cov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dirty="0" smtClean="0"/>
              <a:t>) &gt; </a:t>
            </a:r>
            <a:r>
              <a:rPr lang="en-US" dirty="0" err="1" smtClean="0"/>
              <a:t>Var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) &gt; 0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6509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13514</TotalTime>
  <Words>321</Words>
  <Application>Microsoft Office PowerPoint</Application>
  <PresentationFormat>On-screen Show (4:3)</PresentationFormat>
  <Paragraphs>44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Helvetica</vt:lpstr>
      <vt:lpstr>Palatino Linotype</vt:lpstr>
      <vt:lpstr>Default Design</vt:lpstr>
      <vt:lpstr>PowerPoint Presentation</vt:lpstr>
      <vt:lpstr>Paper summary</vt:lpstr>
      <vt:lpstr>Adding to the evidence</vt:lpstr>
      <vt:lpstr>PowerPoint Presentation</vt:lpstr>
      <vt:lpstr>Constructing the predictor</vt:lpstr>
      <vt:lpstr>Single-group flows don’t predict market return</vt:lpstr>
      <vt:lpstr>Both groups’ flows needed</vt:lpstr>
      <vt:lpstr>A puzzling correlation</vt:lpstr>
      <vt:lpstr>How it can happen</vt:lpstr>
      <vt:lpstr>PowerPoint Presentation</vt:lpstr>
      <vt:lpstr>Implication</vt:lpstr>
      <vt:lpstr>Could the Fed use this info?</vt:lpstr>
      <vt:lpstr>Out-of-sample exercise</vt:lpstr>
      <vt:lpstr>Delivering on the abstract’s promise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Religious Identity and Economic Behavior</dc:title>
  <dc:creator>James Choi</dc:creator>
  <cp:lastModifiedBy>James Choi</cp:lastModifiedBy>
  <cp:revision>550</cp:revision>
  <cp:lastPrinted>2011-11-09T22:19:59Z</cp:lastPrinted>
  <dcterms:created xsi:type="dcterms:W3CDTF">2009-10-12T17:51:08Z</dcterms:created>
  <dcterms:modified xsi:type="dcterms:W3CDTF">2015-09-14T01:31:20Z</dcterms:modified>
</cp:coreProperties>
</file>