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0" r:id="rId1"/>
  </p:sldMasterIdLst>
  <p:notesMasterIdLst>
    <p:notesMasterId r:id="rId17"/>
  </p:notesMasterIdLst>
  <p:handoutMasterIdLst>
    <p:handoutMasterId r:id="rId18"/>
  </p:handoutMasterIdLst>
  <p:sldIdLst>
    <p:sldId id="895" r:id="rId2"/>
    <p:sldId id="1279" r:id="rId3"/>
    <p:sldId id="1280" r:id="rId4"/>
    <p:sldId id="1281" r:id="rId5"/>
    <p:sldId id="1283" r:id="rId6"/>
    <p:sldId id="1282" r:id="rId7"/>
    <p:sldId id="1289" r:id="rId8"/>
    <p:sldId id="1292" r:id="rId9"/>
    <p:sldId id="1284" r:id="rId10"/>
    <p:sldId id="1285" r:id="rId11"/>
    <p:sldId id="1286" r:id="rId12"/>
    <p:sldId id="1287" r:id="rId13"/>
    <p:sldId id="1291" r:id="rId14"/>
    <p:sldId id="1288" r:id="rId15"/>
    <p:sldId id="1290" r:id="rId16"/>
  </p:sldIdLst>
  <p:sldSz cx="9144000" cy="6858000" type="screen4x3"/>
  <p:notesSz cx="7010400" cy="9296400"/>
  <p:defaultTextStyle>
    <a:defPPr>
      <a:defRPr lang="en-US"/>
    </a:defPPr>
    <a:lvl1pPr algn="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800000"/>
    <a:srgbClr val="93795C"/>
    <a:srgbClr val="00B050"/>
    <a:srgbClr val="0B4D76"/>
    <a:srgbClr val="1BBBDB"/>
    <a:srgbClr val="FF0000"/>
    <a:srgbClr val="25A0EC"/>
    <a:srgbClr val="00FFFF"/>
    <a:srgbClr val="6630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notesView">
  <p:normalViewPr>
    <p:restoredLeft sz="18053" autoAdjust="0"/>
    <p:restoredTop sz="91367" autoAdjust="0"/>
  </p:normalViewPr>
  <p:slideViewPr>
    <p:cSldViewPr snapToGrid="0">
      <p:cViewPr varScale="1">
        <p:scale>
          <a:sx n="107" d="100"/>
          <a:sy n="107" d="100"/>
        </p:scale>
        <p:origin x="-1134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87" d="100"/>
          <a:sy n="87" d="100"/>
        </p:scale>
        <p:origin x="-3180" y="-7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0691" y="211138"/>
            <a:ext cx="60864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90" tIns="45997" rIns="91990" bIns="45997" numCol="1" anchor="b" anchorCtr="0" compatLnSpc="1">
            <a:prstTxWarp prst="textNoShape">
              <a:avLst/>
            </a:prstTxWarp>
          </a:bodyPr>
          <a:lstStyle>
            <a:lvl1pPr algn="l" defTabSz="920598">
              <a:defRPr sz="1200"/>
            </a:lvl1pPr>
          </a:lstStyle>
          <a:p>
            <a:endParaRPr lang="en-US"/>
          </a:p>
        </p:txBody>
      </p:sp>
      <p:sp>
        <p:nvSpPr>
          <p:cNvPr id="870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9416" y="8831263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90" tIns="45997" rIns="91990" bIns="45997" numCol="1" anchor="b" anchorCtr="0" compatLnSpc="1">
            <a:prstTxWarp prst="textNoShape">
              <a:avLst/>
            </a:prstTxWarp>
          </a:bodyPr>
          <a:lstStyle>
            <a:lvl1pPr algn="l" defTabSz="920598">
              <a:defRPr sz="800" b="0"/>
            </a:lvl1pPr>
          </a:lstStyle>
          <a:p>
            <a:endParaRPr lang="en-US"/>
          </a:p>
        </p:txBody>
      </p:sp>
      <p:sp>
        <p:nvSpPr>
          <p:cNvPr id="870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4313" y="8832850"/>
            <a:ext cx="260985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90" tIns="45997" rIns="91990" bIns="45997" numCol="1" anchor="b" anchorCtr="0" compatLnSpc="1">
            <a:prstTxWarp prst="textNoShape">
              <a:avLst/>
            </a:prstTxWarp>
          </a:bodyPr>
          <a:lstStyle>
            <a:lvl1pPr defTabSz="920598">
              <a:defRPr sz="800" b="0"/>
            </a:lvl1pPr>
          </a:lstStyle>
          <a:p>
            <a:fld id="{D8B00E20-4EBE-4D60-A788-7DD1EAD9593B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7047" name="Line 7"/>
          <p:cNvSpPr>
            <a:spLocks noChangeShapeType="1"/>
          </p:cNvSpPr>
          <p:nvPr/>
        </p:nvSpPr>
        <p:spPr bwMode="auto">
          <a:xfrm>
            <a:off x="504829" y="742950"/>
            <a:ext cx="6005513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lIns="91425" tIns="45714" rIns="91425" bIns="45714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1467008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7513" y="211141"/>
            <a:ext cx="6088062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90" tIns="45997" rIns="91990" bIns="45997" numCol="1" anchor="b" anchorCtr="0" compatLnSpc="1">
            <a:prstTxWarp prst="textNoShape">
              <a:avLst/>
            </a:prstTxWarp>
          </a:bodyPr>
          <a:lstStyle>
            <a:lvl1pPr algn="l" defTabSz="920598">
              <a:defRPr sz="1200"/>
            </a:lvl1pPr>
          </a:lstStyle>
          <a:p>
            <a:endParaRPr lang="en-US"/>
          </a:p>
        </p:txBody>
      </p:sp>
      <p:sp>
        <p:nvSpPr>
          <p:cNvPr id="593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03313" y="914400"/>
            <a:ext cx="4806950" cy="36052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93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069975" y="4678366"/>
            <a:ext cx="4810125" cy="395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90" tIns="45997" rIns="91990" bIns="4599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93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95291" y="9012241"/>
            <a:ext cx="3038475" cy="28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90" tIns="45997" rIns="91990" bIns="45997" numCol="1" anchor="b" anchorCtr="0" compatLnSpc="1">
            <a:prstTxWarp prst="textNoShape">
              <a:avLst/>
            </a:prstTxWarp>
          </a:bodyPr>
          <a:lstStyle>
            <a:lvl1pPr algn="l" defTabSz="920598">
              <a:defRPr sz="800" b="0"/>
            </a:lvl1pPr>
          </a:lstStyle>
          <a:p>
            <a:endParaRPr lang="en-US"/>
          </a:p>
        </p:txBody>
      </p:sp>
      <p:sp>
        <p:nvSpPr>
          <p:cNvPr id="593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30653" y="9013825"/>
            <a:ext cx="2689225" cy="28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90" tIns="45997" rIns="91990" bIns="45997" numCol="1" anchor="b" anchorCtr="0" compatLnSpc="1">
            <a:prstTxWarp prst="textNoShape">
              <a:avLst/>
            </a:prstTxWarp>
          </a:bodyPr>
          <a:lstStyle>
            <a:lvl1pPr defTabSz="920598">
              <a:defRPr sz="800" b="0"/>
            </a:lvl1pPr>
          </a:lstStyle>
          <a:p>
            <a:fld id="{2A3E3B13-9E2B-4014-8CFD-53816DE0B67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9400" name="Text Box 8"/>
          <p:cNvSpPr txBox="1">
            <a:spLocks noChangeArrowheads="1"/>
          </p:cNvSpPr>
          <p:nvPr/>
        </p:nvSpPr>
        <p:spPr bwMode="auto">
          <a:xfrm>
            <a:off x="117475" y="5876927"/>
            <a:ext cx="186097" cy="3716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990" tIns="45997" rIns="91990" bIns="45997">
            <a:spAutoFit/>
          </a:bodyPr>
          <a:lstStyle/>
          <a:p>
            <a:pPr algn="l" defTabSz="920598"/>
            <a:endParaRPr lang="en-CA"/>
          </a:p>
        </p:txBody>
      </p:sp>
      <p:sp>
        <p:nvSpPr>
          <p:cNvPr id="59402" name="Line 10"/>
          <p:cNvSpPr>
            <a:spLocks noChangeShapeType="1"/>
          </p:cNvSpPr>
          <p:nvPr/>
        </p:nvSpPr>
        <p:spPr bwMode="auto">
          <a:xfrm>
            <a:off x="504829" y="742950"/>
            <a:ext cx="6005513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lIns="91425" tIns="45714" rIns="91425" bIns="45714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929976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fontAlgn="base">
      <a:lnSpc>
        <a:spcPct val="90000"/>
      </a:lnSpc>
      <a:spcBef>
        <a:spcPct val="5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287338" algn="l" rtl="0" fontAlgn="base">
      <a:lnSpc>
        <a:spcPct val="90000"/>
      </a:lnSpc>
      <a:spcBef>
        <a:spcPct val="25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627063" algn="l" rtl="0" fontAlgn="base">
      <a:lnSpc>
        <a:spcPct val="90000"/>
      </a:lnSpc>
      <a:spcBef>
        <a:spcPct val="25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914400" algn="l" rtl="0" fontAlgn="base">
      <a:lnSpc>
        <a:spcPct val="90000"/>
      </a:lnSpc>
      <a:spcBef>
        <a:spcPct val="25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201738" algn="l" rtl="0" fontAlgn="base">
      <a:lnSpc>
        <a:spcPct val="90000"/>
      </a:lnSpc>
      <a:spcBef>
        <a:spcPct val="25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A3E3B13-9E2B-4014-8CFD-53816DE0B67F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2114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30" indent="-171430">
              <a:buFont typeface="Arial" charset="0"/>
              <a:buChar char="•"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A3E3B13-9E2B-4014-8CFD-53816DE0B67F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15084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A3E3B13-9E2B-4014-8CFD-53816DE0B67F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5495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1202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3949700" y="3886200"/>
            <a:ext cx="4473575" cy="1752600"/>
          </a:xfrm>
        </p:spPr>
        <p:txBody>
          <a:bodyPr/>
          <a:lstStyle>
            <a:lvl1pPr marL="0" indent="0">
              <a:buFont typeface="Symbol" pitchFamily="18" charset="2"/>
              <a:buNone/>
              <a:defRPr sz="20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9120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91204" name="Line 4"/>
          <p:cNvSpPr>
            <a:spLocks noChangeShapeType="1"/>
          </p:cNvSpPr>
          <p:nvPr/>
        </p:nvSpPr>
        <p:spPr bwMode="ltGray">
          <a:xfrm>
            <a:off x="0" y="63500"/>
            <a:ext cx="9144000" cy="0"/>
          </a:xfrm>
          <a:prstGeom prst="line">
            <a:avLst/>
          </a:prstGeom>
          <a:noFill/>
          <a:ln w="1524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pic>
        <p:nvPicPr>
          <p:cNvPr id="691205" name="Picture 5" descr="header"/>
          <p:cNvPicPr>
            <a:picLocks noChangeAspect="1" noChangeArrowheads="1"/>
          </p:cNvPicPr>
          <p:nvPr/>
        </p:nvPicPr>
        <p:blipFill>
          <a:blip r:embed="rId3" cstate="print"/>
          <a:srcRect r="2040" b="11111"/>
          <a:stretch>
            <a:fillRect/>
          </a:stretch>
        </p:blipFill>
        <p:spPr bwMode="auto">
          <a:xfrm>
            <a:off x="0" y="138113"/>
            <a:ext cx="9144000" cy="838200"/>
          </a:xfrm>
          <a:prstGeom prst="rect">
            <a:avLst/>
          </a:prstGeom>
          <a:noFill/>
        </p:spPr>
      </p:pic>
      <p:sp>
        <p:nvSpPr>
          <p:cNvPr id="691206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68101CF5-A59B-479D-AE68-2DF80A18C369}" type="slidenum">
              <a:rPr lang="en-US">
                <a:solidFill>
                  <a:srgbClr val="3A6F8F"/>
                </a:solidFill>
              </a:rPr>
              <a:pPr/>
              <a:t>‹#›</a:t>
            </a:fld>
            <a:endParaRPr lang="en-US">
              <a:solidFill>
                <a:srgbClr val="3A6F8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95163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031C246-021F-4155-8CB2-A1F53240DDBF}" type="slidenum">
              <a:rPr lang="en-US">
                <a:solidFill>
                  <a:srgbClr val="3A6F8F"/>
                </a:solidFill>
              </a:rPr>
              <a:pPr/>
              <a:t>‹#›</a:t>
            </a:fld>
            <a:endParaRPr lang="en-US">
              <a:solidFill>
                <a:srgbClr val="3A6F8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88314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304800"/>
            <a:ext cx="2089150" cy="53101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6250" y="304800"/>
            <a:ext cx="6115050" cy="53101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74AEF8B-6EFF-43C2-9F60-104C40D8E81A}" type="slidenum">
              <a:rPr lang="en-US">
                <a:solidFill>
                  <a:srgbClr val="3A6F8F"/>
                </a:solidFill>
              </a:rPr>
              <a:pPr/>
              <a:t>‹#›</a:t>
            </a:fld>
            <a:endParaRPr lang="en-US">
              <a:solidFill>
                <a:srgbClr val="3A6F8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72241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76250" y="304800"/>
            <a:ext cx="8356600" cy="53101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455613" y="6426200"/>
            <a:ext cx="381000" cy="247650"/>
          </a:xfrm>
        </p:spPr>
        <p:txBody>
          <a:bodyPr/>
          <a:lstStyle>
            <a:lvl1pPr>
              <a:defRPr/>
            </a:lvl1pPr>
          </a:lstStyle>
          <a:p>
            <a:fld id="{9615667B-B0AA-4E54-8262-67B09F96D20B}" type="slidenum">
              <a:rPr lang="en-US">
                <a:solidFill>
                  <a:srgbClr val="3A6F8F"/>
                </a:solidFill>
              </a:rPr>
              <a:pPr/>
              <a:t>‹#›</a:t>
            </a:fld>
            <a:endParaRPr lang="en-US">
              <a:solidFill>
                <a:srgbClr val="3A6F8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31905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8FDACCB-E6F6-44AE-BE0F-D359D16AB73B}" type="slidenum">
              <a:rPr lang="en-US">
                <a:solidFill>
                  <a:srgbClr val="3A6F8F"/>
                </a:solidFill>
              </a:rPr>
              <a:pPr/>
              <a:t>‹#›</a:t>
            </a:fld>
            <a:endParaRPr lang="en-US">
              <a:solidFill>
                <a:srgbClr val="3A6F8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9122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D09DDF4-A125-417C-B304-46213AA8BFB8}" type="slidenum">
              <a:rPr lang="en-US">
                <a:solidFill>
                  <a:srgbClr val="3A6F8F"/>
                </a:solidFill>
              </a:rPr>
              <a:pPr/>
              <a:t>‹#›</a:t>
            </a:fld>
            <a:endParaRPr lang="en-US">
              <a:solidFill>
                <a:srgbClr val="3A6F8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6565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6250" y="1295400"/>
            <a:ext cx="4102100" cy="43195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30750" y="1295400"/>
            <a:ext cx="4102100" cy="43195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538BFE9-9045-4F2E-9975-CD77ED513F9D}" type="slidenum">
              <a:rPr lang="en-US">
                <a:solidFill>
                  <a:srgbClr val="3A6F8F"/>
                </a:solidFill>
              </a:rPr>
              <a:pPr/>
              <a:t>‹#›</a:t>
            </a:fld>
            <a:endParaRPr lang="en-US">
              <a:solidFill>
                <a:srgbClr val="3A6F8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05927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9FE7B39-3939-483C-B07A-EC2811BFA9EB}" type="slidenum">
              <a:rPr lang="en-US">
                <a:solidFill>
                  <a:srgbClr val="3A6F8F"/>
                </a:solidFill>
              </a:rPr>
              <a:pPr/>
              <a:t>‹#›</a:t>
            </a:fld>
            <a:endParaRPr lang="en-US">
              <a:solidFill>
                <a:srgbClr val="3A6F8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59304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BB5BD7C-B47B-4156-94AB-B6BA606182CF}" type="slidenum">
              <a:rPr lang="en-US">
                <a:solidFill>
                  <a:srgbClr val="3A6F8F"/>
                </a:solidFill>
              </a:rPr>
              <a:pPr/>
              <a:t>‹#›</a:t>
            </a:fld>
            <a:endParaRPr lang="en-US">
              <a:solidFill>
                <a:srgbClr val="3A6F8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62881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8BFB092-C8CA-40C0-B8D3-4E5A2B34E5F8}" type="slidenum">
              <a:rPr lang="en-US">
                <a:solidFill>
                  <a:srgbClr val="3A6F8F"/>
                </a:solidFill>
              </a:rPr>
              <a:pPr/>
              <a:t>‹#›</a:t>
            </a:fld>
            <a:endParaRPr lang="en-US">
              <a:solidFill>
                <a:srgbClr val="3A6F8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74948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94F5AD2-32F1-4561-9260-967C8CC21800}" type="slidenum">
              <a:rPr lang="en-US">
                <a:solidFill>
                  <a:srgbClr val="3A6F8F"/>
                </a:solidFill>
              </a:rPr>
              <a:pPr/>
              <a:t>‹#›</a:t>
            </a:fld>
            <a:endParaRPr lang="en-US">
              <a:solidFill>
                <a:srgbClr val="3A6F8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93346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0A0F7F1-725B-4F1B-AA5B-5DA6439D65D8}" type="slidenum">
              <a:rPr lang="en-US">
                <a:solidFill>
                  <a:srgbClr val="3A6F8F"/>
                </a:solidFill>
              </a:rPr>
              <a:pPr/>
              <a:t>‹#›</a:t>
            </a:fld>
            <a:endParaRPr lang="en-US">
              <a:solidFill>
                <a:srgbClr val="3A6F8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57048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017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76250" y="1295400"/>
            <a:ext cx="8356600" cy="431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90179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76250" y="304800"/>
            <a:ext cx="8345488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90180" name="Line 4"/>
          <p:cNvSpPr>
            <a:spLocks noChangeShapeType="1"/>
          </p:cNvSpPr>
          <p:nvPr/>
        </p:nvSpPr>
        <p:spPr bwMode="ltGray">
          <a:xfrm>
            <a:off x="0" y="6858000"/>
            <a:ext cx="9144000" cy="0"/>
          </a:xfrm>
          <a:prstGeom prst="line">
            <a:avLst/>
          </a:prstGeom>
          <a:noFill/>
          <a:ln w="1016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pic>
        <p:nvPicPr>
          <p:cNvPr id="690181" name="Picture 5" descr="footer_lt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6461125" y="6229350"/>
            <a:ext cx="2416175" cy="655638"/>
          </a:xfrm>
          <a:prstGeom prst="rect">
            <a:avLst/>
          </a:prstGeom>
          <a:noFill/>
        </p:spPr>
      </p:pic>
      <p:sp>
        <p:nvSpPr>
          <p:cNvPr id="69018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55613" y="6426200"/>
            <a:ext cx="381000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800" b="0">
                <a:solidFill>
                  <a:schemeClr val="tx2"/>
                </a:solidFill>
                <a:latin typeface="+mn-lt"/>
              </a:defRPr>
            </a:lvl1pPr>
          </a:lstStyle>
          <a:p>
            <a:fld id="{71EAA993-D31C-4FA5-A3E2-A7FBD762DAF9}" type="slidenum">
              <a:rPr lang="en-US">
                <a:solidFill>
                  <a:srgbClr val="3A6F8F"/>
                </a:solidFill>
              </a:rPr>
              <a:pPr/>
              <a:t>‹#›</a:t>
            </a:fld>
            <a:endParaRPr lang="en-US">
              <a:solidFill>
                <a:srgbClr val="3A6F8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5219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  <p:sldLayoutId id="2147483692" r:id="rId12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Garamond" pitchFamily="18" charset="0"/>
          <a:cs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Garamond" pitchFamily="18" charset="0"/>
          <a:cs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Garamond" pitchFamily="18" charset="0"/>
          <a:cs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Garamond" pitchFamily="18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Garamond" pitchFamily="18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Garamond" pitchFamily="18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Garamond" pitchFamily="18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Garamond" pitchFamily="18" charset="0"/>
          <a:cs typeface="Arial" charset="0"/>
        </a:defRPr>
      </a:lvl9pPr>
    </p:titleStyle>
    <p:bodyStyle>
      <a:lvl1pPr marL="231775" indent="-231775" algn="l" rtl="0" fontAlgn="base">
        <a:lnSpc>
          <a:spcPct val="90000"/>
        </a:lnSpc>
        <a:spcBef>
          <a:spcPct val="50000"/>
        </a:spcBef>
        <a:spcAft>
          <a:spcPct val="0"/>
        </a:spcAft>
        <a:buClr>
          <a:schemeClr val="hlink"/>
        </a:buClr>
        <a:buFont typeface="Symbol" pitchFamily="18" charset="2"/>
        <a:buChar char="·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520700" indent="-174625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accent1"/>
        </a:buClr>
        <a:buFont typeface="Verdana" pitchFamily="34" charset="0"/>
        <a:buChar char="-"/>
        <a:defRPr sz="2200">
          <a:solidFill>
            <a:schemeClr val="tx1"/>
          </a:solidFill>
          <a:latin typeface="+mn-lt"/>
          <a:cs typeface="+mn-cs"/>
        </a:defRPr>
      </a:lvl2pPr>
      <a:lvl3pPr marL="800100" indent="-1651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folHlink"/>
        </a:buClr>
        <a:buFont typeface="Symbol" pitchFamily="18" charset="2"/>
        <a:buChar char="·"/>
        <a:defRPr sz="2000">
          <a:solidFill>
            <a:schemeClr val="tx1"/>
          </a:solidFill>
          <a:latin typeface="+mn-lt"/>
          <a:cs typeface="+mn-cs"/>
        </a:defRPr>
      </a:lvl3pPr>
      <a:lvl4pPr marL="1092200" indent="-177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2"/>
        </a:buClr>
        <a:buFont typeface="Verdana" pitchFamily="34" charset="0"/>
        <a:buChar char="-"/>
        <a:defRPr>
          <a:solidFill>
            <a:schemeClr val="tx1"/>
          </a:solidFill>
          <a:latin typeface="+mn-lt"/>
          <a:cs typeface="+mn-cs"/>
        </a:defRPr>
      </a:lvl4pPr>
      <a:lvl5pPr marL="1371600" indent="-1651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hlink"/>
        </a:buClr>
        <a:buFont typeface="Symbol" pitchFamily="18" charset="2"/>
        <a:buChar char="·"/>
        <a:defRPr>
          <a:solidFill>
            <a:schemeClr val="tx1"/>
          </a:solidFill>
          <a:latin typeface="+mn-lt"/>
          <a:cs typeface="+mn-cs"/>
        </a:defRPr>
      </a:lvl5pPr>
      <a:lvl6pPr marL="1828800" indent="-1651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hlink"/>
        </a:buClr>
        <a:buFont typeface="Symbol" pitchFamily="18" charset="2"/>
        <a:buChar char="·"/>
        <a:defRPr>
          <a:solidFill>
            <a:schemeClr val="tx1"/>
          </a:solidFill>
          <a:latin typeface="+mn-lt"/>
          <a:cs typeface="+mn-cs"/>
        </a:defRPr>
      </a:lvl6pPr>
      <a:lvl7pPr marL="2286000" indent="-1651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hlink"/>
        </a:buClr>
        <a:buFont typeface="Symbol" pitchFamily="18" charset="2"/>
        <a:buChar char="·"/>
        <a:defRPr>
          <a:solidFill>
            <a:schemeClr val="tx1"/>
          </a:solidFill>
          <a:latin typeface="+mn-lt"/>
          <a:cs typeface="+mn-cs"/>
        </a:defRPr>
      </a:lvl7pPr>
      <a:lvl8pPr marL="2743200" indent="-1651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hlink"/>
        </a:buClr>
        <a:buFont typeface="Symbol" pitchFamily="18" charset="2"/>
        <a:buChar char="·"/>
        <a:defRPr>
          <a:solidFill>
            <a:schemeClr val="tx1"/>
          </a:solidFill>
          <a:latin typeface="+mn-lt"/>
          <a:cs typeface="+mn-cs"/>
        </a:defRPr>
      </a:lvl8pPr>
      <a:lvl9pPr marL="3200400" indent="-1651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hlink"/>
        </a:buClr>
        <a:buFont typeface="Symbol" pitchFamily="18" charset="2"/>
        <a:buChar char="·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259773" y="4748645"/>
            <a:ext cx="8600892" cy="1584421"/>
          </a:xfrm>
        </p:spPr>
        <p:txBody>
          <a:bodyPr/>
          <a:lstStyle/>
          <a:p>
            <a:pPr algn="ctr"/>
            <a:r>
              <a:rPr lang="en-US" dirty="0" smtClean="0"/>
              <a:t>Randal Verbrugge</a:t>
            </a:r>
          </a:p>
          <a:p>
            <a:pPr algn="ctr"/>
            <a:r>
              <a:rPr lang="en-US" dirty="0" smtClean="0"/>
              <a:t>September 25, 2015</a:t>
            </a:r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687070" y="1361209"/>
            <a:ext cx="7772400" cy="2325601"/>
          </a:xfrm>
        </p:spPr>
        <p:txBody>
          <a:bodyPr/>
          <a:lstStyle/>
          <a:p>
            <a:pPr algn="ctr"/>
            <a:r>
              <a:rPr lang="en-US" sz="2800" dirty="0" smtClean="0"/>
              <a:t>Discussion of </a:t>
            </a:r>
            <a:br>
              <a:rPr lang="en-US" sz="2800" dirty="0" smtClean="0"/>
            </a:br>
            <a:r>
              <a:rPr lang="en-US" dirty="0" smtClean="0"/>
              <a:t>Measuring Uncertainty Based on Rounding: New Method and Application to Inflation Expectations</a:t>
            </a:r>
            <a:br>
              <a:rPr lang="en-US" dirty="0" smtClean="0"/>
            </a:br>
            <a:r>
              <a:rPr lang="en-US" sz="2000" dirty="0" smtClean="0"/>
              <a:t>by </a:t>
            </a:r>
            <a:r>
              <a:rPr lang="en-US" sz="2000" dirty="0" err="1" smtClean="0"/>
              <a:t>Carola</a:t>
            </a:r>
            <a:r>
              <a:rPr lang="en-US" sz="2000" dirty="0" smtClean="0"/>
              <a:t> C. Binder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165980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</a:t>
            </a:r>
            <a:r>
              <a:rPr lang="en-US" dirty="0"/>
              <a:t>t</a:t>
            </a:r>
            <a:r>
              <a:rPr lang="en-US" dirty="0" smtClean="0"/>
              <a:t>ime series work, correlation coefficient generally invalid 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Correlation coefficient is a regression coefficient</a:t>
                </a:r>
              </a:p>
              <a:p>
                <a:r>
                  <a:rPr lang="en-US" dirty="0" smtClean="0"/>
                  <a:t>Ashley and Verbrugge (2009a): Spurious regression problem applies </a:t>
                </a:r>
                <a:r>
                  <a:rPr lang="en-US" u="sng" dirty="0" smtClean="0"/>
                  <a:t>even to stationary data</a:t>
                </a:r>
              </a:p>
              <a:p>
                <a:r>
                  <a:rPr lang="en-US" dirty="0"/>
                  <a:t>Do not HP </a:t>
                </a:r>
                <a:r>
                  <a:rPr lang="en-US" dirty="0" smtClean="0"/>
                  <a:t>filter! </a:t>
                </a:r>
                <a:r>
                  <a:rPr lang="en-US" dirty="0"/>
                  <a:t>(Ashley and Verbrugge 2009b, Ashley 2015)</a:t>
                </a:r>
              </a:p>
              <a:p>
                <a:pPr marL="0" indent="0">
                  <a:buNone/>
                </a:pPr>
                <a:r>
                  <a:rPr lang="en-US" dirty="0"/>
                  <a:t> </a:t>
                </a:r>
                <a:endParaRPr lang="en-US" u="sng" dirty="0" smtClean="0"/>
              </a:p>
              <a:p>
                <a:r>
                  <a:rPr lang="en-US" dirty="0" err="1" smtClean="0"/>
                  <a:t>Respecify</a:t>
                </a:r>
                <a:r>
                  <a:rPr lang="en-US" dirty="0" smtClean="0"/>
                  <a:t> regressions. One way: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36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3600" b="0" i="1" smtClean="0">
                            <a:latin typeface="Cambria Math"/>
                          </a:rPr>
                          <m:t>      </m:t>
                        </m:r>
                        <m:r>
                          <a:rPr lang="en-US" sz="3600" b="0" i="1" smtClean="0">
                            <a:latin typeface="Cambria Math"/>
                          </a:rPr>
                          <m:t>𝑌</m:t>
                        </m:r>
                      </m:e>
                      <m:sub>
                        <m:r>
                          <a:rPr lang="en-US" sz="3600" b="0" i="1" smtClean="0">
                            <a:latin typeface="Cambria Math"/>
                          </a:rPr>
                          <m:t>𝑡</m:t>
                        </m:r>
                      </m:sub>
                    </m:sSub>
                    <m:r>
                      <a:rPr lang="en-US" sz="3600" b="0" i="1" smtClean="0">
                        <a:latin typeface="Cambria Math"/>
                      </a:rPr>
                      <m:t>=</m:t>
                    </m:r>
                    <m:nary>
                      <m:naryPr>
                        <m:chr m:val="∑"/>
                        <m:limLoc m:val="subSup"/>
                        <m:ctrlPr>
                          <a:rPr lang="en-US" sz="3600" b="0" i="1" smtClean="0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25"/>
                          </m:rPr>
                          <a:rPr lang="en-US" sz="3600" b="0" i="1" smtClean="0">
                            <a:latin typeface="Cambria Math"/>
                          </a:rPr>
                          <m:t>𝑘</m:t>
                        </m:r>
                        <m:r>
                          <a:rPr lang="en-US" sz="3600" b="0" i="1" smtClean="0">
                            <a:latin typeface="Cambria Math"/>
                          </a:rPr>
                          <m:t>=1</m:t>
                        </m:r>
                      </m:sub>
                      <m:sup>
                        <m:r>
                          <a:rPr lang="en-US" sz="3600" b="0" i="1" smtClean="0">
                            <a:latin typeface="Cambria Math"/>
                          </a:rPr>
                          <m:t>𝑛</m:t>
                        </m:r>
                      </m:sup>
                      <m:e>
                        <m:sSub>
                          <m:sSubPr>
                            <m:ctrlPr>
                              <a:rPr lang="en-US" sz="3600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3600" b="0" i="1" smtClean="0">
                                <a:latin typeface="Cambria Math"/>
                              </a:rPr>
                              <m:t>𝑎</m:t>
                            </m:r>
                          </m:e>
                          <m:sub>
                            <m:r>
                              <a:rPr lang="en-US" sz="3600" b="0" i="1" smtClean="0">
                                <a:latin typeface="Cambria Math"/>
                              </a:rPr>
                              <m:t>𝑘</m:t>
                            </m:r>
                          </m:sub>
                        </m:sSub>
                        <m:sSub>
                          <m:sSubPr>
                            <m:ctrlPr>
                              <a:rPr lang="en-US" sz="3600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3600" b="0" i="1" smtClean="0">
                                <a:latin typeface="Cambria Math"/>
                              </a:rPr>
                              <m:t>𝑌</m:t>
                            </m:r>
                          </m:e>
                          <m:sub>
                            <m:r>
                              <a:rPr lang="en-US" sz="3600" b="0" i="1" smtClean="0">
                                <a:latin typeface="Cambria Math"/>
                              </a:rPr>
                              <m:t>𝑡</m:t>
                            </m:r>
                            <m:r>
                              <a:rPr lang="en-US" sz="3600" b="0" i="1" smtClean="0">
                                <a:latin typeface="Cambria Math"/>
                              </a:rPr>
                              <m:t>−</m:t>
                            </m:r>
                            <m:r>
                              <a:rPr lang="en-US" sz="3600" b="0" i="1" smtClean="0">
                                <a:latin typeface="Cambria Math"/>
                              </a:rPr>
                              <m:t>𝑘</m:t>
                            </m:r>
                          </m:sub>
                        </m:sSub>
                      </m:e>
                    </m:nary>
                  </m:oMath>
                </a14:m>
                <a:r>
                  <a:rPr lang="en-US" sz="3600" dirty="0" smtClean="0"/>
                  <a:t>+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limLoc m:val="subSup"/>
                        <m:ctrlPr>
                          <a:rPr lang="en-US" sz="3600" i="1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1"/>
                          </m:rPr>
                          <a:rPr lang="en-US" sz="3600" b="0" i="1" smtClean="0">
                            <a:latin typeface="Cambria Math"/>
                          </a:rPr>
                          <m:t>𝑗</m:t>
                        </m:r>
                        <m:r>
                          <a:rPr lang="en-US" sz="3600" i="1">
                            <a:latin typeface="Cambria Math"/>
                          </a:rPr>
                          <m:t>=1</m:t>
                        </m:r>
                      </m:sub>
                      <m:sup>
                        <m:r>
                          <a:rPr lang="en-US" sz="3600" b="0" i="1" smtClean="0">
                            <a:latin typeface="Cambria Math"/>
                          </a:rPr>
                          <m:t>𝑚</m:t>
                        </m:r>
                      </m:sup>
                      <m:e>
                        <m:sSub>
                          <m:sSubPr>
                            <m:ctrlPr>
                              <a:rPr lang="en-US" sz="36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3600" b="0" i="1" smtClean="0">
                                <a:latin typeface="Cambria Math"/>
                              </a:rPr>
                              <m:t>𝑏</m:t>
                            </m:r>
                          </m:e>
                          <m:sub>
                            <m:r>
                              <a:rPr lang="en-US" sz="3600" i="1">
                                <a:latin typeface="Cambria Math"/>
                              </a:rPr>
                              <m:t>𝑘</m:t>
                            </m:r>
                          </m:sub>
                        </m:sSub>
                        <m:sSub>
                          <m:sSubPr>
                            <m:ctrlPr>
                              <a:rPr lang="en-US" sz="36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3600" b="0" i="1" smtClean="0">
                                <a:latin typeface="Cambria Math"/>
                              </a:rPr>
                              <m:t>𝑋</m:t>
                            </m:r>
                          </m:e>
                          <m:sub>
                            <m:r>
                              <a:rPr lang="en-US" sz="3600" i="1">
                                <a:latin typeface="Cambria Math"/>
                              </a:rPr>
                              <m:t>𝑡</m:t>
                            </m:r>
                            <m:r>
                              <a:rPr lang="en-US" sz="3600" i="1">
                                <a:latin typeface="Cambria Math"/>
                              </a:rPr>
                              <m:t>−</m:t>
                            </m:r>
                            <m:r>
                              <a:rPr lang="en-US" sz="3600" b="0" i="1" smtClean="0">
                                <a:latin typeface="Cambria Math"/>
                              </a:rPr>
                              <m:t>𝑗</m:t>
                            </m:r>
                          </m:sub>
                        </m:sSub>
                        <m:r>
                          <a:rPr lang="en-US" sz="3600" b="0" i="1" smtClean="0">
                            <a:latin typeface="Cambria Math"/>
                          </a:rPr>
                          <m:t>+</m:t>
                        </m:r>
                        <m:sSub>
                          <m:sSubPr>
                            <m:ctrlPr>
                              <a:rPr lang="en-US" sz="3600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3600" b="0" i="1" smtClean="0">
                                <a:latin typeface="Cambria Math"/>
                                <a:ea typeface="Cambria Math"/>
                              </a:rPr>
                              <m:t>𝜖</m:t>
                            </m:r>
                          </m:e>
                          <m:sub>
                            <m:r>
                              <a:rPr lang="en-US" sz="3600" b="0" i="1" smtClean="0">
                                <a:latin typeface="Cambria Math"/>
                              </a:rPr>
                              <m:t>𝑡</m:t>
                            </m:r>
                          </m:sub>
                        </m:sSub>
                      </m:e>
                    </m:nary>
                  </m:oMath>
                </a14:m>
                <a:endParaRPr lang="en-US" sz="3600" dirty="0" smtClean="0"/>
              </a:p>
              <a:p>
                <a:pPr marL="0" indent="0">
                  <a:buNone/>
                </a:pPr>
                <a:endParaRPr lang="en-US" dirty="0" smtClean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094" t="-1977" b="-80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FDACCB-E6F6-44AE-BE0F-D359D16AB73B}" type="slidenum">
              <a:rPr lang="en-US" smtClean="0">
                <a:solidFill>
                  <a:srgbClr val="3A6F8F"/>
                </a:solidFill>
              </a:rPr>
              <a:pPr/>
              <a:t>10</a:t>
            </a:fld>
            <a:endParaRPr lang="en-US">
              <a:solidFill>
                <a:srgbClr val="3A6F8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96965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 (p-value of F-test):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250" y="1295399"/>
            <a:ext cx="8356600" cy="4939145"/>
          </a:xfrm>
        </p:spPr>
        <p:txBody>
          <a:bodyPr/>
          <a:lstStyle/>
          <a:p>
            <a:r>
              <a:rPr lang="en-US" dirty="0" smtClean="0"/>
              <a:t>Output (CFNAI): </a:t>
            </a:r>
            <a:r>
              <a:rPr lang="en-US" dirty="0" smtClean="0">
                <a:solidFill>
                  <a:srgbClr val="FF0000"/>
                </a:solidFill>
              </a:rPr>
              <a:t>0.05</a:t>
            </a:r>
          </a:p>
          <a:p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Unemployment rate: 0.4</a:t>
            </a:r>
          </a:p>
          <a:p>
            <a:r>
              <a:rPr lang="en-US" dirty="0" smtClean="0"/>
              <a:t>Consumer sentiment: 0.2</a:t>
            </a:r>
          </a:p>
          <a:p>
            <a:r>
              <a:rPr lang="en-US" dirty="0" smtClean="0"/>
              <a:t>Consumer confidence: 0.3</a:t>
            </a:r>
          </a:p>
          <a:p>
            <a:r>
              <a:rPr lang="en-US" dirty="0" smtClean="0"/>
              <a:t>Cleveland inflation expectations: 0.2</a:t>
            </a:r>
          </a:p>
          <a:p>
            <a:r>
              <a:rPr lang="en-US" dirty="0" smtClean="0"/>
              <a:t>U of M inflation expectations: 0.8</a:t>
            </a:r>
          </a:p>
          <a:p>
            <a:r>
              <a:rPr lang="en-US" dirty="0" smtClean="0"/>
              <a:t>Relative gas price change: 0.11</a:t>
            </a:r>
          </a:p>
          <a:p>
            <a:r>
              <a:rPr lang="en-US" dirty="0" smtClean="0"/>
              <a:t>Relative food price change: 0.8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FDACCB-E6F6-44AE-BE0F-D359D16AB73B}" type="slidenum">
              <a:rPr lang="en-US" smtClean="0">
                <a:solidFill>
                  <a:srgbClr val="3A6F8F"/>
                </a:solidFill>
              </a:rPr>
              <a:pPr/>
              <a:t>11</a:t>
            </a:fld>
            <a:endParaRPr lang="en-US">
              <a:solidFill>
                <a:srgbClr val="3A6F8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96418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Relationship to consumption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Strong relationship in theory; e.g., more uncertainty about income </a:t>
            </a:r>
            <a:r>
              <a:rPr lang="en-US" dirty="0" smtClean="0">
                <a:sym typeface="Wingdings" panose="05000000000000000000" pitchFamily="2" charset="2"/>
              </a:rPr>
              <a:t> save more (e.g., Kimball, </a:t>
            </a:r>
            <a:r>
              <a:rPr lang="en-US" dirty="0" err="1" smtClean="0">
                <a:sym typeface="Wingdings" panose="05000000000000000000" pitchFamily="2" charset="2"/>
              </a:rPr>
              <a:t>Lusardi</a:t>
            </a:r>
            <a:r>
              <a:rPr lang="en-US" dirty="0" smtClean="0">
                <a:sym typeface="Wingdings" panose="05000000000000000000" pitchFamily="2" charset="2"/>
              </a:rPr>
              <a:t>, Carroll)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Uncertainty about inflation? = Real return uncertainty. </a:t>
            </a:r>
            <a:r>
              <a:rPr lang="en-US" dirty="0">
                <a:sym typeface="Wingdings" panose="05000000000000000000" pitchFamily="2" charset="2"/>
              </a:rPr>
              <a:t>S</a:t>
            </a:r>
            <a:r>
              <a:rPr lang="en-US" dirty="0" smtClean="0">
                <a:sym typeface="Wingdings" panose="05000000000000000000" pitchFamily="2" charset="2"/>
              </a:rPr>
              <a:t>ee </a:t>
            </a:r>
            <a:r>
              <a:rPr lang="en-US" dirty="0" err="1" smtClean="0">
                <a:sym typeface="Wingdings" panose="05000000000000000000" pitchFamily="2" charset="2"/>
              </a:rPr>
              <a:t>Dotsey</a:t>
            </a:r>
            <a:r>
              <a:rPr lang="en-US" dirty="0">
                <a:sym typeface="Wingdings" panose="05000000000000000000" pitchFamily="2" charset="2"/>
              </a:rPr>
              <a:t>/</a:t>
            </a:r>
            <a:r>
              <a:rPr lang="en-US" dirty="0" err="1" smtClean="0">
                <a:sym typeface="Wingdings" panose="05000000000000000000" pitchFamily="2" charset="2"/>
              </a:rPr>
              <a:t>Sarte</a:t>
            </a:r>
            <a:r>
              <a:rPr lang="en-US" dirty="0" smtClean="0">
                <a:sym typeface="Wingdings" panose="05000000000000000000" pitchFamily="2" charset="2"/>
              </a:rPr>
              <a:t>, Appendix E: save more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Durables: higher uncertainty  increased option value of waiting (e.g., Knotek/Khan, Dixit/</a:t>
            </a:r>
            <a:r>
              <a:rPr lang="en-US" dirty="0" err="1" smtClean="0">
                <a:sym typeface="Wingdings" panose="05000000000000000000" pitchFamily="2" charset="2"/>
              </a:rPr>
              <a:t>Pindyck</a:t>
            </a:r>
            <a:r>
              <a:rPr lang="en-US" dirty="0" smtClean="0">
                <a:sym typeface="Wingdings" panose="05000000000000000000" pitchFamily="2" charset="2"/>
              </a:rPr>
              <a:t>)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FDACCB-E6F6-44AE-BE0F-D359D16AB73B}" type="slidenum">
              <a:rPr lang="en-US" smtClean="0">
                <a:solidFill>
                  <a:srgbClr val="3A6F8F"/>
                </a:solidFill>
              </a:rPr>
              <a:pPr/>
              <a:t>12</a:t>
            </a:fld>
            <a:endParaRPr lang="en-US">
              <a:solidFill>
                <a:srgbClr val="3A6F8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23847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304800"/>
            <a:ext cx="8345488" cy="630382"/>
          </a:xfrm>
        </p:spPr>
        <p:txBody>
          <a:bodyPr/>
          <a:lstStyle/>
          <a:p>
            <a:r>
              <a:rPr lang="en-US" dirty="0" smtClean="0"/>
              <a:t>Consumption,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250" y="987136"/>
            <a:ext cx="8356600" cy="5455228"/>
          </a:xfrm>
        </p:spPr>
        <p:txBody>
          <a:bodyPr/>
          <a:lstStyle/>
          <a:p>
            <a:r>
              <a:rPr lang="en-US" dirty="0" smtClean="0"/>
              <a:t>Simple aggregate relationship (specification as in previous “correlation” check)</a:t>
            </a:r>
            <a:endParaRPr lang="en-US" dirty="0"/>
          </a:p>
          <a:p>
            <a:pPr lvl="1"/>
            <a:r>
              <a:rPr lang="en-US" dirty="0"/>
              <a:t>Real retail sales: </a:t>
            </a:r>
            <a:r>
              <a:rPr lang="en-US" dirty="0" smtClean="0"/>
              <a:t>P-value = 0.4</a:t>
            </a:r>
            <a:endParaRPr lang="en-US" dirty="0"/>
          </a:p>
          <a:p>
            <a:pPr lvl="1"/>
            <a:r>
              <a:rPr lang="en-US" dirty="0"/>
              <a:t>Real PCE: </a:t>
            </a:r>
            <a:r>
              <a:rPr lang="en-US" dirty="0" smtClean="0"/>
              <a:t>P-value = </a:t>
            </a:r>
            <a:r>
              <a:rPr lang="en-US" dirty="0" smtClean="0">
                <a:solidFill>
                  <a:srgbClr val="FF0000"/>
                </a:solidFill>
              </a:rPr>
              <a:t>0.01</a:t>
            </a:r>
            <a:r>
              <a:rPr lang="en-US" dirty="0" smtClean="0"/>
              <a:t> </a:t>
            </a:r>
            <a:r>
              <a:rPr lang="en-US" dirty="0"/>
              <a:t>(???)</a:t>
            </a:r>
          </a:p>
          <a:p>
            <a:endParaRPr lang="en-US" dirty="0"/>
          </a:p>
          <a:p>
            <a:r>
              <a:rPr lang="en-US" dirty="0" smtClean="0"/>
              <a:t>But, Appendix </a:t>
            </a:r>
            <a:r>
              <a:rPr lang="en-US" dirty="0"/>
              <a:t>F (basically a paper by itself</a:t>
            </a:r>
            <a:r>
              <a:rPr lang="en-US" dirty="0" smtClean="0"/>
              <a:t>)</a:t>
            </a:r>
          </a:p>
          <a:p>
            <a:r>
              <a:rPr lang="en-US" dirty="0" smtClean="0"/>
              <a:t>X-section; builds on Bachmann et al. 2013</a:t>
            </a:r>
          </a:p>
          <a:p>
            <a:r>
              <a:rPr lang="en-US" dirty="0" smtClean="0"/>
              <a:t>Small, statistically significant results</a:t>
            </a:r>
            <a:endParaRPr lang="en-US" dirty="0"/>
          </a:p>
          <a:p>
            <a:r>
              <a:rPr lang="en-US" dirty="0" smtClean="0"/>
              <a:t>Very, very </a:t>
            </a:r>
            <a:r>
              <a:rPr lang="en-US" dirty="0"/>
              <a:t>interesting part on </a:t>
            </a:r>
            <a:r>
              <a:rPr lang="en-US" u="sng" dirty="0"/>
              <a:t>interest </a:t>
            </a:r>
            <a:r>
              <a:rPr lang="en-US" u="sng" dirty="0" smtClean="0"/>
              <a:t>sensitivity</a:t>
            </a:r>
            <a:r>
              <a:rPr lang="en-US" dirty="0" smtClean="0"/>
              <a:t>: less certain consumers are less sensitive. </a:t>
            </a:r>
          </a:p>
          <a:p>
            <a:r>
              <a:rPr lang="en-US" dirty="0" smtClean="0"/>
              <a:t>A big deal for monetary policy (see, again, Bachmann; </a:t>
            </a:r>
            <a:r>
              <a:rPr lang="en-US" dirty="0" err="1" smtClean="0"/>
              <a:t>Zandweghe</a:t>
            </a:r>
            <a:r>
              <a:rPr lang="en-US" dirty="0" smtClean="0"/>
              <a:t>/Braxton; Bloom)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FDACCB-E6F6-44AE-BE0F-D359D16AB73B}" type="slidenum">
              <a:rPr lang="en-US" smtClean="0">
                <a:solidFill>
                  <a:srgbClr val="3A6F8F"/>
                </a:solidFill>
              </a:rPr>
              <a:pPr/>
              <a:t>13</a:t>
            </a:fld>
            <a:endParaRPr lang="en-US">
              <a:solidFill>
                <a:srgbClr val="3A6F8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01265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Uncertainty is Not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Uncertainty relates to density forecast at the agent level.</a:t>
            </a:r>
          </a:p>
          <a:p>
            <a:r>
              <a:rPr lang="en-US" dirty="0" smtClean="0"/>
              <a:t>Disagreement relates to differences in point forecasts.</a:t>
            </a:r>
          </a:p>
          <a:p>
            <a:r>
              <a:rPr lang="en-US" dirty="0" smtClean="0"/>
              <a:t>Conditional volatility of inflation? Only to the extent that agents know the DGP.</a:t>
            </a:r>
          </a:p>
          <a:p>
            <a:r>
              <a:rPr lang="en-US" dirty="0" smtClean="0"/>
              <a:t>For professional forecasters, historically, disagreement tends to lines up with uncertainty.</a:t>
            </a:r>
          </a:p>
          <a:p>
            <a:r>
              <a:rPr lang="en-US" dirty="0" smtClean="0"/>
              <a:t>However, consumers could (hypothetically) have less disagreement on the point forecast, while being much less certain about that forecast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FDACCB-E6F6-44AE-BE0F-D359D16AB73B}" type="slidenum">
              <a:rPr lang="en-US" smtClean="0">
                <a:solidFill>
                  <a:srgbClr val="3A6F8F"/>
                </a:solidFill>
              </a:rPr>
              <a:pPr/>
              <a:t>14</a:t>
            </a:fld>
            <a:endParaRPr lang="en-US">
              <a:solidFill>
                <a:srgbClr val="3A6F8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1346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Very good work</a:t>
            </a:r>
          </a:p>
          <a:p>
            <a:r>
              <a:rPr lang="en-US" dirty="0" smtClean="0"/>
              <a:t>Provides a new historical inflation uncertainty measure</a:t>
            </a:r>
          </a:p>
          <a:p>
            <a:r>
              <a:rPr lang="en-US" dirty="0" smtClean="0"/>
              <a:t>Clarifies what uncertainty is, and isn’t</a:t>
            </a:r>
          </a:p>
          <a:p>
            <a:r>
              <a:rPr lang="en-US" dirty="0" smtClean="0"/>
              <a:t>Must think carefully about how inflation uncertainty relates to other variables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FDACCB-E6F6-44AE-BE0F-D359D16AB73B}" type="slidenum">
              <a:rPr lang="en-US" smtClean="0">
                <a:solidFill>
                  <a:srgbClr val="3A6F8F"/>
                </a:solidFill>
              </a:rPr>
              <a:pPr/>
              <a:t>15</a:t>
            </a:fld>
            <a:endParaRPr lang="en-US">
              <a:solidFill>
                <a:srgbClr val="3A6F8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40866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Disclaimers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250" y="2111829"/>
            <a:ext cx="8356600" cy="3089563"/>
          </a:xfrm>
        </p:spPr>
        <p:txBody>
          <a:bodyPr/>
          <a:lstStyle/>
          <a:p>
            <a:r>
              <a:rPr lang="en-US" dirty="0" smtClean="0"/>
              <a:t>These are the views of the author, not necessarily those of the Federal Reserve Bank of Cleveland, nor of the Board of Governors of the Federal Reserve System.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FDACCB-E6F6-44AE-BE0F-D359D16AB73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112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250" y="1295400"/>
            <a:ext cx="8356600" cy="4970318"/>
          </a:xfrm>
        </p:spPr>
        <p:txBody>
          <a:bodyPr/>
          <a:lstStyle/>
          <a:p>
            <a:r>
              <a:rPr lang="en-US" dirty="0" smtClean="0"/>
              <a:t>Inflation expectations are a big deal in monetary policy context (anchored expectations)</a:t>
            </a:r>
          </a:p>
          <a:p>
            <a:r>
              <a:rPr lang="en-US" dirty="0" smtClean="0"/>
              <a:t>In a wide variety of survey contexts, rounding is associated with higher uncertainty</a:t>
            </a:r>
          </a:p>
          <a:p>
            <a:r>
              <a:rPr lang="en-US" dirty="0" smtClean="0"/>
              <a:t>Binder applies this general principle to University of Michigan Survey of inflation expectations (multiples of 5%)</a:t>
            </a:r>
          </a:p>
          <a:p>
            <a:r>
              <a:rPr lang="en-US" dirty="0" smtClean="0"/>
              <a:t>Constructs monthly measures of inflation uncertainty. Key: long time series.</a:t>
            </a:r>
          </a:p>
          <a:p>
            <a:r>
              <a:rPr lang="en-US" dirty="0" smtClean="0"/>
              <a:t>Measure appears to pass formal and informal tests</a:t>
            </a:r>
          </a:p>
          <a:p>
            <a:r>
              <a:rPr lang="en-US" dirty="0" smtClean="0"/>
              <a:t>Interesting discussion of uncertainty vs. disagreement, and a second paper hidden in this one.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FDACCB-E6F6-44AE-BE0F-D359D16AB73B}" type="slidenum">
              <a:rPr lang="en-US" smtClean="0">
                <a:solidFill>
                  <a:srgbClr val="3A6F8F"/>
                </a:solidFill>
              </a:rPr>
              <a:pPr/>
              <a:t>3</a:t>
            </a:fld>
            <a:endParaRPr lang="en-US">
              <a:solidFill>
                <a:srgbClr val="3A6F8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1982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remarks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 think this is a very good paper on an important and timely topic</a:t>
            </a:r>
          </a:p>
          <a:p>
            <a:r>
              <a:rPr lang="en-US" dirty="0" smtClean="0"/>
              <a:t>I find it remarkable that there is any signal to be had in this survey</a:t>
            </a:r>
          </a:p>
          <a:p>
            <a:r>
              <a:rPr lang="en-US" dirty="0" smtClean="0"/>
              <a:t>The measure Binder constructs appears to behave like we think it should</a:t>
            </a:r>
          </a:p>
          <a:p>
            <a:r>
              <a:rPr lang="en-US" dirty="0" smtClean="0"/>
              <a:t>It will be useful in a variety of contexts</a:t>
            </a:r>
          </a:p>
          <a:p>
            <a:r>
              <a:rPr lang="en-US" dirty="0" smtClean="0"/>
              <a:t>Here, I have one main quibble. </a:t>
            </a:r>
            <a:br>
              <a:rPr lang="en-US" dirty="0" smtClean="0"/>
            </a:br>
            <a:r>
              <a:rPr lang="en-US" dirty="0" smtClean="0"/>
              <a:t>(I am sure the next version will address it!)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FDACCB-E6F6-44AE-BE0F-D359D16AB73B}" type="slidenum">
              <a:rPr lang="en-US" smtClean="0">
                <a:solidFill>
                  <a:srgbClr val="3A6F8F"/>
                </a:solidFill>
              </a:rPr>
              <a:pPr/>
              <a:t>4</a:t>
            </a:fld>
            <a:endParaRPr lang="en-US">
              <a:solidFill>
                <a:srgbClr val="3A6F8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79834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304800"/>
            <a:ext cx="8345488" cy="360218"/>
          </a:xfrm>
        </p:spPr>
        <p:txBody>
          <a:bodyPr/>
          <a:lstStyle/>
          <a:p>
            <a:r>
              <a:rPr lang="en-US" dirty="0" smtClean="0"/>
              <a:t>Consumers have odd beliefs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FDACCB-E6F6-44AE-BE0F-D359D16AB73B}" type="slidenum">
              <a:rPr lang="en-US" smtClean="0">
                <a:solidFill>
                  <a:srgbClr val="3A6F8F"/>
                </a:solidFill>
              </a:rPr>
              <a:pPr/>
              <a:t>5</a:t>
            </a:fld>
            <a:endParaRPr lang="en-US">
              <a:solidFill>
                <a:srgbClr val="3A6F8F"/>
              </a:solidFill>
            </a:endParaRP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6504" y="703118"/>
            <a:ext cx="4873745" cy="431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Oval 4"/>
          <p:cNvSpPr/>
          <p:nvPr/>
        </p:nvSpPr>
        <p:spPr bwMode="auto">
          <a:xfrm>
            <a:off x="4145973" y="2701636"/>
            <a:ext cx="332509" cy="301337"/>
          </a:xfrm>
          <a:prstGeom prst="ellips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33845" y="5178228"/>
            <a:ext cx="840624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 smtClean="0"/>
              <a:t>Wording: “prices in general” &gt; “rate of inflation” (NY Fed: </a:t>
            </a:r>
            <a:r>
              <a:rPr lang="en-US" dirty="0" err="1" smtClean="0"/>
              <a:t>Armentier</a:t>
            </a:r>
            <a:r>
              <a:rPr lang="en-US" dirty="0" smtClean="0"/>
              <a:t> et al.)</a:t>
            </a:r>
          </a:p>
          <a:p>
            <a:pPr algn="l"/>
            <a:endParaRPr lang="en-US" dirty="0" smtClean="0"/>
          </a:p>
          <a:p>
            <a:pPr algn="l"/>
            <a:r>
              <a:rPr lang="en-US" dirty="0" smtClean="0"/>
              <a:t>Signal?!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77348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Key Figure (and, more on odd beliefs)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FDACCB-E6F6-44AE-BE0F-D359D16AB73B}" type="slidenum">
              <a:rPr lang="en-US" smtClean="0">
                <a:solidFill>
                  <a:srgbClr val="3A6F8F"/>
                </a:solidFill>
              </a:rPr>
              <a:pPr/>
              <a:t>6</a:t>
            </a:fld>
            <a:endParaRPr lang="en-US">
              <a:solidFill>
                <a:srgbClr val="3A6F8F"/>
              </a:solidFill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1700" y="2069306"/>
            <a:ext cx="7505700" cy="277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436419" y="5149150"/>
            <a:ext cx="84062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 smtClean="0"/>
              <a:t>Binder tests for whether this comes from one distribution, a mixture of two, or more than two. Conclusion: </a:t>
            </a:r>
            <a:r>
              <a:rPr lang="en-US" dirty="0" smtClean="0">
                <a:solidFill>
                  <a:srgbClr val="FF0000"/>
                </a:solidFill>
              </a:rPr>
              <a:t>two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08041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Measure of Uncertainty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76250" y="2358736"/>
                <a:ext cx="8356600" cy="3256252"/>
              </a:xfrm>
            </p:spPr>
            <p:txBody>
              <a:bodyPr/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2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3200" b="0" i="1" smtClean="0">
                              <a:latin typeface="Cambria Math"/>
                            </a:rPr>
                            <m:t>𝑈</m:t>
                          </m:r>
                        </m:e>
                        <m:sub>
                          <m:r>
                            <a:rPr lang="en-US" sz="3200" b="0" i="1" smtClean="0">
                              <a:latin typeface="Cambria Math"/>
                            </a:rPr>
                            <m:t>𝑡</m:t>
                          </m:r>
                        </m:sub>
                      </m:sSub>
                      <m:r>
                        <a:rPr lang="en-US" sz="32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32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32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3200" b="0" i="1" smtClean="0">
                              <a:latin typeface="Cambria Math"/>
                            </a:rPr>
                            <m:t>𝑁</m:t>
                          </m:r>
                        </m:den>
                      </m:f>
                      <m:nary>
                        <m:naryPr>
                          <m:chr m:val="∑"/>
                          <m:limLoc m:val="subSup"/>
                          <m:ctrlPr>
                            <a:rPr lang="en-US" sz="3200" b="0" i="1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5"/>
                            </m:rPr>
                            <a:rPr lang="en-US" sz="3200" b="0" i="1" smtClean="0">
                              <a:latin typeface="Cambria Math"/>
                            </a:rPr>
                            <m:t>𝑖</m:t>
                          </m:r>
                          <m:r>
                            <a:rPr lang="en-US" sz="32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3200" b="0" i="1" smtClean="0">
                              <a:latin typeface="Cambria Math"/>
                            </a:rPr>
                            <m:t>𝑁</m:t>
                          </m:r>
                        </m:sup>
                        <m:e>
                          <m:sSub>
                            <m:sSubPr>
                              <m:ctrlPr>
                                <a:rPr lang="en-US" sz="32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3200" b="0" i="1" smtClean="0">
                                  <a:latin typeface="Cambria Math"/>
                                  <a:ea typeface="Cambria Math"/>
                                </a:rPr>
                                <m:t>𝜍</m:t>
                              </m:r>
                            </m:e>
                            <m:sub>
                              <m:r>
                                <a:rPr lang="en-US" sz="3200" b="0" i="1" smtClean="0">
                                  <a:latin typeface="Cambria Math"/>
                                </a:rPr>
                                <m:t>𝑖𝑡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76250" y="2358736"/>
                <a:ext cx="8356600" cy="3256252"/>
              </a:xfr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FDACCB-E6F6-44AE-BE0F-D359D16AB73B}" type="slidenum">
              <a:rPr lang="en-US" smtClean="0">
                <a:solidFill>
                  <a:srgbClr val="3A6F8F"/>
                </a:solidFill>
              </a:rPr>
              <a:pPr/>
              <a:t>7</a:t>
            </a:fld>
            <a:endParaRPr lang="en-US">
              <a:solidFill>
                <a:srgbClr val="3A6F8F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966355" y="3792682"/>
                <a:ext cx="7398327" cy="17543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lang="en-US" dirty="0" smtClean="0"/>
                  <a:t>ML estimate of mixture distribution; mixture weight </a:t>
                </a:r>
                <a:r>
                  <a:rPr lang="en-US" dirty="0" smtClean="0">
                    <a:sym typeface="Wingdings" panose="05000000000000000000" pitchFamily="2" charset="2"/>
                  </a:rPr>
                  <a:t> </a:t>
                </a:r>
                <a:r>
                  <a:rPr lang="en-US" dirty="0" smtClean="0"/>
                  <a:t>derive probability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𝝇</m:t>
                    </m:r>
                  </m:oMath>
                </a14:m>
                <a:r>
                  <a:rPr lang="en-US" dirty="0" smtClean="0"/>
                  <a:t> that a given consumer is type “high uncertainty”</a:t>
                </a:r>
              </a:p>
              <a:p>
                <a:pPr algn="l"/>
                <a:r>
                  <a:rPr lang="en-US" dirty="0" smtClean="0"/>
                  <a:t>e.g.:</a:t>
                </a:r>
                <a:endParaRPr lang="en-US" dirty="0"/>
              </a:p>
              <a:p>
                <a:pPr algn="l"/>
                <a:r>
                  <a:rPr lang="en-US" dirty="0" smtClean="0"/>
                  <a:t>“Don’t know”: 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  <a:ea typeface="Cambria Math"/>
                      </a:rPr>
                      <m:t>𝝇</m:t>
                    </m:r>
                  </m:oMath>
                </a14:m>
                <a:r>
                  <a:rPr lang="en-US" dirty="0"/>
                  <a:t> </a:t>
                </a:r>
                <a:r>
                  <a:rPr lang="en-US" dirty="0" smtClean="0"/>
                  <a:t>= 1</a:t>
                </a:r>
              </a:p>
              <a:p>
                <a:pPr algn="l"/>
                <a:r>
                  <a:rPr lang="en-US" dirty="0" smtClean="0"/>
                  <a:t>Inflation = 3%: 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  <a:ea typeface="Cambria Math"/>
                      </a:rPr>
                      <m:t>𝝇</m:t>
                    </m:r>
                  </m:oMath>
                </a14:m>
                <a:r>
                  <a:rPr lang="en-US" dirty="0"/>
                  <a:t> </a:t>
                </a:r>
                <a:r>
                  <a:rPr lang="en-US" dirty="0" smtClean="0"/>
                  <a:t>= 0</a:t>
                </a:r>
              </a:p>
              <a:p>
                <a:pPr algn="l"/>
                <a:r>
                  <a:rPr lang="en-US" dirty="0" smtClean="0"/>
                  <a:t>Inflation = 5%: mixture weight</a:t>
                </a:r>
                <a:endParaRPr lang="en-US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6355" y="3792682"/>
                <a:ext cx="7398327" cy="1754326"/>
              </a:xfrm>
              <a:prstGeom prst="rect">
                <a:avLst/>
              </a:prstGeom>
              <a:blipFill rotWithShape="1">
                <a:blip r:embed="rId3"/>
                <a:stretch>
                  <a:fillRect l="-742" t="-1736" b="-45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79429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1727" y="1295400"/>
            <a:ext cx="8521123" cy="4319588"/>
          </a:xfrm>
        </p:spPr>
        <p:txBody>
          <a:bodyPr/>
          <a:lstStyle/>
          <a:p>
            <a:r>
              <a:rPr lang="en-US" dirty="0" smtClean="0"/>
              <a:t>Forecast revisions and errors</a:t>
            </a:r>
          </a:p>
          <a:p>
            <a:r>
              <a:rPr lang="en-US" dirty="0" smtClean="0"/>
              <a:t>Correlation with NY Fed SCE measures (short time span)</a:t>
            </a:r>
          </a:p>
          <a:p>
            <a:r>
              <a:rPr lang="en-US" dirty="0" smtClean="0"/>
              <a:t>Correlation with demographic data (cross-section)</a:t>
            </a:r>
          </a:p>
          <a:p>
            <a:r>
              <a:rPr lang="en-US" dirty="0" smtClean="0"/>
              <a:t>Time series movements</a:t>
            </a:r>
            <a:r>
              <a:rPr lang="en-US" dirty="0"/>
              <a:t> </a:t>
            </a:r>
            <a:r>
              <a:rPr lang="en-US" dirty="0" smtClean="0"/>
              <a:t>vs. recessions</a:t>
            </a:r>
          </a:p>
          <a:p>
            <a:r>
              <a:rPr lang="en-US" dirty="0" smtClean="0"/>
              <a:t>Careful look at consumption (cross-section)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FDACCB-E6F6-44AE-BE0F-D359D16AB73B}" type="slidenum">
              <a:rPr lang="en-US" smtClean="0">
                <a:solidFill>
                  <a:srgbClr val="3A6F8F"/>
                </a:solidFill>
              </a:rPr>
              <a:pPr/>
              <a:t>8</a:t>
            </a:fld>
            <a:endParaRPr lang="en-US">
              <a:solidFill>
                <a:srgbClr val="3A6F8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36868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1727" y="1295400"/>
            <a:ext cx="8521123" cy="4319588"/>
          </a:xfrm>
        </p:spPr>
        <p:txBody>
          <a:bodyPr/>
          <a:lstStyle/>
          <a:p>
            <a:r>
              <a:rPr lang="en-US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Forecast revisions and errors</a:t>
            </a:r>
          </a:p>
          <a:p>
            <a:r>
              <a:rPr lang="en-US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Correlation with NY Fed SCE measures (short time span)</a:t>
            </a:r>
          </a:p>
          <a:p>
            <a:r>
              <a:rPr lang="en-US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Correlation with demographic data (cross-section)</a:t>
            </a:r>
          </a:p>
          <a:p>
            <a:r>
              <a:rPr lang="en-US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Time series movements</a:t>
            </a:r>
            <a:r>
              <a:rPr lang="en-US" dirty="0">
                <a:solidFill>
                  <a:schemeClr val="bg2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vs. recessions</a:t>
            </a:r>
          </a:p>
          <a:p>
            <a:r>
              <a:rPr lang="en-US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Careful look at consumption (cross-section)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Time series correlations … a quibble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FDACCB-E6F6-44AE-BE0F-D359D16AB73B}" type="slidenum">
              <a:rPr lang="en-US" smtClean="0">
                <a:solidFill>
                  <a:srgbClr val="3A6F8F"/>
                </a:solidFill>
              </a:rPr>
              <a:pPr/>
              <a:t>9</a:t>
            </a:fld>
            <a:endParaRPr lang="en-US">
              <a:solidFill>
                <a:srgbClr val="3A6F8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6903822"/>
      </p:ext>
    </p:extLst>
  </p:cSld>
  <p:clrMapOvr>
    <a:masterClrMapping/>
  </p:clrMapOvr>
</p:sld>
</file>

<file path=ppt/theme/theme1.xml><?xml version="1.0" encoding="utf-8"?>
<a:theme xmlns:a="http://schemas.openxmlformats.org/drawingml/2006/main" name="2_FRBC_Light">
  <a:themeElements>
    <a:clrScheme name="FRBC_Light 1">
      <a:dk1>
        <a:srgbClr val="000000"/>
      </a:dk1>
      <a:lt1>
        <a:srgbClr val="FFFFFF"/>
      </a:lt1>
      <a:dk2>
        <a:srgbClr val="3A6F8F"/>
      </a:dk2>
      <a:lt2>
        <a:srgbClr val="808080"/>
      </a:lt2>
      <a:accent1>
        <a:srgbClr val="93795C"/>
      </a:accent1>
      <a:accent2>
        <a:srgbClr val="0B4D76"/>
      </a:accent2>
      <a:accent3>
        <a:srgbClr val="FFFFFF"/>
      </a:accent3>
      <a:accent4>
        <a:srgbClr val="000000"/>
      </a:accent4>
      <a:accent5>
        <a:srgbClr val="C8BEB5"/>
      </a:accent5>
      <a:accent6>
        <a:srgbClr val="09456A"/>
      </a:accent6>
      <a:hlink>
        <a:srgbClr val="C47A37"/>
      </a:hlink>
      <a:folHlink>
        <a:srgbClr val="4B7661"/>
      </a:folHlink>
    </a:clrScheme>
    <a:fontScheme name="FRBC_Light">
      <a:majorFont>
        <a:latin typeface="Garamond"/>
        <a:ea typeface=""/>
        <a:cs typeface="Arial"/>
      </a:majorFont>
      <a:minorFont>
        <a:latin typeface="Verdan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3399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3399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FRBC_Light 1">
        <a:dk1>
          <a:srgbClr val="000000"/>
        </a:dk1>
        <a:lt1>
          <a:srgbClr val="FFFFFF"/>
        </a:lt1>
        <a:dk2>
          <a:srgbClr val="3A6F8F"/>
        </a:dk2>
        <a:lt2>
          <a:srgbClr val="808080"/>
        </a:lt2>
        <a:accent1>
          <a:srgbClr val="93795C"/>
        </a:accent1>
        <a:accent2>
          <a:srgbClr val="0B4D76"/>
        </a:accent2>
        <a:accent3>
          <a:srgbClr val="FFFFFF"/>
        </a:accent3>
        <a:accent4>
          <a:srgbClr val="000000"/>
        </a:accent4>
        <a:accent5>
          <a:srgbClr val="C8BEB5"/>
        </a:accent5>
        <a:accent6>
          <a:srgbClr val="09456A"/>
        </a:accent6>
        <a:hlink>
          <a:srgbClr val="C47A37"/>
        </a:hlink>
        <a:folHlink>
          <a:srgbClr val="4B7661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FRBC_Light</Template>
  <TotalTime>56233</TotalTime>
  <Words>798</Words>
  <Application>Microsoft Office PowerPoint</Application>
  <PresentationFormat>On-screen Show (4:3)</PresentationFormat>
  <Paragraphs>106</Paragraphs>
  <Slides>15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2_FRBC_Light</vt:lpstr>
      <vt:lpstr>Discussion of  Measuring Uncertainty Based on Rounding: New Method and Application to Inflation Expectations by Carola C. Binder</vt:lpstr>
      <vt:lpstr>Disclaimers</vt:lpstr>
      <vt:lpstr>Summary</vt:lpstr>
      <vt:lpstr>General remarks</vt:lpstr>
      <vt:lpstr>Consumers have odd beliefs</vt:lpstr>
      <vt:lpstr>A Key Figure (and, more on odd beliefs)</vt:lpstr>
      <vt:lpstr>Measure of Uncertainty</vt:lpstr>
      <vt:lpstr>Tests</vt:lpstr>
      <vt:lpstr>Tests</vt:lpstr>
      <vt:lpstr>In time series work, correlation coefficient generally invalid </vt:lpstr>
      <vt:lpstr>Results (p-value of F-test): </vt:lpstr>
      <vt:lpstr>Relationship to consumption</vt:lpstr>
      <vt:lpstr>Consumption, cont’d</vt:lpstr>
      <vt:lpstr>What Uncertainty is Not</vt:lpstr>
      <vt:lpstr>Conclusion</vt:lpstr>
    </vt:vector>
  </TitlesOfParts>
  <Company>DSC System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Financial Update</dc:title>
  <dc:creator>Joseph Haubrich</dc:creator>
  <cp:lastModifiedBy>Coble, Tia M</cp:lastModifiedBy>
  <cp:revision>2315</cp:revision>
  <cp:lastPrinted>2015-04-15T19:57:18Z</cp:lastPrinted>
  <dcterms:created xsi:type="dcterms:W3CDTF">2008-07-15T13:48:56Z</dcterms:created>
  <dcterms:modified xsi:type="dcterms:W3CDTF">2017-08-17T20:40:37Z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de73a0f9-5961-4159-bebe-47675bccd5a6</vt:lpwstr>
  </property>
</Properties>
</file>