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091" autoAdjust="0"/>
    <p:restoredTop sz="94660"/>
  </p:normalViewPr>
  <p:slideViewPr>
    <p:cSldViewPr snapToGrid="0">
      <p:cViewPr varScale="1">
        <p:scale>
          <a:sx n="74" d="100"/>
          <a:sy n="74" d="100"/>
        </p:scale>
        <p:origin x="-7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9/25/2015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70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8606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87731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362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65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7299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53733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412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32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789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</p:spTree>
    <p:extLst>
      <p:ext uri="{BB962C8B-B14F-4D97-AF65-F5344CB8AC3E}">
        <p14:creationId xmlns:p14="http://schemas.microsoft.com/office/powerpoint/2010/main" val="1668581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9/25/2015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954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Liquidity Constraints and Credit Card Delinquency:</a:t>
            </a:r>
            <a:br>
              <a:rPr lang="en-US" dirty="0"/>
            </a:br>
            <a:r>
              <a:rPr lang="en-US" dirty="0"/>
              <a:t>Evidence from Raising Minimum Payments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d'Astous</a:t>
            </a:r>
            <a:r>
              <a:rPr lang="en-US" dirty="0" smtClean="0"/>
              <a:t> and Shore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Discussion by Noah Stoffman, Indiana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205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Credit Card Accountability Responsibility and Disclosure (CARD) </a:t>
            </a:r>
            <a:r>
              <a:rPr lang="en-US" dirty="0" smtClean="0"/>
              <a:t>Act</a:t>
            </a:r>
          </a:p>
          <a:p>
            <a:pPr lvl="1"/>
            <a:r>
              <a:rPr lang="en-US" dirty="0" smtClean="0"/>
              <a:t>issuers must disclose the time needed to pay down the balance if making only the minimum payment; and</a:t>
            </a:r>
          </a:p>
          <a:p>
            <a:pPr lvl="1"/>
            <a:r>
              <a:rPr lang="en-US" dirty="0" smtClean="0"/>
              <a:t>monthly payment required to pay down the balance in 36 months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Nudged some people to increase payments</a:t>
            </a:r>
          </a:p>
          <a:p>
            <a:pPr lvl="1"/>
            <a:endParaRPr lang="en-US" dirty="0"/>
          </a:p>
          <a:p>
            <a:r>
              <a:rPr lang="en-US" dirty="0" smtClean="0"/>
              <a:t>This paper is not about a nudge:</a:t>
            </a:r>
          </a:p>
          <a:p>
            <a:pPr lvl="1"/>
            <a:r>
              <a:rPr lang="en-US" dirty="0" smtClean="0"/>
              <a:t>Data from a large bank that raised the minimum payment from 3% to 5% (with a $10 minimum in either case)</a:t>
            </a:r>
          </a:p>
          <a:p>
            <a:pPr lvl="1"/>
            <a:r>
              <a:rPr lang="en-US" dirty="0" smtClean="0"/>
              <a:t>Card users can use credit card to access two types of account:</a:t>
            </a:r>
          </a:p>
          <a:p>
            <a:pPr lvl="2"/>
            <a:r>
              <a:rPr lang="en-US" b="1" dirty="0" smtClean="0"/>
              <a:t>Revolving loans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increased minimum payment</a:t>
            </a:r>
          </a:p>
          <a:p>
            <a:pPr lvl="2"/>
            <a:r>
              <a:rPr lang="en-US" b="1" dirty="0" smtClean="0">
                <a:sym typeface="Wingdings" panose="05000000000000000000" pitchFamily="2" charset="2"/>
              </a:rPr>
              <a:t>Term loans</a:t>
            </a:r>
            <a:r>
              <a:rPr lang="en-US" dirty="0" smtClean="0">
                <a:sym typeface="Wingdings" panose="05000000000000000000" pitchFamily="2" charset="2"/>
              </a:rPr>
              <a:t> (fixed interest rate and payment schedule)  no change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951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“Credit card debt puzzle”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do </a:t>
            </a:r>
            <a:r>
              <a:rPr lang="en-US" dirty="0"/>
              <a:t>borrowers </a:t>
            </a:r>
            <a:r>
              <a:rPr lang="en-US" dirty="0" smtClean="0"/>
              <a:t>have a </a:t>
            </a:r>
            <a:r>
              <a:rPr lang="en-US" dirty="0"/>
              <a:t>large amount of </a:t>
            </a:r>
            <a:r>
              <a:rPr lang="en-US" dirty="0" smtClean="0"/>
              <a:t>revolving credit </a:t>
            </a:r>
            <a:r>
              <a:rPr lang="en-US" dirty="0"/>
              <a:t>card debt while simultaneously </a:t>
            </a:r>
            <a:r>
              <a:rPr lang="en-US" dirty="0" smtClean="0"/>
              <a:t>holding low-yield </a:t>
            </a:r>
            <a:r>
              <a:rPr lang="en-US" dirty="0"/>
              <a:t>liquid </a:t>
            </a:r>
            <a:r>
              <a:rPr lang="en-US" dirty="0" smtClean="0"/>
              <a:t>assets?</a:t>
            </a:r>
          </a:p>
          <a:p>
            <a:r>
              <a:rPr lang="en-US" dirty="0" smtClean="0"/>
              <a:t>Could be liquidity constraints or hyperbolic discounting</a:t>
            </a:r>
          </a:p>
          <a:p>
            <a:pPr lvl="1"/>
            <a:r>
              <a:rPr lang="en-US" dirty="0" smtClean="0"/>
              <a:t>I’d add mental accounts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“This </a:t>
            </a:r>
            <a:r>
              <a:rPr lang="en-US" dirty="0"/>
              <a:t>reduced </a:t>
            </a:r>
            <a:r>
              <a:rPr lang="en-US" dirty="0" smtClean="0"/>
              <a:t>spending—coupled </a:t>
            </a:r>
            <a:r>
              <a:rPr lang="en-US" dirty="0"/>
              <a:t>with increased </a:t>
            </a:r>
            <a:r>
              <a:rPr lang="en-US" dirty="0" smtClean="0"/>
              <a:t>payments</a:t>
            </a:r>
            <a:r>
              <a:rPr lang="en-US" dirty="0"/>
              <a:t>—</a:t>
            </a:r>
            <a:r>
              <a:rPr lang="en-US" dirty="0" smtClean="0"/>
              <a:t>leads </a:t>
            </a:r>
            <a:r>
              <a:rPr lang="en-US" dirty="0"/>
              <a:t>to </a:t>
            </a:r>
            <a:r>
              <a:rPr lang="en-US" dirty="0" smtClean="0"/>
              <a:t>a drop </a:t>
            </a:r>
            <a:r>
              <a:rPr lang="en-US" dirty="0"/>
              <a:t>in their revolving balance, and suggests migration away from a product providing </a:t>
            </a:r>
            <a:r>
              <a:rPr lang="en-US" dirty="0" smtClean="0"/>
              <a:t>an undesirable </a:t>
            </a:r>
            <a:r>
              <a:rPr lang="en-US" dirty="0"/>
              <a:t>repayment schedule. These results are consistent with forward-looking </a:t>
            </a:r>
            <a:r>
              <a:rPr lang="en-US" dirty="0" smtClean="0"/>
              <a:t>behavior and </a:t>
            </a:r>
            <a:r>
              <a:rPr lang="en-US" dirty="0"/>
              <a:t>inconsistent with naive hyperbolic </a:t>
            </a:r>
            <a:r>
              <a:rPr lang="en-US" dirty="0" smtClean="0"/>
              <a:t>discounting.” (p. 3)</a:t>
            </a:r>
          </a:p>
        </p:txBody>
      </p:sp>
    </p:spTree>
    <p:extLst>
      <p:ext uri="{BB962C8B-B14F-4D97-AF65-F5344CB8AC3E}">
        <p14:creationId xmlns:p14="http://schemas.microsoft.com/office/powerpoint/2010/main" val="2367531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we expect to see?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effect on payments by people who have been paying:</a:t>
            </a:r>
          </a:p>
          <a:p>
            <a:pPr lvl="1"/>
            <a:r>
              <a:rPr lang="en-US" dirty="0" smtClean="0"/>
              <a:t>More than 5%</a:t>
            </a:r>
          </a:p>
          <a:p>
            <a:pPr lvl="1"/>
            <a:r>
              <a:rPr lang="en-US" dirty="0" smtClean="0"/>
              <a:t>Less than 2%</a:t>
            </a:r>
          </a:p>
          <a:p>
            <a:pPr lvl="1"/>
            <a:endParaRPr lang="en-US" dirty="0"/>
          </a:p>
          <a:p>
            <a:r>
              <a:rPr lang="en-US" dirty="0" smtClean="0"/>
              <a:t>People paying between 2% and 5%:</a:t>
            </a:r>
          </a:p>
          <a:p>
            <a:pPr lvl="1"/>
            <a:r>
              <a:rPr lang="en-US" dirty="0" smtClean="0"/>
              <a:t>No effect?</a:t>
            </a:r>
          </a:p>
          <a:p>
            <a:pPr lvl="1"/>
            <a:r>
              <a:rPr lang="en-US" dirty="0" smtClean="0"/>
              <a:t>More delinquencies and write-offs?</a:t>
            </a:r>
          </a:p>
          <a:p>
            <a:pPr lvl="1"/>
            <a:r>
              <a:rPr lang="en-US" dirty="0" smtClean="0"/>
              <a:t>Less spending?</a:t>
            </a:r>
          </a:p>
          <a:p>
            <a:pPr lvl="1"/>
            <a:endParaRPr lang="en-US" dirty="0"/>
          </a:p>
          <a:p>
            <a:r>
              <a:rPr lang="en-US" dirty="0" smtClean="0"/>
              <a:t>Maybe it </a:t>
            </a:r>
            <a:r>
              <a:rPr lang="en-US" i="1" dirty="0" smtClean="0"/>
              <a:t>would</a:t>
            </a:r>
            <a:r>
              <a:rPr lang="en-US" dirty="0" smtClean="0"/>
              <a:t> affect some people in the &gt;5% group</a:t>
            </a:r>
          </a:p>
          <a:p>
            <a:pPr lvl="1"/>
            <a:r>
              <a:rPr lang="en-US" dirty="0" smtClean="0"/>
              <a:t>Keys </a:t>
            </a:r>
            <a:r>
              <a:rPr lang="en-US" dirty="0"/>
              <a:t>and Wang (2014): </a:t>
            </a:r>
            <a:r>
              <a:rPr lang="en-US" dirty="0" smtClean="0"/>
              <a:t>“While </a:t>
            </a:r>
            <a:r>
              <a:rPr lang="en-US" dirty="0"/>
              <a:t>raising required minimum payment levels encouraged consumers with low credit card balances to pay a larger fraction of their debt, it also nudged some high-balance borrowers to pay less than they previously did</a:t>
            </a:r>
            <a:r>
              <a:rPr lang="en-US" dirty="0" smtClean="0"/>
              <a:t>.”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0149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treatments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Borrower exposure to change: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Affected borrowers: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Why focusing on 20% cutoff?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2278329"/>
            <a:ext cx="5181600" cy="666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2087" y="3677444"/>
            <a:ext cx="621982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62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of transition to delinquency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1565"/>
            <a:ext cx="4503420" cy="367007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716" y="1817827"/>
            <a:ext cx="4489284" cy="3673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233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Payment distribution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7" y="1677267"/>
            <a:ext cx="9064203" cy="3660543"/>
          </a:xfrm>
        </p:spPr>
      </p:pic>
    </p:spTree>
    <p:extLst>
      <p:ext uri="{BB962C8B-B14F-4D97-AF65-F5344CB8AC3E}">
        <p14:creationId xmlns:p14="http://schemas.microsoft.com/office/powerpoint/2010/main" val="1723889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Spending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474" y="4624181"/>
            <a:ext cx="7096125" cy="223381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0" y="1690689"/>
            <a:ext cx="4133850" cy="2971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29175" y="1690689"/>
            <a:ext cx="39719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“The figure </a:t>
            </a:r>
            <a:r>
              <a:rPr lang="en-US" dirty="0"/>
              <a:t>does not show an obvious </a:t>
            </a:r>
            <a:r>
              <a:rPr lang="en-US" dirty="0" smtClean="0"/>
              <a:t>difference </a:t>
            </a:r>
            <a:r>
              <a:rPr lang="en-US" dirty="0"/>
              <a:t>in spending between </a:t>
            </a:r>
            <a:r>
              <a:rPr lang="en-US" dirty="0" smtClean="0"/>
              <a:t>affected</a:t>
            </a:r>
            <a:endParaRPr lang="en-US" dirty="0"/>
          </a:p>
          <a:p>
            <a:r>
              <a:rPr lang="en-US" dirty="0"/>
              <a:t>and </a:t>
            </a:r>
            <a:r>
              <a:rPr lang="en-US" dirty="0" smtClean="0"/>
              <a:t>unaffected </a:t>
            </a:r>
            <a:r>
              <a:rPr lang="en-US" dirty="0"/>
              <a:t>borrowers</a:t>
            </a:r>
            <a:r>
              <a:rPr lang="en-US" dirty="0" smtClean="0"/>
              <a:t>.”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657350" y="6105524"/>
            <a:ext cx="304800" cy="9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4350" y="5967025"/>
            <a:ext cx="12668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What are these?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33925" y="3114675"/>
            <a:ext cx="41624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“The </a:t>
            </a:r>
            <a:r>
              <a:rPr lang="en-US" dirty="0"/>
              <a:t>results show a decline in purchases made each month and suggest</a:t>
            </a:r>
          </a:p>
          <a:p>
            <a:r>
              <a:rPr lang="en-US" dirty="0"/>
              <a:t>borrowers who valued low minimum payments the most are </a:t>
            </a:r>
            <a:r>
              <a:rPr lang="en-US" b="1" dirty="0"/>
              <a:t>migrating away from this </a:t>
            </a:r>
            <a:r>
              <a:rPr lang="en-US" b="1" dirty="0" smtClean="0"/>
              <a:t>card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14" name="Up-Down Arrow 13"/>
          <p:cNvSpPr/>
          <p:nvPr/>
        </p:nvSpPr>
        <p:spPr>
          <a:xfrm>
            <a:off x="6638925" y="2614019"/>
            <a:ext cx="280987" cy="50065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980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a clear null hypothesis with more discussion to highlight the key results of the paper</a:t>
            </a:r>
          </a:p>
          <a:p>
            <a:r>
              <a:rPr lang="en-US" dirty="0" smtClean="0"/>
              <a:t>Focus on the results that are from the perspective of the borrower</a:t>
            </a:r>
          </a:p>
          <a:p>
            <a:pPr lvl="1"/>
            <a:r>
              <a:rPr lang="en-US" dirty="0" smtClean="0"/>
              <a:t>The results about the issuer’s exposure at default seem like a distraction</a:t>
            </a:r>
          </a:p>
          <a:p>
            <a:r>
              <a:rPr lang="en-US" dirty="0" smtClean="0"/>
              <a:t>Explain what the Regression Kink Design is adding, or remove it</a:t>
            </a:r>
          </a:p>
          <a:p>
            <a:endParaRPr lang="en-US" dirty="0"/>
          </a:p>
          <a:p>
            <a:r>
              <a:rPr lang="en-US" dirty="0" smtClean="0"/>
              <a:t>I think there are interesting results here, but they’re being obscured by extraneous analysis!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247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458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Liquidity Constraints and Credit Card Delinquency: Evidence from Raising Minimum Payments</vt:lpstr>
      <vt:lpstr>Background</vt:lpstr>
      <vt:lpstr>“Credit card debt puzzle”</vt:lpstr>
      <vt:lpstr>What would we expect to see?</vt:lpstr>
      <vt:lpstr>The treatments</vt:lpstr>
      <vt:lpstr>Frequency of transition to delinquency</vt:lpstr>
      <vt:lpstr>Payment distribution</vt:lpstr>
      <vt:lpstr>Spending</vt:lpstr>
      <vt:lpstr>Suggestions</vt:lpstr>
    </vt:vector>
  </TitlesOfParts>
  <Company>Kelley School of Business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Liquidity Constraints and Credit Card Delinquency: Evidence from Raising Minimum Payments</dc:title>
  <dc:creator>Stoffman, Noah</dc:creator>
  <cp:lastModifiedBy>guest02</cp:lastModifiedBy>
  <cp:revision>18</cp:revision>
  <dcterms:created xsi:type="dcterms:W3CDTF">2015-09-21T18:40:06Z</dcterms:created>
  <dcterms:modified xsi:type="dcterms:W3CDTF">2015-09-25T12:20:37Z</dcterms:modified>
</cp:coreProperties>
</file>