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27" r:id="rId4"/>
    <p:sldId id="326" r:id="rId5"/>
    <p:sldId id="333" r:id="rId6"/>
    <p:sldId id="337" r:id="rId7"/>
    <p:sldId id="331" r:id="rId8"/>
    <p:sldId id="334" r:id="rId9"/>
    <p:sldId id="335" r:id="rId10"/>
    <p:sldId id="33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960" y="5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E44B2-4F7D-0444-B7A6-4FF59D212B22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C3475-51A5-594D-9382-4A96E2524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34C81-4A30-CD4A-BB32-74BE59DB16C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5914-370E-EF48-9C40-FDA0C5B6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B5914-370E-EF48-9C40-FDA0C5B6A3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1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B5914-370E-EF48-9C40-FDA0C5B6A3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Brian T. </a:t>
            </a:r>
            <a:r>
              <a:rPr kumimoji="0" lang="en-US" dirty="0" err="1" smtClean="0"/>
              <a:t>Melzer</a:t>
            </a:r>
            <a:endParaRPr kumimoji="0" lang="en-US" dirty="0" smtClean="0"/>
          </a:p>
          <a:p>
            <a:r>
              <a:rPr kumimoji="0" lang="en-US" dirty="0" smtClean="0"/>
              <a:t>Kellogg School of Management</a:t>
            </a:r>
          </a:p>
          <a:p>
            <a:r>
              <a:rPr kumimoji="0" lang="en-US" dirty="0" smtClean="0"/>
              <a:t>Northwestern University</a:t>
            </a:r>
          </a:p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517904"/>
            <a:ext cx="9143999" cy="145265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0" y="2971800"/>
            <a:ext cx="9143999" cy="713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F56BE34D-CA14-4079-8ECF-3AB9E49C3D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838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10300"/>
            <a:ext cx="685800" cy="457200"/>
          </a:xfrm>
          <a:prstGeom prst="ellipse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4A9CC83E-0707-496A-A9E1-2146817958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9403569C-8389-4DCF-BCD4-FF8F4AB904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27DD2AAC-DC87-47F0-BBD6-AC3FBC590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A13D72E4-4B29-4CB1-93F3-4BD5CF502A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B842DD93-F553-4E28-923D-4E7F3D954E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72D0D228-2D64-4DF6-A106-500824BD8E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EC699087-379B-46C3-8900-D6FC520F7D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066800"/>
            <a:ext cx="9144000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0" y="1115568"/>
            <a:ext cx="9143999" cy="457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0" y="1161288"/>
            <a:ext cx="9143999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spcAft>
          <a:spcPts val="600"/>
        </a:spcAft>
        <a:buClr>
          <a:schemeClr val="accent1">
            <a:lumMod val="75000"/>
          </a:schemeClr>
        </a:buClr>
        <a:buSzPct val="85000"/>
        <a:buFont typeface="Arial" pitchFamily="34" charset="0"/>
        <a:buChar char="•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1"/>
        </a:buClr>
        <a:buSzPct val="85000"/>
        <a:buFont typeface="Arial" pitchFamily="34" charset="0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Arial" pitchFamily="34" charset="0"/>
        <a:buChar char="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Arial" pitchFamily="34" charset="0"/>
        <a:buChar char="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 typeface="Arial" pitchFamily="34" charset="0"/>
        <a:buChar char="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0376" y="3371218"/>
            <a:ext cx="7936424" cy="318444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Brian T. Melzer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Kellogg School of Management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Northwestern University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Household Economics &amp; Decision-making Conference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FRB Cleveland, September 2015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60612"/>
            <a:ext cx="8229600" cy="147002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Discussion of Baugh (2015)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“What happens when payday borrowers are cut off from payday lending? A natural experiment”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Caution on interpretation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Challenging to draw welfare conclusions when simply observing change in consumption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reject view that average HH uses payday loans to their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benefit – removing access does not result in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decline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consumption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But observing increase in consumption in treatment group does not mean those HH are better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smoothing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even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many proponents of PDL would grant that household will consume less because of interest paid to borrow – more of pie goes toward paying interest, but remainder is distributed more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efficiently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799"/>
            <a:ext cx="8229600" cy="497245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Important and policy relevant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how does credit access affect consumption and financial distress among low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-income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borrowers?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empirical studies use measures of economic and financial distress – missed bill payments (mortgage, rent and utilities), bankruptcy and foreclosure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Few examine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consumption directly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2015;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Dobridge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2015)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paper has: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Great data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online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account aggregator that provides direct measures of household income, expenditures, borrowing and distress (overdraft/bounced check)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Clever methodology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regulatory intervention to shut down unlicensed and illegal online lenders creates variation in supply of credit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74320" lvl="1" indent="-27432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Choke Point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DoJ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shuts down operations of several online payday lenders - shock to credit supply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-in-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group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borrowers that rely on these lenders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lose access to credit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omparison group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borrowers that use licensed online lenders and maintain access through this period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assumption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parallel trends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consumption and distress; some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differences in treatment and control groups, so one has to trust that HH FEs soak up this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Borrowing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loan repayments decline substantially among treatment group, by $101 and $185 per month, respectively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“Financial distress”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also declines by 7% among treatment group, as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proxied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by days with negative balance in checking account and incidence of bounced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checks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Effects larger among heavy borrowers and high MPC borrowers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Consumption shows modest and statistically insignificant rise of $15 in treatment group; sub-group of heavy borrowers shows significant increase in consumption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Striking evidence on borrower income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 understanding: online payday loans are among most expensive loans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Nevertheless, median income of borrowers in sample is over $40K per year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borrower surveys, one can explain away high average income as upward bias due to non-response and false reports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 these are administrative data!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Raises possibility that high-cost borrowing is not due to large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unavoidable income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shocks, but may be due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choices – perhaps poor budgeting, self-control problems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-in-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Build case for parallel trends:</a:t>
            </a:r>
          </a:p>
          <a:p>
            <a:pPr marL="834390" lvl="1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Examine income as dependent variable in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-in-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4390" lvl="1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Examine pre-trends in treatment and control groups – one way to do this is by specifying a fake Operation Choke Point date one year earlier</a:t>
            </a:r>
          </a:p>
          <a:p>
            <a:pPr marL="834390" lvl="1" indent="-514350">
              <a:buFont typeface="+mj-lt"/>
              <a:buAutoNum type="arabicParenR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 on natural experiment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OCP affects treated group in two ways:</a:t>
            </a:r>
          </a:p>
          <a:p>
            <a:pPr marL="834390" lvl="1" indent="-514350">
              <a:buFont typeface="+mj-lt"/>
              <a:buAutoNum type="arabicParenR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lose credit access</a:t>
            </a:r>
          </a:p>
          <a:p>
            <a:pPr marL="320040" lvl="1" indent="0"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834390" lvl="1" indent="-514350">
              <a:buFont typeface="+mj-lt"/>
              <a:buAutoNum type="arabicParenR" startAt="2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4390" lvl="1" indent="-514350">
              <a:buFont typeface="+mj-lt"/>
              <a:buAutoNum type="arabicParenR" startAt="2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those with outstanding loan as of intervention, they have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loan forgiven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Paper aims to measure impact of (1)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erhaps better to construct sample that excludes concurrent borrowers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 on overdraft outcome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online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payday loans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administered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through direct deposit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debit, there will be 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mechanical relationship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borrowing and overdraft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Less borrowing will result in less loan default and less overdraft, even if loan access has no effect on household’s ability to meet non-PDL obligations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 result, hard to interpret finding that overdraft/bounced checks decline for treatment group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etailed data provides a way forward: separate bounced check events by type of payment and measure incidence of bounced checks on non-PDL payments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 on consumption results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051D2-0D71-4A14-888C-4B11A245B2A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dding up? If income is unchanged and loan interest payments decline by $84, why does consumption rise by only $15? Where does remainder go?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with outliers in OLS estimation? I would run the model with log consumption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Show results for models including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expenditures, including check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 users of high-interest loans really committing large amounts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savings?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U_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NU_theme.thmx</Template>
  <TotalTime>1411</TotalTime>
  <Words>727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NU_theme</vt:lpstr>
      <vt:lpstr>Discussion of Baugh (2015) “What happens when payday borrowers are cut off from payday lending? A natural experiment”</vt:lpstr>
      <vt:lpstr>Overview</vt:lpstr>
      <vt:lpstr>Operation Choke Point</vt:lpstr>
      <vt:lpstr>Results</vt:lpstr>
      <vt:lpstr>Striking evidence on borrower income</vt:lpstr>
      <vt:lpstr>Some diagnostics for dif-in-dif</vt:lpstr>
      <vt:lpstr>Note on natural experiment</vt:lpstr>
      <vt:lpstr>Note on overdraft outcome</vt:lpstr>
      <vt:lpstr>Notes on consumption results</vt:lpstr>
      <vt:lpstr>Caution on interpretation</vt:lpstr>
    </vt:vector>
  </TitlesOfParts>
  <Company>Kellogg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The Politics of Foreclosures</dc:title>
  <dc:creator>Brian Melzer</dc:creator>
  <cp:lastModifiedBy>Lindsey L</cp:lastModifiedBy>
  <cp:revision>121</cp:revision>
  <cp:lastPrinted>2013-07-18T18:50:39Z</cp:lastPrinted>
  <dcterms:created xsi:type="dcterms:W3CDTF">2012-05-30T22:37:48Z</dcterms:created>
  <dcterms:modified xsi:type="dcterms:W3CDTF">2015-09-25T12:21:50Z</dcterms:modified>
</cp:coreProperties>
</file>