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914"/>
    <a:srgbClr val="929292"/>
    <a:srgbClr val="0070C0"/>
    <a:srgbClr val="BCF9A2"/>
    <a:srgbClr val="CC3300"/>
    <a:srgbClr val="CC6600"/>
    <a:srgbClr val="FFC000"/>
    <a:srgbClr val="FF9900"/>
    <a:srgbClr val="8AD4C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fir\good%20old%20day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Sheet2!$B$2:$B$8</c:f>
              <c:numCache>
                <c:formatCode>"$"#,##0_);[Red]\("$"#,##0\)</c:formatCode>
                <c:ptCount val="7"/>
                <c:pt idx="0">
                  <c:v>1800</c:v>
                </c:pt>
                <c:pt idx="1">
                  <c:v>3100</c:v>
                </c:pt>
                <c:pt idx="2">
                  <c:v>3500</c:v>
                </c:pt>
                <c:pt idx="3">
                  <c:v>3900</c:v>
                </c:pt>
                <c:pt idx="4">
                  <c:v>4000</c:v>
                </c:pt>
                <c:pt idx="5">
                  <c:v>4100</c:v>
                </c:pt>
                <c:pt idx="6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D-47E2-9928-39DD00B7F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7394704"/>
        <c:axId val="1919246672"/>
      </c:barChart>
      <c:catAx>
        <c:axId val="205739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246672"/>
        <c:crosses val="autoZero"/>
        <c:auto val="1"/>
        <c:lblAlgn val="ctr"/>
        <c:lblOffset val="100"/>
        <c:noMultiLvlLbl val="0"/>
      </c:catAx>
      <c:valAx>
        <c:axId val="191924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39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19178015513472"/>
          <c:y val="5.8481778245382261E-2"/>
          <c:w val="0.80445143087604865"/>
          <c:h val="0.82161167124847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Sheet1!$B$14:$B$16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12</c:v>
                </c:pt>
                <c:pt idx="2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8-4046-A3F0-4C1DC53170C9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Sheet1!$C$14:$C$16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15.95</c:v>
                </c:pt>
                <c:pt idx="2">
                  <c:v>99.9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68-4046-A3F0-4C1DC53170C9}"/>
            </c:ext>
          </c:extLst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Sheet1!$D$14:$D$16</c:f>
              <c:numCache>
                <c:formatCode>"$"#,##0.00_);[Red]\("$"#,##0.00\)</c:formatCode>
                <c:ptCount val="3"/>
                <c:pt idx="0">
                  <c:v>75</c:v>
                </c:pt>
                <c:pt idx="1">
                  <c:v>27.5</c:v>
                </c:pt>
                <c:pt idx="2">
                  <c:v>179.95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68-4046-A3F0-4C1DC53170C9}"/>
            </c:ext>
          </c:extLst>
        </c:ser>
        <c:ser>
          <c:idx val="3"/>
          <c:order val="3"/>
          <c:tx>
            <c:strRef>
              <c:f>Sheet1!$E$13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Sheet1!$E$14:$E$16</c:f>
              <c:numCache>
                <c:formatCode>"$"#,##0.00_);[Red]\("$"#,##0.00\)</c:formatCode>
                <c:ptCount val="3"/>
                <c:pt idx="0">
                  <c:v>117</c:v>
                </c:pt>
                <c:pt idx="1">
                  <c:v>31.95</c:v>
                </c:pt>
                <c:pt idx="2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68-4046-A3F0-4C1DC5317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504159"/>
        <c:axId val="2113453375"/>
      </c:barChart>
      <c:catAx>
        <c:axId val="13550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453375"/>
        <c:crosses val="autoZero"/>
        <c:auto val="1"/>
        <c:lblAlgn val="ctr"/>
        <c:lblOffset val="100"/>
        <c:noMultiLvlLbl val="0"/>
      </c:catAx>
      <c:valAx>
        <c:axId val="211345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04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7267135086375"/>
          <c:y val="5.8215444900290875E-2"/>
          <c:w val="0.83796155915293202"/>
          <c:h val="0.76032841770459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Sheet1!$B$2:$B$6</c:f>
              <c:numCache>
                <c:formatCode>"$"#,##0.00_);[Red]\("$"#,##0.00\)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0.05</c:v>
                </c:pt>
                <c:pt idx="3">
                  <c:v>0.15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2-4D57-985F-8FD3AB6C80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Sheet1!$C$2:$C$6</c:f>
              <c:numCache>
                <c:formatCode>"$"#,##0.00_);[Red]\("$"#,##0.00\)</c:formatCode>
                <c:ptCount val="5"/>
                <c:pt idx="0">
                  <c:v>1</c:v>
                </c:pt>
                <c:pt idx="1">
                  <c:v>0.3</c:v>
                </c:pt>
                <c:pt idx="2">
                  <c:v>0.05</c:v>
                </c:pt>
                <c:pt idx="3">
                  <c:v>0.25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D2-4D57-985F-8FD3AB6C80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Sheet1!$D$2:$D$6</c:f>
              <c:numCache>
                <c:formatCode>"$"#,##0.00_);[Red]\("$"#,##0.00\)</c:formatCode>
                <c:ptCount val="5"/>
                <c:pt idx="0">
                  <c:v>2.0499999999999998</c:v>
                </c:pt>
                <c:pt idx="1">
                  <c:v>0.35</c:v>
                </c:pt>
                <c:pt idx="2">
                  <c:v>0.15</c:v>
                </c:pt>
                <c:pt idx="3">
                  <c:v>0.4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D2-4D57-985F-8FD3AB6C80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Sheet1!$E$2:$E$6</c:f>
              <c:numCache>
                <c:formatCode>"$"#,##0.00_);[Red]\("$"#,##0.00\)</c:formatCode>
                <c:ptCount val="5"/>
                <c:pt idx="0">
                  <c:v>3.55</c:v>
                </c:pt>
                <c:pt idx="1">
                  <c:v>0.35</c:v>
                </c:pt>
                <c:pt idx="2">
                  <c:v>0.35</c:v>
                </c:pt>
                <c:pt idx="3">
                  <c:v>0.6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D2-4D57-985F-8FD3AB6C8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889951"/>
        <c:axId val="1020545375"/>
      </c:barChart>
      <c:catAx>
        <c:axId val="96888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545375"/>
        <c:crosses val="autoZero"/>
        <c:auto val="1"/>
        <c:lblAlgn val="ctr"/>
        <c:lblOffset val="100"/>
        <c:noMultiLvlLbl val="0"/>
      </c:catAx>
      <c:valAx>
        <c:axId val="102054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889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7505604768371"/>
          <c:y val="3.0956368820785195E-2"/>
          <c:w val="0.85749106009737641"/>
          <c:h val="0.89574494300003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Sheet2!$B$2:$B$8</c:f>
              <c:numCache>
                <c:formatCode>"$"#,##0_);[Red]\("$"#,##0\)</c:formatCode>
                <c:ptCount val="7"/>
                <c:pt idx="0">
                  <c:v>1800</c:v>
                </c:pt>
                <c:pt idx="1">
                  <c:v>3100</c:v>
                </c:pt>
                <c:pt idx="2">
                  <c:v>3500</c:v>
                </c:pt>
                <c:pt idx="3">
                  <c:v>3900</c:v>
                </c:pt>
                <c:pt idx="4">
                  <c:v>4000</c:v>
                </c:pt>
                <c:pt idx="5">
                  <c:v>4100</c:v>
                </c:pt>
                <c:pt idx="6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5-48A5-91A7-3F2E7C9D6733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Sheet2!$C$2:$C$8</c:f>
              <c:numCache>
                <c:formatCode>"$"#,##0_);[Red]\("$"#,##0\)</c:formatCode>
                <c:ptCount val="7"/>
                <c:pt idx="0">
                  <c:v>3100</c:v>
                </c:pt>
                <c:pt idx="1">
                  <c:v>5700</c:v>
                </c:pt>
                <c:pt idx="2">
                  <c:v>5800</c:v>
                </c:pt>
                <c:pt idx="3">
                  <c:v>6400</c:v>
                </c:pt>
                <c:pt idx="4">
                  <c:v>6800</c:v>
                </c:pt>
                <c:pt idx="5">
                  <c:v>7000</c:v>
                </c:pt>
                <c:pt idx="6">
                  <c:v>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5-48A5-91A7-3F2E7C9D6733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Sheet2!$D$2:$D$8</c:f>
              <c:numCache>
                <c:formatCode>"$"#,##0_);[Red]\("$"#,##0\)</c:formatCode>
                <c:ptCount val="7"/>
                <c:pt idx="0">
                  <c:v>7400</c:v>
                </c:pt>
                <c:pt idx="1">
                  <c:v>10200</c:v>
                </c:pt>
                <c:pt idx="2">
                  <c:v>11700</c:v>
                </c:pt>
                <c:pt idx="3">
                  <c:v>12000</c:v>
                </c:pt>
                <c:pt idx="4">
                  <c:v>12400</c:v>
                </c:pt>
                <c:pt idx="5">
                  <c:v>13000</c:v>
                </c:pt>
                <c:pt idx="6">
                  <c:v>16200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5-48A5-91A7-3F2E7C9D6733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Sheet2!$E$2:$E$8</c:f>
              <c:numCache>
                <c:formatCode>"$"#,##0_);[Red]\("$"#,##0\)</c:formatCode>
                <c:ptCount val="7"/>
                <c:pt idx="0">
                  <c:v>17000</c:v>
                </c:pt>
                <c:pt idx="1">
                  <c:v>20000</c:v>
                </c:pt>
                <c:pt idx="2">
                  <c:v>21900</c:v>
                </c:pt>
                <c:pt idx="3">
                  <c:v>21900</c:v>
                </c:pt>
                <c:pt idx="4">
                  <c:v>23000</c:v>
                </c:pt>
                <c:pt idx="5">
                  <c:v>29200</c:v>
                </c:pt>
                <c:pt idx="6">
                  <c:v>30500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5-48A5-91A7-3F2E7C9D6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9244287"/>
        <c:axId val="1944304991"/>
      </c:barChart>
      <c:catAx>
        <c:axId val="194924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304991"/>
        <c:crosses val="autoZero"/>
        <c:auto val="1"/>
        <c:lblAlgn val="ctr"/>
        <c:lblOffset val="100"/>
        <c:noMultiLvlLbl val="0"/>
      </c:catAx>
      <c:valAx>
        <c:axId val="194430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244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1577418927807"/>
          <c:y val="3.0850213823705518E-2"/>
          <c:w val="0.87531935745232081"/>
          <c:h val="0.89610245247847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Sheet2!$B$2:$B$8</c:f>
              <c:numCache>
                <c:formatCode>"$"#,##0_);[Red]\("$"#,##0\)</c:formatCode>
                <c:ptCount val="7"/>
                <c:pt idx="0">
                  <c:v>1800</c:v>
                </c:pt>
                <c:pt idx="1">
                  <c:v>3100</c:v>
                </c:pt>
                <c:pt idx="2">
                  <c:v>3500</c:v>
                </c:pt>
                <c:pt idx="3">
                  <c:v>3900</c:v>
                </c:pt>
                <c:pt idx="4">
                  <c:v>4000</c:v>
                </c:pt>
                <c:pt idx="5">
                  <c:v>4100</c:v>
                </c:pt>
                <c:pt idx="6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B-4936-9413-EC0990CA7447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Sheet2!$C$2:$C$8</c:f>
              <c:numCache>
                <c:formatCode>"$"#,##0_);[Red]\("$"#,##0\)</c:formatCode>
                <c:ptCount val="7"/>
                <c:pt idx="0">
                  <c:v>3100</c:v>
                </c:pt>
                <c:pt idx="1">
                  <c:v>5700</c:v>
                </c:pt>
                <c:pt idx="2">
                  <c:v>5800</c:v>
                </c:pt>
                <c:pt idx="3">
                  <c:v>6400</c:v>
                </c:pt>
                <c:pt idx="4">
                  <c:v>6800</c:v>
                </c:pt>
                <c:pt idx="5">
                  <c:v>7000</c:v>
                </c:pt>
                <c:pt idx="6">
                  <c:v>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2B-4936-9413-EC0990CA7447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Sheet2!$D$2:$D$8</c:f>
              <c:numCache>
                <c:formatCode>"$"#,##0_);[Red]\("$"#,##0\)</c:formatCode>
                <c:ptCount val="7"/>
                <c:pt idx="0">
                  <c:v>7400</c:v>
                </c:pt>
                <c:pt idx="1">
                  <c:v>10200</c:v>
                </c:pt>
                <c:pt idx="2">
                  <c:v>11700</c:v>
                </c:pt>
                <c:pt idx="3">
                  <c:v>12000</c:v>
                </c:pt>
                <c:pt idx="4">
                  <c:v>12400</c:v>
                </c:pt>
                <c:pt idx="5">
                  <c:v>13000</c:v>
                </c:pt>
                <c:pt idx="6">
                  <c:v>16200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2B-4936-9413-EC0990CA7447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Sheet2!$E$2:$E$8</c:f>
              <c:numCache>
                <c:formatCode>"$"#,##0_);[Red]\("$"#,##0\)</c:formatCode>
                <c:ptCount val="7"/>
                <c:pt idx="0">
                  <c:v>17000</c:v>
                </c:pt>
                <c:pt idx="1">
                  <c:v>20000</c:v>
                </c:pt>
                <c:pt idx="2">
                  <c:v>21900</c:v>
                </c:pt>
                <c:pt idx="3">
                  <c:v>21900</c:v>
                </c:pt>
                <c:pt idx="4">
                  <c:v>23000</c:v>
                </c:pt>
                <c:pt idx="5">
                  <c:v>29200</c:v>
                </c:pt>
                <c:pt idx="6">
                  <c:v>30500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2B-4936-9413-EC0990CA7447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Sheet2!$F$2:$F$8</c:f>
              <c:numCache>
                <c:formatCode>"$"#,##0_);[Red]\("$"#,##0\)</c:formatCode>
                <c:ptCount val="7"/>
                <c:pt idx="0">
                  <c:v>26400</c:v>
                </c:pt>
                <c:pt idx="1">
                  <c:v>30000</c:v>
                </c:pt>
                <c:pt idx="2">
                  <c:v>30200</c:v>
                </c:pt>
                <c:pt idx="3">
                  <c:v>36300</c:v>
                </c:pt>
                <c:pt idx="4">
                  <c:v>36800</c:v>
                </c:pt>
                <c:pt idx="5">
                  <c:v>41100</c:v>
                </c:pt>
                <c:pt idx="6">
                  <c:v>58400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2B-4936-9413-EC0990CA7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943007"/>
        <c:axId val="129042623"/>
      </c:barChart>
      <c:catAx>
        <c:axId val="22394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42623"/>
        <c:crosses val="autoZero"/>
        <c:auto val="1"/>
        <c:lblAlgn val="ctr"/>
        <c:lblOffset val="100"/>
        <c:noMultiLvlLbl val="0"/>
      </c:catAx>
      <c:valAx>
        <c:axId val="129042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943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Sheet1!$B$14:$B$16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12</c:v>
                </c:pt>
                <c:pt idx="2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8-4244-8EE7-05BBB13EA2E3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Sheet1!$C$14:$C$16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15.95</c:v>
                </c:pt>
                <c:pt idx="2">
                  <c:v>99.9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8-4244-8EE7-05BBB13EA2E3}"/>
            </c:ext>
          </c:extLst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Sheet1!$D$14:$D$16</c:f>
              <c:numCache>
                <c:formatCode>"$"#,##0.00_);[Red]\("$"#,##0.00\)</c:formatCode>
                <c:ptCount val="3"/>
                <c:pt idx="0">
                  <c:v>75</c:v>
                </c:pt>
                <c:pt idx="1">
                  <c:v>27.5</c:v>
                </c:pt>
                <c:pt idx="2">
                  <c:v>179.95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E8-4244-8EE7-05BBB13EA2E3}"/>
            </c:ext>
          </c:extLst>
        </c:ser>
        <c:ser>
          <c:idx val="3"/>
          <c:order val="3"/>
          <c:tx>
            <c:strRef>
              <c:f>Sheet1!$E$13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Sheet1!$E$14:$E$16</c:f>
              <c:numCache>
                <c:formatCode>"$"#,##0.00_);[Red]\("$"#,##0.00\)</c:formatCode>
                <c:ptCount val="3"/>
                <c:pt idx="0">
                  <c:v>117</c:v>
                </c:pt>
                <c:pt idx="1">
                  <c:v>31.95</c:v>
                </c:pt>
                <c:pt idx="2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E8-4244-8EE7-05BBB13EA2E3}"/>
            </c:ext>
          </c:extLst>
        </c:ser>
        <c:ser>
          <c:idx val="4"/>
          <c:order val="4"/>
          <c:tx>
            <c:strRef>
              <c:f>Sheet1!$F$13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Sheet1!$F$14:$F$16</c:f>
              <c:numCache>
                <c:formatCode>"$"#,##0.00_);[Red]\("$"#,##0.00\)</c:formatCode>
                <c:ptCount val="3"/>
                <c:pt idx="0">
                  <c:v>150</c:v>
                </c:pt>
                <c:pt idx="1">
                  <c:v>35.5</c:v>
                </c:pt>
                <c:pt idx="2">
                  <c:v>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E8-4244-8EE7-05BBB13EA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9250287"/>
        <c:axId val="1944329535"/>
      </c:barChart>
      <c:catAx>
        <c:axId val="1949250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329535"/>
        <c:crosses val="autoZero"/>
        <c:auto val="1"/>
        <c:lblAlgn val="ctr"/>
        <c:lblOffset val="100"/>
        <c:noMultiLvlLbl val="0"/>
      </c:catAx>
      <c:valAx>
        <c:axId val="194432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250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9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7014563802674"/>
          <c:y val="5.8333488613029331E-2"/>
          <c:w val="0.84399468367733665"/>
          <c:h val="0.75984243458687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Sheet1!$B$2:$B$6</c:f>
              <c:numCache>
                <c:formatCode>"$"#,##0.00_);[Red]\("$"#,##0.00\)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0.05</c:v>
                </c:pt>
                <c:pt idx="3">
                  <c:v>0.15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B-4376-A4EE-BF4CE0D119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Sheet1!$C$2:$C$6</c:f>
              <c:numCache>
                <c:formatCode>"$"#,##0.00_);[Red]\("$"#,##0.00\)</c:formatCode>
                <c:ptCount val="5"/>
                <c:pt idx="0">
                  <c:v>1</c:v>
                </c:pt>
                <c:pt idx="1">
                  <c:v>0.3</c:v>
                </c:pt>
                <c:pt idx="2">
                  <c:v>0.05</c:v>
                </c:pt>
                <c:pt idx="3">
                  <c:v>0.25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B-4376-A4EE-BF4CE0D119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Sheet1!$D$2:$D$6</c:f>
              <c:numCache>
                <c:formatCode>"$"#,##0.00_);[Red]\("$"#,##0.00\)</c:formatCode>
                <c:ptCount val="5"/>
                <c:pt idx="0">
                  <c:v>2.0499999999999998</c:v>
                </c:pt>
                <c:pt idx="1">
                  <c:v>0.35</c:v>
                </c:pt>
                <c:pt idx="2">
                  <c:v>0.15</c:v>
                </c:pt>
                <c:pt idx="3">
                  <c:v>0.4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2B-4376-A4EE-BF4CE0D119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Sheet1!$E$2:$E$6</c:f>
              <c:numCache>
                <c:formatCode>"$"#,##0.00_);[Red]\("$"#,##0.00\)</c:formatCode>
                <c:ptCount val="5"/>
                <c:pt idx="0">
                  <c:v>3.55</c:v>
                </c:pt>
                <c:pt idx="1">
                  <c:v>0.35</c:v>
                </c:pt>
                <c:pt idx="2">
                  <c:v>0.35</c:v>
                </c:pt>
                <c:pt idx="3">
                  <c:v>0.6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2B-4376-A4EE-BF4CE0D119F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Sheet1!$F$2:$F$6</c:f>
              <c:numCache>
                <c:formatCode>"$"#,##0.00_);[Red]\("$"#,##0.00\)</c:formatCode>
                <c:ptCount val="5"/>
                <c:pt idx="0">
                  <c:v>4.3499999999999996</c:v>
                </c:pt>
                <c:pt idx="1">
                  <c:v>1</c:v>
                </c:pt>
                <c:pt idx="2">
                  <c:v>0.5</c:v>
                </c:pt>
                <c:pt idx="3">
                  <c:v>0.8</c:v>
                </c:pt>
                <c:pt idx="4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B-4376-A4EE-BF4CE0D11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208063"/>
        <c:axId val="1955888687"/>
      </c:barChart>
      <c:catAx>
        <c:axId val="13320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888687"/>
        <c:crosses val="autoZero"/>
        <c:auto val="1"/>
        <c:lblAlgn val="ctr"/>
        <c:lblOffset val="100"/>
        <c:noMultiLvlLbl val="0"/>
      </c:catAx>
      <c:valAx>
        <c:axId val="1955888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0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Sheet1!$B$14:$B$16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12</c:v>
                </c:pt>
                <c:pt idx="2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D-40F0-8F1D-D86A4299BA65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Sheet1!$C$14:$C$16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15.95</c:v>
                </c:pt>
                <c:pt idx="2">
                  <c:v>99.9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8D-40F0-8F1D-D86A4299BA65}"/>
            </c:ext>
          </c:extLst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Sheet1!$D$14:$D$16</c:f>
              <c:numCache>
                <c:formatCode>"$"#,##0.00_);[Red]\("$"#,##0.00\)</c:formatCode>
                <c:ptCount val="3"/>
                <c:pt idx="0">
                  <c:v>75</c:v>
                </c:pt>
                <c:pt idx="1">
                  <c:v>27.5</c:v>
                </c:pt>
                <c:pt idx="2">
                  <c:v>179.95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D-40F0-8F1D-D86A4299BA65}"/>
            </c:ext>
          </c:extLst>
        </c:ser>
        <c:ser>
          <c:idx val="3"/>
          <c:order val="3"/>
          <c:tx>
            <c:strRef>
              <c:f>Sheet1!$E$13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Sheet1!$E$14:$E$16</c:f>
              <c:numCache>
                <c:formatCode>"$"#,##0.00_);[Red]\("$"#,##0.00\)</c:formatCode>
                <c:ptCount val="3"/>
                <c:pt idx="0">
                  <c:v>117</c:v>
                </c:pt>
                <c:pt idx="1">
                  <c:v>31.95</c:v>
                </c:pt>
                <c:pt idx="2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8D-40F0-8F1D-D86A4299BA65}"/>
            </c:ext>
          </c:extLst>
        </c:ser>
        <c:ser>
          <c:idx val="4"/>
          <c:order val="4"/>
          <c:tx>
            <c:strRef>
              <c:f>Sheet1!$F$13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Sheet1!$F$14:$F$16</c:f>
              <c:numCache>
                <c:formatCode>"$"#,##0.00_);[Red]\("$"#,##0.00\)</c:formatCode>
                <c:ptCount val="3"/>
                <c:pt idx="0">
                  <c:v>150</c:v>
                </c:pt>
                <c:pt idx="1">
                  <c:v>35.5</c:v>
                </c:pt>
                <c:pt idx="2">
                  <c:v>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8D-40F0-8F1D-D86A4299BA65}"/>
            </c:ext>
          </c:extLst>
        </c:ser>
        <c:ser>
          <c:idx val="5"/>
          <c:order val="5"/>
          <c:tx>
            <c:strRef>
              <c:f>Sheet1!$G$13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929292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Sheet1!$G$14:$G$16</c:f>
              <c:numCache>
                <c:formatCode>"$"#,##0.00_);[Red]\("$"#,##0.00\)</c:formatCode>
                <c:ptCount val="3"/>
                <c:pt idx="0">
                  <c:v>250</c:v>
                </c:pt>
                <c:pt idx="1">
                  <c:v>50</c:v>
                </c:pt>
                <c:pt idx="2">
                  <c:v>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8D-40F0-8F1D-D86A4299B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866623"/>
        <c:axId val="1944326207"/>
      </c:barChart>
      <c:catAx>
        <c:axId val="12786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326207"/>
        <c:crosses val="autoZero"/>
        <c:auto val="1"/>
        <c:lblAlgn val="ctr"/>
        <c:lblOffset val="100"/>
        <c:noMultiLvlLbl val="0"/>
      </c:catAx>
      <c:valAx>
        <c:axId val="194432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66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2092100181621"/>
          <c:y val="3.0349523248714351E-2"/>
          <c:w val="0.85896556011789427"/>
          <c:h val="0.8977886814007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Sheet2!$B$2:$B$8</c:f>
              <c:numCache>
                <c:formatCode>"$"#,##0_);[Red]\("$"#,##0\)</c:formatCode>
                <c:ptCount val="7"/>
                <c:pt idx="0">
                  <c:v>1800</c:v>
                </c:pt>
                <c:pt idx="1">
                  <c:v>3100</c:v>
                </c:pt>
                <c:pt idx="2">
                  <c:v>3500</c:v>
                </c:pt>
                <c:pt idx="3">
                  <c:v>3900</c:v>
                </c:pt>
                <c:pt idx="4">
                  <c:v>4000</c:v>
                </c:pt>
                <c:pt idx="5">
                  <c:v>4100</c:v>
                </c:pt>
                <c:pt idx="6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3-48D2-9470-52453971AA95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Sheet2!$C$2:$C$8</c:f>
              <c:numCache>
                <c:formatCode>"$"#,##0_);[Red]\("$"#,##0\)</c:formatCode>
                <c:ptCount val="7"/>
                <c:pt idx="0">
                  <c:v>3100</c:v>
                </c:pt>
                <c:pt idx="1">
                  <c:v>5700</c:v>
                </c:pt>
                <c:pt idx="2">
                  <c:v>5800</c:v>
                </c:pt>
                <c:pt idx="3">
                  <c:v>6400</c:v>
                </c:pt>
                <c:pt idx="4">
                  <c:v>6800</c:v>
                </c:pt>
                <c:pt idx="5">
                  <c:v>7000</c:v>
                </c:pt>
                <c:pt idx="6">
                  <c:v>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13-48D2-9470-52453971AA95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Sheet2!$D$2:$D$8</c:f>
              <c:numCache>
                <c:formatCode>"$"#,##0_);[Red]\("$"#,##0\)</c:formatCode>
                <c:ptCount val="7"/>
                <c:pt idx="0">
                  <c:v>7400</c:v>
                </c:pt>
                <c:pt idx="1">
                  <c:v>10200</c:v>
                </c:pt>
                <c:pt idx="2">
                  <c:v>11700</c:v>
                </c:pt>
                <c:pt idx="3">
                  <c:v>12000</c:v>
                </c:pt>
                <c:pt idx="4">
                  <c:v>12400</c:v>
                </c:pt>
                <c:pt idx="5">
                  <c:v>13000</c:v>
                </c:pt>
                <c:pt idx="6">
                  <c:v>16200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13-48D2-9470-52453971AA95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Sheet2!$E$2:$E$8</c:f>
              <c:numCache>
                <c:formatCode>"$"#,##0_);[Red]\("$"#,##0\)</c:formatCode>
                <c:ptCount val="7"/>
                <c:pt idx="0">
                  <c:v>17000</c:v>
                </c:pt>
                <c:pt idx="1">
                  <c:v>20000</c:v>
                </c:pt>
                <c:pt idx="2">
                  <c:v>21900</c:v>
                </c:pt>
                <c:pt idx="3">
                  <c:v>21900</c:v>
                </c:pt>
                <c:pt idx="4">
                  <c:v>23000</c:v>
                </c:pt>
                <c:pt idx="5">
                  <c:v>29200</c:v>
                </c:pt>
                <c:pt idx="6">
                  <c:v>30500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13-48D2-9470-52453971AA95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513-48D2-9470-52453971AA95}"/>
              </c:ext>
            </c:extLst>
          </c:dPt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Sheet2!$F$2:$F$8</c:f>
              <c:numCache>
                <c:formatCode>"$"#,##0_);[Red]\("$"#,##0\)</c:formatCode>
                <c:ptCount val="7"/>
                <c:pt idx="0">
                  <c:v>26400</c:v>
                </c:pt>
                <c:pt idx="1">
                  <c:v>30000</c:v>
                </c:pt>
                <c:pt idx="2">
                  <c:v>30200</c:v>
                </c:pt>
                <c:pt idx="3">
                  <c:v>36300</c:v>
                </c:pt>
                <c:pt idx="4">
                  <c:v>36800</c:v>
                </c:pt>
                <c:pt idx="5">
                  <c:v>41100</c:v>
                </c:pt>
                <c:pt idx="6">
                  <c:v>58400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13-48D2-9470-52453971AA95}"/>
            </c:ext>
          </c:extLst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929292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Sheet2!$G$2:$G$8</c:f>
              <c:numCache>
                <c:formatCode>"$"#,##0_);[Red]\("$"#,##0\)</c:formatCode>
                <c:ptCount val="7"/>
                <c:pt idx="0">
                  <c:v>38000</c:v>
                </c:pt>
                <c:pt idx="1">
                  <c:v>39900</c:v>
                </c:pt>
                <c:pt idx="2">
                  <c:v>40900</c:v>
                </c:pt>
                <c:pt idx="3">
                  <c:v>48000</c:v>
                </c:pt>
                <c:pt idx="4">
                  <c:v>49100</c:v>
                </c:pt>
                <c:pt idx="5">
                  <c:v>58600</c:v>
                </c:pt>
                <c:pt idx="6">
                  <c:v>80100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13-48D2-9470-52453971A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319231"/>
        <c:axId val="2111885391"/>
      </c:barChart>
      <c:catAx>
        <c:axId val="21831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885391"/>
        <c:crosses val="autoZero"/>
        <c:auto val="1"/>
        <c:lblAlgn val="ctr"/>
        <c:lblOffset val="100"/>
        <c:noMultiLvlLbl val="0"/>
      </c:catAx>
      <c:valAx>
        <c:axId val="2111885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319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Sheet1!$B$2:$B$6</c:f>
              <c:numCache>
                <c:formatCode>"$"#,##0.00_);[Red]\("$"#,##0.00\)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0.05</c:v>
                </c:pt>
                <c:pt idx="3">
                  <c:v>0.15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8-4752-9851-677FD82B52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Sheet1!$C$2:$C$6</c:f>
              <c:numCache>
                <c:formatCode>"$"#,##0.00_);[Red]\("$"#,##0.00\)</c:formatCode>
                <c:ptCount val="5"/>
                <c:pt idx="0">
                  <c:v>1</c:v>
                </c:pt>
                <c:pt idx="1">
                  <c:v>0.3</c:v>
                </c:pt>
                <c:pt idx="2">
                  <c:v>0.05</c:v>
                </c:pt>
                <c:pt idx="3">
                  <c:v>0.25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C8-4752-9851-677FD82B52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Sheet1!$D$2:$D$6</c:f>
              <c:numCache>
                <c:formatCode>"$"#,##0.00_);[Red]\("$"#,##0.00\)</c:formatCode>
                <c:ptCount val="5"/>
                <c:pt idx="0">
                  <c:v>2.0499999999999998</c:v>
                </c:pt>
                <c:pt idx="1">
                  <c:v>0.35</c:v>
                </c:pt>
                <c:pt idx="2">
                  <c:v>0.15</c:v>
                </c:pt>
                <c:pt idx="3">
                  <c:v>0.4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C8-4752-9851-677FD82B52F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Sheet1!$E$2:$E$6</c:f>
              <c:numCache>
                <c:formatCode>"$"#,##0.00_);[Red]\("$"#,##0.00\)</c:formatCode>
                <c:ptCount val="5"/>
                <c:pt idx="0">
                  <c:v>3.55</c:v>
                </c:pt>
                <c:pt idx="1">
                  <c:v>0.35</c:v>
                </c:pt>
                <c:pt idx="2">
                  <c:v>0.35</c:v>
                </c:pt>
                <c:pt idx="3">
                  <c:v>0.6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C8-4752-9851-677FD82B52F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Sheet1!$F$2:$F$6</c:f>
              <c:numCache>
                <c:formatCode>"$"#,##0.00_);[Red]\("$"#,##0.00\)</c:formatCode>
                <c:ptCount val="5"/>
                <c:pt idx="0">
                  <c:v>4.3499999999999996</c:v>
                </c:pt>
                <c:pt idx="1">
                  <c:v>1</c:v>
                </c:pt>
                <c:pt idx="2">
                  <c:v>0.5</c:v>
                </c:pt>
                <c:pt idx="3">
                  <c:v>0.8</c:v>
                </c:pt>
                <c:pt idx="4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C8-4752-9851-677FD82B52F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92929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Sheet1!$G$2:$G$6</c:f>
              <c:numCache>
                <c:formatCode>"$"#,##0.00_);[Red]\("$"#,##0.00\)</c:formatCode>
                <c:ptCount val="5"/>
                <c:pt idx="0">
                  <c:v>6.2</c:v>
                </c:pt>
                <c:pt idx="1">
                  <c:v>1.5</c:v>
                </c:pt>
                <c:pt idx="2">
                  <c:v>0.65</c:v>
                </c:pt>
                <c:pt idx="3">
                  <c:v>1.45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C8-4752-9851-677FD82B5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652575"/>
        <c:axId val="124180623"/>
      </c:barChart>
      <c:catAx>
        <c:axId val="12865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80623"/>
        <c:crosses val="autoZero"/>
        <c:auto val="1"/>
        <c:lblAlgn val="ctr"/>
        <c:lblOffset val="100"/>
        <c:noMultiLvlLbl val="0"/>
      </c:catAx>
      <c:valAx>
        <c:axId val="12418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5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1319752663039"/>
          <c:y val="2.8155700824012763E-2"/>
          <c:w val="0.87782838471303293"/>
          <c:h val="0.8971464388681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Sheet2!$B$2:$B$8</c:f>
              <c:numCache>
                <c:formatCode>"$"#,##0_);[Red]\("$"#,##0\)</c:formatCode>
                <c:ptCount val="7"/>
                <c:pt idx="0">
                  <c:v>1800</c:v>
                </c:pt>
                <c:pt idx="1">
                  <c:v>3100</c:v>
                </c:pt>
                <c:pt idx="2">
                  <c:v>3500</c:v>
                </c:pt>
                <c:pt idx="3">
                  <c:v>3900</c:v>
                </c:pt>
                <c:pt idx="4">
                  <c:v>4000</c:v>
                </c:pt>
                <c:pt idx="5">
                  <c:v>4100</c:v>
                </c:pt>
                <c:pt idx="6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B-49D0-9C58-DC645C4F968F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Sheet2!$C$2:$C$8</c:f>
              <c:numCache>
                <c:formatCode>"$"#,##0_);[Red]\("$"#,##0\)</c:formatCode>
                <c:ptCount val="7"/>
                <c:pt idx="0">
                  <c:v>3100</c:v>
                </c:pt>
                <c:pt idx="1">
                  <c:v>5700</c:v>
                </c:pt>
                <c:pt idx="2">
                  <c:v>5800</c:v>
                </c:pt>
                <c:pt idx="3">
                  <c:v>6400</c:v>
                </c:pt>
                <c:pt idx="4">
                  <c:v>6800</c:v>
                </c:pt>
                <c:pt idx="5">
                  <c:v>7000</c:v>
                </c:pt>
                <c:pt idx="6">
                  <c:v>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B-49D0-9C58-DC645C4F968F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Sheet2!$D$2:$D$8</c:f>
              <c:numCache>
                <c:formatCode>"$"#,##0_);[Red]\("$"#,##0\)</c:formatCode>
                <c:ptCount val="7"/>
                <c:pt idx="0">
                  <c:v>7400</c:v>
                </c:pt>
                <c:pt idx="1">
                  <c:v>10200</c:v>
                </c:pt>
                <c:pt idx="2">
                  <c:v>11700</c:v>
                </c:pt>
                <c:pt idx="3">
                  <c:v>12000</c:v>
                </c:pt>
                <c:pt idx="4">
                  <c:v>12400</c:v>
                </c:pt>
                <c:pt idx="5">
                  <c:v>13000</c:v>
                </c:pt>
                <c:pt idx="6">
                  <c:v>16200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6B-49D0-9C58-DC645C4F968F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Sheet2!$E$2:$E$8</c:f>
              <c:numCache>
                <c:formatCode>"$"#,##0_);[Red]\("$"#,##0\)</c:formatCode>
                <c:ptCount val="7"/>
                <c:pt idx="0">
                  <c:v>17000</c:v>
                </c:pt>
                <c:pt idx="1">
                  <c:v>20000</c:v>
                </c:pt>
                <c:pt idx="2">
                  <c:v>21900</c:v>
                </c:pt>
                <c:pt idx="3">
                  <c:v>21900</c:v>
                </c:pt>
                <c:pt idx="4">
                  <c:v>23000</c:v>
                </c:pt>
                <c:pt idx="5">
                  <c:v>29200</c:v>
                </c:pt>
                <c:pt idx="6">
                  <c:v>30500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6B-49D0-9C58-DC645C4F968F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Sheet2!$F$2:$F$8</c:f>
              <c:numCache>
                <c:formatCode>"$"#,##0_);[Red]\("$"#,##0\)</c:formatCode>
                <c:ptCount val="7"/>
                <c:pt idx="0">
                  <c:v>26400</c:v>
                </c:pt>
                <c:pt idx="1">
                  <c:v>30000</c:v>
                </c:pt>
                <c:pt idx="2">
                  <c:v>30200</c:v>
                </c:pt>
                <c:pt idx="3">
                  <c:v>36300</c:v>
                </c:pt>
                <c:pt idx="4">
                  <c:v>36800</c:v>
                </c:pt>
                <c:pt idx="5">
                  <c:v>41100</c:v>
                </c:pt>
                <c:pt idx="6">
                  <c:v>58400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6B-49D0-9C58-DC645C4F968F}"/>
            </c:ext>
          </c:extLst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929292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Sheet2!$G$2:$G$8</c:f>
              <c:numCache>
                <c:formatCode>"$"#,##0_);[Red]\("$"#,##0\)</c:formatCode>
                <c:ptCount val="7"/>
                <c:pt idx="0">
                  <c:v>38000</c:v>
                </c:pt>
                <c:pt idx="1">
                  <c:v>39900</c:v>
                </c:pt>
                <c:pt idx="2">
                  <c:v>40900</c:v>
                </c:pt>
                <c:pt idx="3">
                  <c:v>48000</c:v>
                </c:pt>
                <c:pt idx="4">
                  <c:v>49100</c:v>
                </c:pt>
                <c:pt idx="5">
                  <c:v>58600</c:v>
                </c:pt>
                <c:pt idx="6">
                  <c:v>80100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6B-49D0-9C58-DC645C4F968F}"/>
            </c:ext>
          </c:extLst>
        </c:ser>
        <c:ser>
          <c:idx val="6"/>
          <c:order val="6"/>
          <c:tx>
            <c:strRef>
              <c:f>Sheet2!$H$1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8AD4C1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Sheet2!$H$2:$H$8</c:f>
              <c:numCache>
                <c:formatCode>"$"#,##0_);[Red]\("$"#,##0\)</c:formatCode>
                <c:ptCount val="7"/>
                <c:pt idx="0">
                  <c:v>42250</c:v>
                </c:pt>
                <c:pt idx="1">
                  <c:v>54819</c:v>
                </c:pt>
                <c:pt idx="2">
                  <c:v>56135</c:v>
                </c:pt>
                <c:pt idx="3">
                  <c:v>64690</c:v>
                </c:pt>
                <c:pt idx="4">
                  <c:v>72500</c:v>
                </c:pt>
                <c:pt idx="5">
                  <c:v>78160</c:v>
                </c:pt>
                <c:pt idx="6">
                  <c:v>112760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6B-49D0-9C58-DC645C4F9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133567"/>
        <c:axId val="2119672399"/>
      </c:barChart>
      <c:catAx>
        <c:axId val="22113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672399"/>
        <c:crosses val="autoZero"/>
        <c:auto val="1"/>
        <c:lblAlgn val="ctr"/>
        <c:lblOffset val="100"/>
        <c:noMultiLvlLbl val="0"/>
      </c:catAx>
      <c:valAx>
        <c:axId val="211967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1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Sheet1!$B$2:$B$6</c:f>
              <c:numCache>
                <c:formatCode>"$"#,##0.00_);[Red]\("$"#,##0.00\)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0.05</c:v>
                </c:pt>
                <c:pt idx="3">
                  <c:v>0.15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A-467B-BB3B-68FB83938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6564384"/>
        <c:axId val="1920738624"/>
      </c:barChart>
      <c:catAx>
        <c:axId val="209656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738624"/>
        <c:crosses val="autoZero"/>
        <c:auto val="1"/>
        <c:lblAlgn val="ctr"/>
        <c:lblOffset val="100"/>
        <c:noMultiLvlLbl val="0"/>
      </c:catAx>
      <c:valAx>
        <c:axId val="192073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56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5828874361135"/>
          <c:y val="8.1832182807684256E-2"/>
          <c:w val="0.77934171272069253"/>
          <c:h val="0.80590909378299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Sheet1!$B$14:$B$16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12</c:v>
                </c:pt>
                <c:pt idx="2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7-44CC-B455-27B0BD8F4C24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Sheet1!$C$14:$C$16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15.95</c:v>
                </c:pt>
                <c:pt idx="2">
                  <c:v>99.9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07-44CC-B455-27B0BD8F4C24}"/>
            </c:ext>
          </c:extLst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Sheet1!$D$14:$D$16</c:f>
              <c:numCache>
                <c:formatCode>"$"#,##0.00_);[Red]\("$"#,##0.00\)</c:formatCode>
                <c:ptCount val="3"/>
                <c:pt idx="0">
                  <c:v>75</c:v>
                </c:pt>
                <c:pt idx="1">
                  <c:v>27.5</c:v>
                </c:pt>
                <c:pt idx="2">
                  <c:v>179.95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07-44CC-B455-27B0BD8F4C24}"/>
            </c:ext>
          </c:extLst>
        </c:ser>
        <c:ser>
          <c:idx val="3"/>
          <c:order val="3"/>
          <c:tx>
            <c:strRef>
              <c:f>Sheet1!$E$13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Sheet1!$E$14:$E$16</c:f>
              <c:numCache>
                <c:formatCode>"$"#,##0.00_);[Red]\("$"#,##0.00\)</c:formatCode>
                <c:ptCount val="3"/>
                <c:pt idx="0">
                  <c:v>117</c:v>
                </c:pt>
                <c:pt idx="1">
                  <c:v>31.95</c:v>
                </c:pt>
                <c:pt idx="2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07-44CC-B455-27B0BD8F4C24}"/>
            </c:ext>
          </c:extLst>
        </c:ser>
        <c:ser>
          <c:idx val="4"/>
          <c:order val="4"/>
          <c:tx>
            <c:strRef>
              <c:f>Sheet1!$F$13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Sheet1!$F$14:$F$16</c:f>
              <c:numCache>
                <c:formatCode>"$"#,##0.00_);[Red]\("$"#,##0.00\)</c:formatCode>
                <c:ptCount val="3"/>
                <c:pt idx="0">
                  <c:v>150</c:v>
                </c:pt>
                <c:pt idx="1">
                  <c:v>35.5</c:v>
                </c:pt>
                <c:pt idx="2">
                  <c:v>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07-44CC-B455-27B0BD8F4C24}"/>
            </c:ext>
          </c:extLst>
        </c:ser>
        <c:ser>
          <c:idx val="5"/>
          <c:order val="5"/>
          <c:tx>
            <c:strRef>
              <c:f>Sheet1!$G$13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929292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Sheet1!$G$14:$G$16</c:f>
              <c:numCache>
                <c:formatCode>"$"#,##0.00_);[Red]\("$"#,##0.00\)</c:formatCode>
                <c:ptCount val="3"/>
                <c:pt idx="0">
                  <c:v>250</c:v>
                </c:pt>
                <c:pt idx="1">
                  <c:v>50</c:v>
                </c:pt>
                <c:pt idx="2">
                  <c:v>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07-44CC-B455-27B0BD8F4C24}"/>
            </c:ext>
          </c:extLst>
        </c:ser>
        <c:ser>
          <c:idx val="6"/>
          <c:order val="6"/>
          <c:tx>
            <c:strRef>
              <c:f>Sheet1!$H$13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8AD4C1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Sheet1!$H$14:$H$16</c:f>
              <c:numCache>
                <c:formatCode>"$"#,##0.00_);[Red]\("$"#,##0.00\)</c:formatCode>
                <c:ptCount val="3"/>
                <c:pt idx="0">
                  <c:v>280</c:v>
                </c:pt>
                <c:pt idx="1">
                  <c:v>70</c:v>
                </c:pt>
                <c:pt idx="2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07-44CC-B455-27B0BD8F4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866623"/>
        <c:axId val="1944326207"/>
      </c:barChart>
      <c:catAx>
        <c:axId val="12786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326207"/>
        <c:crosses val="autoZero"/>
        <c:auto val="1"/>
        <c:lblAlgn val="ctr"/>
        <c:lblOffset val="100"/>
        <c:noMultiLvlLbl val="0"/>
      </c:catAx>
      <c:valAx>
        <c:axId val="194432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66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4332528430596"/>
          <c:y val="5.4340096434401394E-2"/>
          <c:w val="0.86640669916260471"/>
          <c:h val="0.73014947599635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Sheet1!$B$2:$B$6</c:f>
              <c:numCache>
                <c:formatCode>"$"#,##0.00_);[Red]\("$"#,##0.00\)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0.05</c:v>
                </c:pt>
                <c:pt idx="3">
                  <c:v>0.15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5-43D2-ADCD-4FBF4903DC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Sheet1!$C$2:$C$6</c:f>
              <c:numCache>
                <c:formatCode>"$"#,##0.00_);[Red]\("$"#,##0.00\)</c:formatCode>
                <c:ptCount val="5"/>
                <c:pt idx="0">
                  <c:v>1</c:v>
                </c:pt>
                <c:pt idx="1">
                  <c:v>0.3</c:v>
                </c:pt>
                <c:pt idx="2">
                  <c:v>0.05</c:v>
                </c:pt>
                <c:pt idx="3">
                  <c:v>0.25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5-43D2-ADCD-4FBF4903DC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Sheet1!$D$2:$D$6</c:f>
              <c:numCache>
                <c:formatCode>"$"#,##0.00_);[Red]\("$"#,##0.00\)</c:formatCode>
                <c:ptCount val="5"/>
                <c:pt idx="0">
                  <c:v>2.0499999999999998</c:v>
                </c:pt>
                <c:pt idx="1">
                  <c:v>0.35</c:v>
                </c:pt>
                <c:pt idx="2">
                  <c:v>0.15</c:v>
                </c:pt>
                <c:pt idx="3">
                  <c:v>0.4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A5-43D2-ADCD-4FBF4903DC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BCF9A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Sheet1!$E$2:$E$6</c:f>
              <c:numCache>
                <c:formatCode>"$"#,##0.00_);[Red]\("$"#,##0.00\)</c:formatCode>
                <c:ptCount val="5"/>
                <c:pt idx="0">
                  <c:v>3.55</c:v>
                </c:pt>
                <c:pt idx="1">
                  <c:v>0.35</c:v>
                </c:pt>
                <c:pt idx="2">
                  <c:v>0.35</c:v>
                </c:pt>
                <c:pt idx="3">
                  <c:v>0.6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A5-43D2-ADCD-4FBF4903DC8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Sheet1!$F$2:$F$6</c:f>
              <c:numCache>
                <c:formatCode>"$"#,##0.00_);[Red]\("$"#,##0.00\)</c:formatCode>
                <c:ptCount val="5"/>
                <c:pt idx="0">
                  <c:v>4.3499999999999996</c:v>
                </c:pt>
                <c:pt idx="1">
                  <c:v>1</c:v>
                </c:pt>
                <c:pt idx="2">
                  <c:v>0.5</c:v>
                </c:pt>
                <c:pt idx="3">
                  <c:v>0.8</c:v>
                </c:pt>
                <c:pt idx="4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5-43D2-ADCD-4FBF4903DC8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92929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Sheet1!$G$2:$G$6</c:f>
              <c:numCache>
                <c:formatCode>"$"#,##0.00_);[Red]\("$"#,##0.00\)</c:formatCode>
                <c:ptCount val="5"/>
                <c:pt idx="0">
                  <c:v>6.2</c:v>
                </c:pt>
                <c:pt idx="1">
                  <c:v>1.5</c:v>
                </c:pt>
                <c:pt idx="2">
                  <c:v>0.65</c:v>
                </c:pt>
                <c:pt idx="3">
                  <c:v>1.45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A5-43D2-ADCD-4FBF4903DC8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8AD4C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Sheet1!$H$2:$H$6</c:f>
              <c:numCache>
                <c:formatCode>"$"#,##0.00_);[Red]\("$"#,##0.00\)</c:formatCode>
                <c:ptCount val="5"/>
                <c:pt idx="0">
                  <c:v>8.15</c:v>
                </c:pt>
                <c:pt idx="1">
                  <c:v>2.25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A5-43D2-ADCD-4FBF4903D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353023"/>
        <c:axId val="2116790735"/>
      </c:barChart>
      <c:catAx>
        <c:axId val="135353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790735"/>
        <c:crosses val="autoZero"/>
        <c:auto val="1"/>
        <c:lblAlgn val="ctr"/>
        <c:lblOffset val="100"/>
        <c:noMultiLvlLbl val="0"/>
      </c:catAx>
      <c:valAx>
        <c:axId val="2116790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53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Sheet1!$B$14:$B$16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12</c:v>
                </c:pt>
                <c:pt idx="2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D-4674-AC14-65BFE419E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943407"/>
        <c:axId val="139238063"/>
      </c:barChart>
      <c:catAx>
        <c:axId val="223943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38063"/>
        <c:crosses val="autoZero"/>
        <c:auto val="1"/>
        <c:lblAlgn val="ctr"/>
        <c:lblOffset val="100"/>
        <c:noMultiLvlLbl val="0"/>
      </c:catAx>
      <c:valAx>
        <c:axId val="13923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943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Sheet2!$B$2:$B$8</c:f>
              <c:numCache>
                <c:formatCode>"$"#,##0_);[Red]\("$"#,##0\)</c:formatCode>
                <c:ptCount val="7"/>
                <c:pt idx="0">
                  <c:v>1800</c:v>
                </c:pt>
                <c:pt idx="1">
                  <c:v>3100</c:v>
                </c:pt>
                <c:pt idx="2">
                  <c:v>3500</c:v>
                </c:pt>
                <c:pt idx="3">
                  <c:v>3900</c:v>
                </c:pt>
                <c:pt idx="4">
                  <c:v>4000</c:v>
                </c:pt>
                <c:pt idx="5">
                  <c:v>4100</c:v>
                </c:pt>
                <c:pt idx="6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2-44F3-9B4A-4FFB4392B402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F265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D8A-4CD3-882A-3DEDD0F53038}"/>
              </c:ext>
            </c:extLst>
          </c:dPt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Sheet2!$C$2:$C$8</c:f>
              <c:numCache>
                <c:formatCode>"$"#,##0_);[Red]\("$"#,##0\)</c:formatCode>
                <c:ptCount val="7"/>
                <c:pt idx="0">
                  <c:v>3100</c:v>
                </c:pt>
                <c:pt idx="1">
                  <c:v>5700</c:v>
                </c:pt>
                <c:pt idx="2">
                  <c:v>5800</c:v>
                </c:pt>
                <c:pt idx="3">
                  <c:v>6400</c:v>
                </c:pt>
                <c:pt idx="4">
                  <c:v>6800</c:v>
                </c:pt>
                <c:pt idx="5">
                  <c:v>7000</c:v>
                </c:pt>
                <c:pt idx="6">
                  <c:v>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42-44F3-9B4A-4FFB4392B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7393104"/>
        <c:axId val="2048460960"/>
      </c:barChart>
      <c:catAx>
        <c:axId val="205739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460960"/>
        <c:crosses val="autoZero"/>
        <c:auto val="1"/>
        <c:lblAlgn val="ctr"/>
        <c:lblOffset val="100"/>
        <c:noMultiLvlLbl val="0"/>
      </c:catAx>
      <c:valAx>
        <c:axId val="204846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39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7340332458443"/>
          <c:y val="5.7060367454068242E-2"/>
          <c:w val="0.80317104111986004"/>
          <c:h val="0.73105643044619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Sheet1!$B$14:$B$16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12</c:v>
                </c:pt>
                <c:pt idx="2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4-4D0B-A4E7-00D94501DEB6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Sheet1!$C$14:$C$16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15.95</c:v>
                </c:pt>
                <c:pt idx="2">
                  <c:v>99.9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4-4D0B-A4E7-00D94501D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6"/>
        <c:overlap val="-27"/>
        <c:axId val="139456319"/>
        <c:axId val="133741999"/>
      </c:barChart>
      <c:catAx>
        <c:axId val="13945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41999"/>
        <c:crosses val="autoZero"/>
        <c:auto val="1"/>
        <c:lblAlgn val="ctr"/>
        <c:lblOffset val="100"/>
        <c:noMultiLvlLbl val="0"/>
      </c:catAx>
      <c:valAx>
        <c:axId val="13374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56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Sheet1!$B$2:$B$6</c:f>
              <c:numCache>
                <c:formatCode>"$"#,##0.00_);[Red]\("$"#,##0.00\)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0.05</c:v>
                </c:pt>
                <c:pt idx="3">
                  <c:v>0.15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A-4DBE-9111-C36CB26AE3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Sheet1!$C$2:$C$6</c:f>
              <c:numCache>
                <c:formatCode>"$"#,##0.00_);[Red]\("$"#,##0.00\)</c:formatCode>
                <c:ptCount val="5"/>
                <c:pt idx="0">
                  <c:v>1</c:v>
                </c:pt>
                <c:pt idx="1">
                  <c:v>0.3</c:v>
                </c:pt>
                <c:pt idx="2">
                  <c:v>0.05</c:v>
                </c:pt>
                <c:pt idx="3">
                  <c:v>0.25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A-4DBE-9111-C36CB26AE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864623"/>
        <c:axId val="1020548287"/>
      </c:barChart>
      <c:catAx>
        <c:axId val="12786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548287"/>
        <c:crosses val="autoZero"/>
        <c:auto val="1"/>
        <c:lblAlgn val="ctr"/>
        <c:lblOffset val="100"/>
        <c:noMultiLvlLbl val="0"/>
      </c:catAx>
      <c:valAx>
        <c:axId val="102054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64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Sheet2!$B$2:$B$8</c:f>
              <c:numCache>
                <c:formatCode>"$"#,##0_);[Red]\("$"#,##0\)</c:formatCode>
                <c:ptCount val="7"/>
                <c:pt idx="0">
                  <c:v>1800</c:v>
                </c:pt>
                <c:pt idx="1">
                  <c:v>3100</c:v>
                </c:pt>
                <c:pt idx="2">
                  <c:v>3500</c:v>
                </c:pt>
                <c:pt idx="3">
                  <c:v>3900</c:v>
                </c:pt>
                <c:pt idx="4">
                  <c:v>4000</c:v>
                </c:pt>
                <c:pt idx="5">
                  <c:v>4100</c:v>
                </c:pt>
                <c:pt idx="6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8-413C-A4B9-6EEC29612863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Sheet2!$C$2:$C$8</c:f>
              <c:numCache>
                <c:formatCode>"$"#,##0_);[Red]\("$"#,##0\)</c:formatCode>
                <c:ptCount val="7"/>
                <c:pt idx="0">
                  <c:v>3100</c:v>
                </c:pt>
                <c:pt idx="1">
                  <c:v>5700</c:v>
                </c:pt>
                <c:pt idx="2">
                  <c:v>5800</c:v>
                </c:pt>
                <c:pt idx="3">
                  <c:v>6400</c:v>
                </c:pt>
                <c:pt idx="4">
                  <c:v>6800</c:v>
                </c:pt>
                <c:pt idx="5">
                  <c:v>7000</c:v>
                </c:pt>
                <c:pt idx="6">
                  <c:v>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8-413C-A4B9-6EEC29612863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Nurses</c:v>
                </c:pt>
                <c:pt idx="1">
                  <c:v>Lawyers</c:v>
                </c:pt>
                <c:pt idx="2">
                  <c:v>Teachers </c:v>
                </c:pt>
                <c:pt idx="3">
                  <c:v>Architects</c:v>
                </c:pt>
                <c:pt idx="4">
                  <c:v>Construction workers</c:v>
                </c:pt>
                <c:pt idx="5">
                  <c:v>Firefighters</c:v>
                </c:pt>
                <c:pt idx="6">
                  <c:v>Engineers</c:v>
                </c:pt>
              </c:strCache>
            </c:strRef>
          </c:cat>
          <c:val>
            <c:numRef>
              <c:f>Sheet2!$D$2:$D$8</c:f>
              <c:numCache>
                <c:formatCode>"$"#,##0_);[Red]\("$"#,##0\)</c:formatCode>
                <c:ptCount val="7"/>
                <c:pt idx="0">
                  <c:v>7400</c:v>
                </c:pt>
                <c:pt idx="1">
                  <c:v>10200</c:v>
                </c:pt>
                <c:pt idx="2">
                  <c:v>11700</c:v>
                </c:pt>
                <c:pt idx="3">
                  <c:v>12000</c:v>
                </c:pt>
                <c:pt idx="4">
                  <c:v>12400</c:v>
                </c:pt>
                <c:pt idx="5">
                  <c:v>13000</c:v>
                </c:pt>
                <c:pt idx="6">
                  <c:v>16200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58-413C-A4B9-6EEC29612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7388304"/>
        <c:axId val="1919250000"/>
      </c:barChart>
      <c:catAx>
        <c:axId val="205738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250000"/>
        <c:crosses val="autoZero"/>
        <c:auto val="1"/>
        <c:lblAlgn val="ctr"/>
        <c:lblOffset val="100"/>
        <c:noMultiLvlLbl val="0"/>
      </c:catAx>
      <c:valAx>
        <c:axId val="191925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3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Sheet1!$B$2:$B$6</c:f>
              <c:numCache>
                <c:formatCode>"$"#,##0.00_);[Red]\("$"#,##0.00\)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0.05</c:v>
                </c:pt>
                <c:pt idx="3">
                  <c:v>0.15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1-4311-ADC3-AE8E08DD5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Sheet1!$C$2:$C$6</c:f>
              <c:numCache>
                <c:formatCode>"$"#,##0.00_);[Red]\("$"#,##0.00\)</c:formatCode>
                <c:ptCount val="5"/>
                <c:pt idx="0">
                  <c:v>1</c:v>
                </c:pt>
                <c:pt idx="1">
                  <c:v>0.3</c:v>
                </c:pt>
                <c:pt idx="2">
                  <c:v>0.05</c:v>
                </c:pt>
                <c:pt idx="3">
                  <c:v>0.25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1-4311-ADC3-AE8E08DD5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Movie ticket</c:v>
                </c:pt>
                <c:pt idx="1">
                  <c:v>Bus fare</c:v>
                </c:pt>
                <c:pt idx="2">
                  <c:v>Chocolate bar</c:v>
                </c:pt>
                <c:pt idx="3">
                  <c:v>Ice cream cone</c:v>
                </c:pt>
                <c:pt idx="4">
                  <c:v>Hamburger</c:v>
                </c:pt>
              </c:strCache>
            </c:strRef>
          </c:cat>
          <c:val>
            <c:numRef>
              <c:f>Sheet1!$D$2:$D$6</c:f>
              <c:numCache>
                <c:formatCode>"$"#,##0.00_);[Red]\("$"#,##0.00\)</c:formatCode>
                <c:ptCount val="5"/>
                <c:pt idx="0">
                  <c:v>2.0499999999999998</c:v>
                </c:pt>
                <c:pt idx="1">
                  <c:v>0.35</c:v>
                </c:pt>
                <c:pt idx="2">
                  <c:v>0.15</c:v>
                </c:pt>
                <c:pt idx="3">
                  <c:v>0.4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51-4311-ADC3-AE8E08DD5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4449823"/>
        <c:axId val="2119670735"/>
      </c:barChart>
      <c:catAx>
        <c:axId val="102444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670735"/>
        <c:crosses val="autoZero"/>
        <c:auto val="1"/>
        <c:lblAlgn val="ctr"/>
        <c:lblOffset val="100"/>
        <c:noMultiLvlLbl val="0"/>
      </c:catAx>
      <c:valAx>
        <c:axId val="2119670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44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Sheet1!$B$14:$B$16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12</c:v>
                </c:pt>
                <c:pt idx="2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D-4AE4-A686-06780B1D5638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Sheet1!$C$14:$C$16</c:f>
              <c:numCache>
                <c:formatCode>"$"#,##0.00_);[Red]\("$"#,##0.00\)</c:formatCode>
                <c:ptCount val="3"/>
                <c:pt idx="0">
                  <c:v>42.95</c:v>
                </c:pt>
                <c:pt idx="1">
                  <c:v>15.95</c:v>
                </c:pt>
                <c:pt idx="2">
                  <c:v>99.9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D-4AE4-A686-06780B1D5638}"/>
            </c:ext>
          </c:extLst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Bike</c:v>
                </c:pt>
                <c:pt idx="1">
                  <c:v>Baseball glove</c:v>
                </c:pt>
                <c:pt idx="2">
                  <c:v>Guitar</c:v>
                </c:pt>
              </c:strCache>
            </c:strRef>
          </c:cat>
          <c:val>
            <c:numRef>
              <c:f>Sheet1!$D$14:$D$16</c:f>
              <c:numCache>
                <c:formatCode>"$"#,##0.00_);[Red]\("$"#,##0.00\)</c:formatCode>
                <c:ptCount val="3"/>
                <c:pt idx="0">
                  <c:v>75</c:v>
                </c:pt>
                <c:pt idx="1">
                  <c:v>27.5</c:v>
                </c:pt>
                <c:pt idx="2">
                  <c:v>179.95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1D-4AE4-A686-06780B1D5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393567"/>
        <c:axId val="2115138159"/>
      </c:barChart>
      <c:catAx>
        <c:axId val="12639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138159"/>
        <c:crosses val="autoZero"/>
        <c:auto val="1"/>
        <c:lblAlgn val="ctr"/>
        <c:lblOffset val="100"/>
        <c:noMultiLvlLbl val="0"/>
      </c:catAx>
      <c:valAx>
        <c:axId val="2115138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9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12914"/>
    </a:soli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1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4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0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6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8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4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0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5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4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93B84-D925-43F2-BF36-81906589121D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7F55-5C42-43FC-9258-C90154AB2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6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4B474C8-9F2A-4A82-BCCA-7AF448C16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078DDB-BC89-4B7F-97E2-9E99E44E6CFB}"/>
              </a:ext>
            </a:extLst>
          </p:cNvPr>
          <p:cNvSpPr/>
          <p:nvPr/>
        </p:nvSpPr>
        <p:spPr>
          <a:xfrm>
            <a:off x="1678491" y="4533638"/>
            <a:ext cx="8835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Learn how much things cost and how much people earned</a:t>
            </a:r>
          </a:p>
        </p:txBody>
      </p:sp>
    </p:spTree>
    <p:extLst>
      <p:ext uri="{BB962C8B-B14F-4D97-AF65-F5344CB8AC3E}">
        <p14:creationId xmlns:p14="http://schemas.microsoft.com/office/powerpoint/2010/main" val="328874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So that’s </a:t>
            </a:r>
            <a:r>
              <a:rPr lang="en-US" sz="6000" dirty="0">
                <a:solidFill>
                  <a:srgbClr val="FFC000"/>
                </a:solidFill>
                <a:latin typeface="Arial Black" panose="020B0A04020102020204" pitchFamily="34" charset="0"/>
              </a:rPr>
              <a:t>inflation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1537"/>
            <a:ext cx="110066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C000"/>
                </a:solidFill>
              </a:rPr>
              <a:t>…when prices and wages</a:t>
            </a:r>
            <a:r>
              <a:rPr lang="en-US" sz="4000" b="1" dirty="0">
                <a:solidFill>
                  <a:srgbClr val="FFC000"/>
                </a:solidFill>
              </a:rPr>
              <a:t> rise steadily</a:t>
            </a:r>
            <a:r>
              <a:rPr lang="en-US" sz="4000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endParaRPr lang="en-US" sz="40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Inflation means that 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$1 </a:t>
            </a:r>
            <a:r>
              <a:rPr lang="en-US" sz="4000" dirty="0">
                <a:solidFill>
                  <a:schemeClr val="bg1"/>
                </a:solidFill>
              </a:rPr>
              <a:t>was more valuable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in 1955 than it is today.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7691" y="3504280"/>
            <a:ext cx="4233925" cy="26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8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407A53-5E28-4E67-91AC-D1063D497705}"/>
              </a:ext>
            </a:extLst>
          </p:cNvPr>
          <p:cNvSpPr/>
          <p:nvPr/>
        </p:nvSpPr>
        <p:spPr>
          <a:xfrm>
            <a:off x="144855" y="306201"/>
            <a:ext cx="7673668" cy="2796008"/>
          </a:xfrm>
          <a:prstGeom prst="rect">
            <a:avLst/>
          </a:prstGeom>
          <a:gradFill>
            <a:gsLst>
              <a:gs pos="0">
                <a:srgbClr val="ADADAD"/>
              </a:gs>
              <a:gs pos="62800">
                <a:srgbClr val="9C9C9C"/>
              </a:gs>
              <a:gs pos="100000">
                <a:srgbClr val="92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1967" y="5005531"/>
            <a:ext cx="3875603" cy="1892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See how much things cost and how much people earned in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“the good old days…”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418415" y="5728318"/>
            <a:ext cx="509155" cy="446809"/>
          </a:xfrm>
          <a:prstGeom prst="rightArrow">
            <a:avLst/>
          </a:prstGeom>
          <a:solidFill>
            <a:srgbClr val="E7B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2D8FBA40-AFB3-457C-A45D-0CC1CD93C3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" t="18251" r="1" b="7834"/>
          <a:stretch/>
        </p:blipFill>
        <p:spPr>
          <a:xfrm>
            <a:off x="6519672" y="306202"/>
            <a:ext cx="5527474" cy="2796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023" y="643622"/>
            <a:ext cx="7818523" cy="55707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/>
              <a:t>People often look back on the days when everything cost less and say they were the </a:t>
            </a:r>
            <a:r>
              <a:rPr lang="en-US" sz="4000" b="1" dirty="0"/>
              <a:t>"good old days.”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But were they really so good? </a:t>
            </a:r>
          </a:p>
          <a:p>
            <a:r>
              <a:rPr lang="en-US" sz="4000" dirty="0">
                <a:solidFill>
                  <a:schemeClr val="bg1"/>
                </a:solidFill>
              </a:rPr>
              <a:t>Things did cost less, but people earned less, too.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7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E082AE6-A79E-44C3-917A-817340C0A952}"/>
              </a:ext>
            </a:extLst>
          </p:cNvPr>
          <p:cNvSpPr/>
          <p:nvPr/>
        </p:nvSpPr>
        <p:spPr>
          <a:xfrm>
            <a:off x="182880" y="184071"/>
            <a:ext cx="11826240" cy="956524"/>
          </a:xfrm>
          <a:prstGeom prst="rect">
            <a:avLst/>
          </a:prstGeom>
          <a:gradFill>
            <a:gsLst>
              <a:gs pos="0">
                <a:srgbClr val="ADADAD"/>
              </a:gs>
              <a:gs pos="62800">
                <a:srgbClr val="9C9C9C"/>
              </a:gs>
              <a:gs pos="100000">
                <a:srgbClr val="92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451" y="313173"/>
            <a:ext cx="9434078" cy="82742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“baby boomers” are born, families migrate to the suburbs, and the civil rights movement and rock and roll take hold.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6D77FDBA-04BB-4E3D-BD40-5C2CAA1199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637767"/>
              </p:ext>
            </p:extLst>
          </p:nvPr>
        </p:nvGraphicFramePr>
        <p:xfrm>
          <a:off x="5369056" y="1898903"/>
          <a:ext cx="6454038" cy="476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D59E793-0038-481E-A045-1C3E3C694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422699"/>
              </p:ext>
            </p:extLst>
          </p:nvPr>
        </p:nvGraphicFramePr>
        <p:xfrm>
          <a:off x="310246" y="1898903"/>
          <a:ext cx="4499318" cy="235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AE944EB-41A4-47AC-9C3A-813CA3869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71154"/>
              </p:ext>
            </p:extLst>
          </p:nvPr>
        </p:nvGraphicFramePr>
        <p:xfrm>
          <a:off x="310246" y="1302633"/>
          <a:ext cx="11453562" cy="468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560">
                  <a:extLst>
                    <a:ext uri="{9D8B030D-6E8A-4147-A177-3AD203B41FA5}">
                      <a16:colId xmlns:a16="http://schemas.microsoft.com/office/drawing/2014/main" val="3733097158"/>
                    </a:ext>
                  </a:extLst>
                </a:gridCol>
                <a:gridCol w="608937">
                  <a:extLst>
                    <a:ext uri="{9D8B030D-6E8A-4147-A177-3AD203B41FA5}">
                      <a16:colId xmlns:a16="http://schemas.microsoft.com/office/drawing/2014/main" val="1740237846"/>
                    </a:ext>
                  </a:extLst>
                </a:gridCol>
                <a:gridCol w="6558065">
                  <a:extLst>
                    <a:ext uri="{9D8B030D-6E8A-4147-A177-3AD203B41FA5}">
                      <a16:colId xmlns:a16="http://schemas.microsoft.com/office/drawing/2014/main" val="4143252642"/>
                    </a:ext>
                  </a:extLst>
                </a:gridCol>
              </a:tblGrid>
              <a:tr h="468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it cost…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people earned…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8863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1F9BA12-AD33-444A-9C38-897BD8B7C79A}"/>
              </a:ext>
            </a:extLst>
          </p:cNvPr>
          <p:cNvGrpSpPr/>
          <p:nvPr/>
        </p:nvGrpSpPr>
        <p:grpSpPr>
          <a:xfrm>
            <a:off x="11183208" y="1413089"/>
            <a:ext cx="713113" cy="307777"/>
            <a:chOff x="9035360" y="1898313"/>
            <a:chExt cx="713113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C06088-1133-4E83-9848-279F91B41079}"/>
                </a:ext>
              </a:extLst>
            </p:cNvPr>
            <p:cNvSpPr/>
            <p:nvPr/>
          </p:nvSpPr>
          <p:spPr>
            <a:xfrm>
              <a:off x="9035360" y="1965649"/>
              <a:ext cx="162962" cy="1629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1FCEA3-50EF-4EA4-B941-1ADD99DA8CE7}"/>
                </a:ext>
              </a:extLst>
            </p:cNvPr>
            <p:cNvSpPr txBox="1"/>
            <p:nvPr/>
          </p:nvSpPr>
          <p:spPr>
            <a:xfrm>
              <a:off x="9198322" y="189831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1950</a:t>
              </a:r>
            </a:p>
          </p:txBody>
        </p: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ADEEA10-2D0A-4CA7-87C2-71F339BE75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198669"/>
              </p:ext>
            </p:extLst>
          </p:nvPr>
        </p:nvGraphicFramePr>
        <p:xfrm>
          <a:off x="310246" y="4249262"/>
          <a:ext cx="4499317" cy="2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9670E5-8025-4487-8F20-ED6F6BDBCA23}"/>
              </a:ext>
            </a:extLst>
          </p:cNvPr>
          <p:cNvSpPr txBox="1"/>
          <p:nvPr/>
        </p:nvSpPr>
        <p:spPr>
          <a:xfrm>
            <a:off x="300473" y="230280"/>
            <a:ext cx="22615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1950s</a:t>
            </a:r>
          </a:p>
        </p:txBody>
      </p:sp>
    </p:spTree>
    <p:extLst>
      <p:ext uri="{BB962C8B-B14F-4D97-AF65-F5344CB8AC3E}">
        <p14:creationId xmlns:p14="http://schemas.microsoft.com/office/powerpoint/2010/main" val="244084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C3B9F8E-355C-4FCB-9CCB-985692789EDB}"/>
              </a:ext>
            </a:extLst>
          </p:cNvPr>
          <p:cNvSpPr/>
          <p:nvPr/>
        </p:nvSpPr>
        <p:spPr>
          <a:xfrm>
            <a:off x="182880" y="184071"/>
            <a:ext cx="11826240" cy="956524"/>
          </a:xfrm>
          <a:prstGeom prst="rect">
            <a:avLst/>
          </a:prstGeom>
          <a:gradFill>
            <a:gsLst>
              <a:gs pos="0">
                <a:srgbClr val="ADADAD"/>
              </a:gs>
              <a:gs pos="62800">
                <a:srgbClr val="9C9C9C"/>
              </a:gs>
              <a:gs pos="100000">
                <a:srgbClr val="92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5" y="235949"/>
            <a:ext cx="8976002" cy="83099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Martin Luther King Jr delivers his “I Have a Dream” speech. We walk on the moon, and the US joins the Vietnam War.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75860"/>
              </p:ext>
            </p:extLst>
          </p:nvPr>
        </p:nvGraphicFramePr>
        <p:xfrm>
          <a:off x="389299" y="1226011"/>
          <a:ext cx="11374508" cy="468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6973">
                  <a:extLst>
                    <a:ext uri="{9D8B030D-6E8A-4147-A177-3AD203B41FA5}">
                      <a16:colId xmlns:a16="http://schemas.microsoft.com/office/drawing/2014/main" val="3733097158"/>
                    </a:ext>
                  </a:extLst>
                </a:gridCol>
                <a:gridCol w="668112">
                  <a:extLst>
                    <a:ext uri="{9D8B030D-6E8A-4147-A177-3AD203B41FA5}">
                      <a16:colId xmlns:a16="http://schemas.microsoft.com/office/drawing/2014/main" val="1740237846"/>
                    </a:ext>
                  </a:extLst>
                </a:gridCol>
                <a:gridCol w="6449423">
                  <a:extLst>
                    <a:ext uri="{9D8B030D-6E8A-4147-A177-3AD203B41FA5}">
                      <a16:colId xmlns:a16="http://schemas.microsoft.com/office/drawing/2014/main" val="4143252642"/>
                    </a:ext>
                  </a:extLst>
                </a:gridCol>
              </a:tblGrid>
              <a:tr h="468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it cost…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people earned…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88631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BA184FD-FB7C-4B70-87B4-3197BFB07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767328"/>
              </p:ext>
            </p:extLst>
          </p:nvPr>
        </p:nvGraphicFramePr>
        <p:xfrm>
          <a:off x="5450186" y="1759169"/>
          <a:ext cx="6428304" cy="492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FCF3B1F-7574-4B63-9CBF-A41562B8E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342386"/>
              </p:ext>
            </p:extLst>
          </p:nvPr>
        </p:nvGraphicFramePr>
        <p:xfrm>
          <a:off x="313510" y="4260391"/>
          <a:ext cx="4865072" cy="242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F9785D9-A224-40C4-963F-99836EAC7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669909"/>
              </p:ext>
            </p:extLst>
          </p:nvPr>
        </p:nvGraphicFramePr>
        <p:xfrm>
          <a:off x="313510" y="1759169"/>
          <a:ext cx="4865072" cy="256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023982F-9831-4F16-8015-F81A607D8B1D}"/>
              </a:ext>
            </a:extLst>
          </p:cNvPr>
          <p:cNvGrpSpPr/>
          <p:nvPr/>
        </p:nvGrpSpPr>
        <p:grpSpPr>
          <a:xfrm>
            <a:off x="10477317" y="1325847"/>
            <a:ext cx="1437386" cy="308290"/>
            <a:chOff x="9035360" y="1897800"/>
            <a:chExt cx="1437386" cy="30829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889D4B-DD3E-4FAE-BE5E-600D21E52EE2}"/>
                </a:ext>
              </a:extLst>
            </p:cNvPr>
            <p:cNvSpPr/>
            <p:nvPr/>
          </p:nvSpPr>
          <p:spPr>
            <a:xfrm>
              <a:off x="9035360" y="1965649"/>
              <a:ext cx="162962" cy="1629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83F1AA-A306-439C-94C2-78F59F7BE7C0}"/>
                </a:ext>
              </a:extLst>
            </p:cNvPr>
            <p:cNvSpPr/>
            <p:nvPr/>
          </p:nvSpPr>
          <p:spPr>
            <a:xfrm>
              <a:off x="9759631" y="1960620"/>
              <a:ext cx="162962" cy="162962"/>
            </a:xfrm>
            <a:prstGeom prst="rect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6A27EF-D9CB-478C-87E9-0FE9CF2D3562}"/>
                </a:ext>
              </a:extLst>
            </p:cNvPr>
            <p:cNvSpPr txBox="1"/>
            <p:nvPr/>
          </p:nvSpPr>
          <p:spPr>
            <a:xfrm>
              <a:off x="9198322" y="189831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1950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F96310-536D-4D4A-9A8E-1583D4BA008E}"/>
                </a:ext>
              </a:extLst>
            </p:cNvPr>
            <p:cNvSpPr txBox="1"/>
            <p:nvPr/>
          </p:nvSpPr>
          <p:spPr>
            <a:xfrm>
              <a:off x="9922595" y="189780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1960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9CF8FA1-3DD5-4CD5-819F-DA0B24E4B962}"/>
              </a:ext>
            </a:extLst>
          </p:cNvPr>
          <p:cNvSpPr txBox="1"/>
          <p:nvPr/>
        </p:nvSpPr>
        <p:spPr>
          <a:xfrm>
            <a:off x="300473" y="230280"/>
            <a:ext cx="22615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1960s</a:t>
            </a:r>
          </a:p>
        </p:txBody>
      </p:sp>
    </p:spTree>
    <p:extLst>
      <p:ext uri="{BB962C8B-B14F-4D97-AF65-F5344CB8AC3E}">
        <p14:creationId xmlns:p14="http://schemas.microsoft.com/office/powerpoint/2010/main" val="321848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B71426-F601-47C4-A167-17780481AA59}"/>
              </a:ext>
            </a:extLst>
          </p:cNvPr>
          <p:cNvSpPr/>
          <p:nvPr/>
        </p:nvSpPr>
        <p:spPr>
          <a:xfrm>
            <a:off x="182880" y="184071"/>
            <a:ext cx="11826240" cy="956524"/>
          </a:xfrm>
          <a:prstGeom prst="rect">
            <a:avLst/>
          </a:prstGeom>
          <a:gradFill>
            <a:gsLst>
              <a:gs pos="0">
                <a:srgbClr val="ADADAD"/>
              </a:gs>
              <a:gs pos="62800">
                <a:srgbClr val="9C9C9C"/>
              </a:gs>
              <a:gs pos="100000">
                <a:srgbClr val="92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259" y="176944"/>
            <a:ext cx="8916924" cy="981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Women enter the workforce in record numbers. The computer age dawns. Japan emerges as an economic power.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9EF932B-381E-4865-93AF-350FDAECB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397136"/>
              </p:ext>
            </p:extLst>
          </p:nvPr>
        </p:nvGraphicFramePr>
        <p:xfrm>
          <a:off x="5432079" y="1713243"/>
          <a:ext cx="6494688" cy="490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520F6FE-AA27-44A5-9786-7415C9977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895046"/>
              </p:ext>
            </p:extLst>
          </p:nvPr>
        </p:nvGraphicFramePr>
        <p:xfrm>
          <a:off x="283339" y="1148061"/>
          <a:ext cx="11480468" cy="468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6629">
                  <a:extLst>
                    <a:ext uri="{9D8B030D-6E8A-4147-A177-3AD203B41FA5}">
                      <a16:colId xmlns:a16="http://schemas.microsoft.com/office/drawing/2014/main" val="3733097158"/>
                    </a:ext>
                  </a:extLst>
                </a:gridCol>
                <a:gridCol w="639743">
                  <a:extLst>
                    <a:ext uri="{9D8B030D-6E8A-4147-A177-3AD203B41FA5}">
                      <a16:colId xmlns:a16="http://schemas.microsoft.com/office/drawing/2014/main" val="1740237846"/>
                    </a:ext>
                  </a:extLst>
                </a:gridCol>
                <a:gridCol w="6544096">
                  <a:extLst>
                    <a:ext uri="{9D8B030D-6E8A-4147-A177-3AD203B41FA5}">
                      <a16:colId xmlns:a16="http://schemas.microsoft.com/office/drawing/2014/main" val="4143252642"/>
                    </a:ext>
                  </a:extLst>
                </a:gridCol>
              </a:tblGrid>
              <a:tr h="468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it cost…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people earned…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88631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9647859-81FD-4349-A7D1-564D85C29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699431"/>
              </p:ext>
            </p:extLst>
          </p:nvPr>
        </p:nvGraphicFramePr>
        <p:xfrm>
          <a:off x="265233" y="1713242"/>
          <a:ext cx="4864328" cy="244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45F7D62-FDA3-47BC-A56A-E46EDB80F5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279344"/>
              </p:ext>
            </p:extLst>
          </p:nvPr>
        </p:nvGraphicFramePr>
        <p:xfrm>
          <a:off x="265233" y="4157786"/>
          <a:ext cx="4864328" cy="246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6170937-448F-4573-B56B-273A7B6ACD52}"/>
              </a:ext>
            </a:extLst>
          </p:cNvPr>
          <p:cNvGrpSpPr/>
          <p:nvPr/>
        </p:nvGrpSpPr>
        <p:grpSpPr>
          <a:xfrm>
            <a:off x="9719827" y="1277415"/>
            <a:ext cx="2188834" cy="316319"/>
            <a:chOff x="9035360" y="1897800"/>
            <a:chExt cx="2188834" cy="3163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96AEDE-8909-4159-9BC3-62F4A57F0E6F}"/>
                </a:ext>
              </a:extLst>
            </p:cNvPr>
            <p:cNvSpPr/>
            <p:nvPr/>
          </p:nvSpPr>
          <p:spPr>
            <a:xfrm>
              <a:off x="9035360" y="1965649"/>
              <a:ext cx="162962" cy="1629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7B2109-0C31-45CF-A201-526468565E7B}"/>
                </a:ext>
              </a:extLst>
            </p:cNvPr>
            <p:cNvSpPr/>
            <p:nvPr/>
          </p:nvSpPr>
          <p:spPr>
            <a:xfrm>
              <a:off x="9759631" y="1960620"/>
              <a:ext cx="162962" cy="162962"/>
            </a:xfrm>
            <a:prstGeom prst="rect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2BF82A-1CF7-4472-AD18-421E376468FF}"/>
                </a:ext>
              </a:extLst>
            </p:cNvPr>
            <p:cNvSpPr/>
            <p:nvPr/>
          </p:nvSpPr>
          <p:spPr>
            <a:xfrm>
              <a:off x="10511081" y="1964646"/>
              <a:ext cx="162962" cy="162962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DC60F9-8F81-49D2-9334-B46B47D3DBCC}"/>
                </a:ext>
              </a:extLst>
            </p:cNvPr>
            <p:cNvSpPr txBox="1"/>
            <p:nvPr/>
          </p:nvSpPr>
          <p:spPr>
            <a:xfrm>
              <a:off x="9198322" y="189831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D3D5C7-5561-4E74-A7AB-5C7359921C9F}"/>
                </a:ext>
              </a:extLst>
            </p:cNvPr>
            <p:cNvSpPr txBox="1"/>
            <p:nvPr/>
          </p:nvSpPr>
          <p:spPr>
            <a:xfrm>
              <a:off x="9922595" y="189780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2853A0-0DDE-4D1C-8BBE-92B8F46947C2}"/>
                </a:ext>
              </a:extLst>
            </p:cNvPr>
            <p:cNvSpPr txBox="1"/>
            <p:nvPr/>
          </p:nvSpPr>
          <p:spPr>
            <a:xfrm>
              <a:off x="10674043" y="190634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1970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2BB0438-3AB2-4D4D-8CAF-935C4815C683}"/>
              </a:ext>
            </a:extLst>
          </p:cNvPr>
          <p:cNvSpPr txBox="1"/>
          <p:nvPr/>
        </p:nvSpPr>
        <p:spPr>
          <a:xfrm>
            <a:off x="300473" y="230280"/>
            <a:ext cx="22615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1970s</a:t>
            </a:r>
          </a:p>
        </p:txBody>
      </p:sp>
    </p:spTree>
    <p:extLst>
      <p:ext uri="{BB962C8B-B14F-4D97-AF65-F5344CB8AC3E}">
        <p14:creationId xmlns:p14="http://schemas.microsoft.com/office/powerpoint/2010/main" val="146620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08167D4-0F81-4523-802D-CDF74348439B}"/>
              </a:ext>
            </a:extLst>
          </p:cNvPr>
          <p:cNvSpPr/>
          <p:nvPr/>
        </p:nvSpPr>
        <p:spPr>
          <a:xfrm>
            <a:off x="182880" y="184071"/>
            <a:ext cx="11826240" cy="956524"/>
          </a:xfrm>
          <a:prstGeom prst="rect">
            <a:avLst/>
          </a:prstGeom>
          <a:gradFill>
            <a:gsLst>
              <a:gs pos="0">
                <a:srgbClr val="ADADAD"/>
              </a:gs>
              <a:gs pos="62800">
                <a:srgbClr val="9C9C9C"/>
              </a:gs>
              <a:gs pos="100000">
                <a:srgbClr val="92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561" y="292494"/>
            <a:ext cx="8952614" cy="85023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“war on drugs” begins, and scientists identify the virus that causes AIDS.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89A4CBB-F9A9-4BF3-BA87-49353132E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63923"/>
              </p:ext>
            </p:extLst>
          </p:nvPr>
        </p:nvGraphicFramePr>
        <p:xfrm>
          <a:off x="316815" y="1180076"/>
          <a:ext cx="11419396" cy="448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3772">
                  <a:extLst>
                    <a:ext uri="{9D8B030D-6E8A-4147-A177-3AD203B41FA5}">
                      <a16:colId xmlns:a16="http://schemas.microsoft.com/office/drawing/2014/main" val="3733097158"/>
                    </a:ext>
                  </a:extLst>
                </a:gridCol>
                <a:gridCol w="732851">
                  <a:extLst>
                    <a:ext uri="{9D8B030D-6E8A-4147-A177-3AD203B41FA5}">
                      <a16:colId xmlns:a16="http://schemas.microsoft.com/office/drawing/2014/main" val="1740237846"/>
                    </a:ext>
                  </a:extLst>
                </a:gridCol>
                <a:gridCol w="6412773">
                  <a:extLst>
                    <a:ext uri="{9D8B030D-6E8A-4147-A177-3AD203B41FA5}">
                      <a16:colId xmlns:a16="http://schemas.microsoft.com/office/drawing/2014/main" val="4143252642"/>
                    </a:ext>
                  </a:extLst>
                </a:gridCol>
              </a:tblGrid>
              <a:tr h="448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it cost…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people earned…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88631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14E42C2-4E07-4B24-858A-558C26CCC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660324"/>
              </p:ext>
            </p:extLst>
          </p:nvPr>
        </p:nvGraphicFramePr>
        <p:xfrm>
          <a:off x="287825" y="4316848"/>
          <a:ext cx="5064760" cy="236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BCB7675-19E3-4DC7-BFA9-C165034CD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591805"/>
              </p:ext>
            </p:extLst>
          </p:nvPr>
        </p:nvGraphicFramePr>
        <p:xfrm>
          <a:off x="287825" y="1628078"/>
          <a:ext cx="5064761" cy="268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F172EB1-A13E-4D94-B62E-9BA9DBD76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496821"/>
              </p:ext>
            </p:extLst>
          </p:nvPr>
        </p:nvGraphicFramePr>
        <p:xfrm>
          <a:off x="5475877" y="1640556"/>
          <a:ext cx="6428297" cy="504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915FFF4-8030-43E8-9041-EFD74CDCEF35}"/>
              </a:ext>
            </a:extLst>
          </p:cNvPr>
          <p:cNvGrpSpPr/>
          <p:nvPr/>
        </p:nvGrpSpPr>
        <p:grpSpPr>
          <a:xfrm>
            <a:off x="9818979" y="1161971"/>
            <a:ext cx="2188834" cy="466108"/>
            <a:chOff x="9035360" y="1897800"/>
            <a:chExt cx="2188834" cy="54162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5D91C7-F8FF-42D6-9006-0479F79A8FBE}"/>
                </a:ext>
              </a:extLst>
            </p:cNvPr>
            <p:cNvSpPr/>
            <p:nvPr/>
          </p:nvSpPr>
          <p:spPr>
            <a:xfrm>
              <a:off x="9035360" y="1965649"/>
              <a:ext cx="162962" cy="1629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8F161B-8B73-4BDA-9857-68A7F5E4A924}"/>
                </a:ext>
              </a:extLst>
            </p:cNvPr>
            <p:cNvSpPr/>
            <p:nvPr/>
          </p:nvSpPr>
          <p:spPr>
            <a:xfrm>
              <a:off x="9759631" y="1960620"/>
              <a:ext cx="162962" cy="162962"/>
            </a:xfrm>
            <a:prstGeom prst="rect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8EA823D-069D-485A-8CB6-FDF2733FDACA}"/>
                </a:ext>
              </a:extLst>
            </p:cNvPr>
            <p:cNvSpPr/>
            <p:nvPr/>
          </p:nvSpPr>
          <p:spPr>
            <a:xfrm>
              <a:off x="10511081" y="1964646"/>
              <a:ext cx="162962" cy="162962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43E2E6-716F-4A90-A0FE-49DF3F0D6962}"/>
                </a:ext>
              </a:extLst>
            </p:cNvPr>
            <p:cNvSpPr/>
            <p:nvPr/>
          </p:nvSpPr>
          <p:spPr>
            <a:xfrm>
              <a:off x="9035360" y="2199025"/>
              <a:ext cx="162962" cy="162962"/>
            </a:xfrm>
            <a:prstGeom prst="rect">
              <a:avLst/>
            </a:prstGeom>
            <a:solidFill>
              <a:srgbClr val="BCF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8F3040-393C-4AE4-8383-477AFF4364AA}"/>
                </a:ext>
              </a:extLst>
            </p:cNvPr>
            <p:cNvSpPr txBox="1"/>
            <p:nvPr/>
          </p:nvSpPr>
          <p:spPr>
            <a:xfrm>
              <a:off x="9198322" y="189831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1950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269B0F-5D6B-4A44-8236-D2C9E6DFEBE6}"/>
                </a:ext>
              </a:extLst>
            </p:cNvPr>
            <p:cNvSpPr txBox="1"/>
            <p:nvPr/>
          </p:nvSpPr>
          <p:spPr>
            <a:xfrm>
              <a:off x="9922595" y="189780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1960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3E782D-DA70-404B-BAB4-40FBAC5B30E2}"/>
                </a:ext>
              </a:extLst>
            </p:cNvPr>
            <p:cNvSpPr txBox="1"/>
            <p:nvPr/>
          </p:nvSpPr>
          <p:spPr>
            <a:xfrm>
              <a:off x="10674043" y="190634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1970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B0BA3C-970F-4E92-BED9-F2A4CC694AA0}"/>
                </a:ext>
              </a:extLst>
            </p:cNvPr>
            <p:cNvSpPr txBox="1"/>
            <p:nvPr/>
          </p:nvSpPr>
          <p:spPr>
            <a:xfrm>
              <a:off x="9198322" y="213164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1980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4F40EC8-C876-4F91-9EA2-6B0147CBE0D2}"/>
              </a:ext>
            </a:extLst>
          </p:cNvPr>
          <p:cNvSpPr txBox="1"/>
          <p:nvPr/>
        </p:nvSpPr>
        <p:spPr>
          <a:xfrm>
            <a:off x="300473" y="230280"/>
            <a:ext cx="22615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1980s</a:t>
            </a:r>
          </a:p>
        </p:txBody>
      </p:sp>
    </p:spTree>
    <p:extLst>
      <p:ext uri="{BB962C8B-B14F-4D97-AF65-F5344CB8AC3E}">
        <p14:creationId xmlns:p14="http://schemas.microsoft.com/office/powerpoint/2010/main" val="245932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098257A-3743-49CD-94A5-6113F61428AF}"/>
              </a:ext>
            </a:extLst>
          </p:cNvPr>
          <p:cNvSpPr/>
          <p:nvPr/>
        </p:nvSpPr>
        <p:spPr>
          <a:xfrm>
            <a:off x="182880" y="184071"/>
            <a:ext cx="11826240" cy="956524"/>
          </a:xfrm>
          <a:prstGeom prst="rect">
            <a:avLst/>
          </a:prstGeom>
          <a:gradFill>
            <a:gsLst>
              <a:gs pos="0">
                <a:srgbClr val="ADADAD"/>
              </a:gs>
              <a:gs pos="62800">
                <a:srgbClr val="9C9C9C"/>
              </a:gs>
              <a:gs pos="100000">
                <a:srgbClr val="92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963" y="226261"/>
            <a:ext cx="8767492" cy="903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The Soviet Union breaks apart and globalization increases. The Internet, cell phones, and e-mail take hold.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0B7031-2603-46DB-9B11-99C60334A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69729"/>
              </p:ext>
            </p:extLst>
          </p:nvPr>
        </p:nvGraphicFramePr>
        <p:xfrm>
          <a:off x="274071" y="1194762"/>
          <a:ext cx="11462139" cy="448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9769">
                  <a:extLst>
                    <a:ext uri="{9D8B030D-6E8A-4147-A177-3AD203B41FA5}">
                      <a16:colId xmlns:a16="http://schemas.microsoft.com/office/drawing/2014/main" val="3733097158"/>
                    </a:ext>
                  </a:extLst>
                </a:gridCol>
                <a:gridCol w="690834">
                  <a:extLst>
                    <a:ext uri="{9D8B030D-6E8A-4147-A177-3AD203B41FA5}">
                      <a16:colId xmlns:a16="http://schemas.microsoft.com/office/drawing/2014/main" val="1740237846"/>
                    </a:ext>
                  </a:extLst>
                </a:gridCol>
                <a:gridCol w="6481536">
                  <a:extLst>
                    <a:ext uri="{9D8B030D-6E8A-4147-A177-3AD203B41FA5}">
                      <a16:colId xmlns:a16="http://schemas.microsoft.com/office/drawing/2014/main" val="4143252642"/>
                    </a:ext>
                  </a:extLst>
                </a:gridCol>
              </a:tblGrid>
              <a:tr h="448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it cost…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people earned…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88631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F3C7292-4D27-411C-9C7B-489DE1876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088144"/>
              </p:ext>
            </p:extLst>
          </p:nvPr>
        </p:nvGraphicFramePr>
        <p:xfrm>
          <a:off x="5376231" y="1795348"/>
          <a:ext cx="6632889" cy="483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7F17670-79D1-42AE-8BDF-D95EA83E3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068713"/>
              </p:ext>
            </p:extLst>
          </p:nvPr>
        </p:nvGraphicFramePr>
        <p:xfrm>
          <a:off x="350410" y="4300395"/>
          <a:ext cx="4875679" cy="233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63422EB-96E7-41A2-950D-4B55B8979C12}"/>
              </a:ext>
            </a:extLst>
          </p:cNvPr>
          <p:cNvGrpSpPr/>
          <p:nvPr/>
        </p:nvGrpSpPr>
        <p:grpSpPr>
          <a:xfrm>
            <a:off x="9729096" y="1166057"/>
            <a:ext cx="2188834" cy="541624"/>
            <a:chOff x="9035360" y="1897800"/>
            <a:chExt cx="2188834" cy="5416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E90AA6-8AE4-45E7-8B9D-FE79443DD5D8}"/>
                </a:ext>
              </a:extLst>
            </p:cNvPr>
            <p:cNvSpPr/>
            <p:nvPr/>
          </p:nvSpPr>
          <p:spPr>
            <a:xfrm>
              <a:off x="9035360" y="1965649"/>
              <a:ext cx="162962" cy="1629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466CC8-D447-4E82-9306-F49ACC80CE8A}"/>
                </a:ext>
              </a:extLst>
            </p:cNvPr>
            <p:cNvSpPr/>
            <p:nvPr/>
          </p:nvSpPr>
          <p:spPr>
            <a:xfrm>
              <a:off x="9759631" y="1960620"/>
              <a:ext cx="162962" cy="162962"/>
            </a:xfrm>
            <a:prstGeom prst="rect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4165C0-D4C8-4A53-ADA4-25E81D6EC37C}"/>
                </a:ext>
              </a:extLst>
            </p:cNvPr>
            <p:cNvSpPr/>
            <p:nvPr/>
          </p:nvSpPr>
          <p:spPr>
            <a:xfrm>
              <a:off x="10511081" y="1964646"/>
              <a:ext cx="162962" cy="162962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2BB045-4502-4469-9DBD-1789E277552C}"/>
                </a:ext>
              </a:extLst>
            </p:cNvPr>
            <p:cNvSpPr/>
            <p:nvPr/>
          </p:nvSpPr>
          <p:spPr>
            <a:xfrm>
              <a:off x="9035360" y="2199025"/>
              <a:ext cx="162962" cy="162962"/>
            </a:xfrm>
            <a:prstGeom prst="rect">
              <a:avLst/>
            </a:prstGeom>
            <a:solidFill>
              <a:srgbClr val="BCF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00718B-366A-47E6-B918-F029061B8158}"/>
                </a:ext>
              </a:extLst>
            </p:cNvPr>
            <p:cNvSpPr/>
            <p:nvPr/>
          </p:nvSpPr>
          <p:spPr>
            <a:xfrm>
              <a:off x="9759631" y="2199025"/>
              <a:ext cx="162962" cy="16296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21041E-EC9B-4463-B818-31E8A62152D9}"/>
                </a:ext>
              </a:extLst>
            </p:cNvPr>
            <p:cNvSpPr txBox="1"/>
            <p:nvPr/>
          </p:nvSpPr>
          <p:spPr>
            <a:xfrm>
              <a:off x="9198322" y="189831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1950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D6CB21-08AE-41BD-BCFF-E64AE73AD059}"/>
                </a:ext>
              </a:extLst>
            </p:cNvPr>
            <p:cNvSpPr txBox="1"/>
            <p:nvPr/>
          </p:nvSpPr>
          <p:spPr>
            <a:xfrm>
              <a:off x="9922595" y="189780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1960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276C46-2F45-4FB9-A7ED-FC8DBB7F58FC}"/>
                </a:ext>
              </a:extLst>
            </p:cNvPr>
            <p:cNvSpPr txBox="1"/>
            <p:nvPr/>
          </p:nvSpPr>
          <p:spPr>
            <a:xfrm>
              <a:off x="10674043" y="190634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1970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E6FE37-2E59-4D7E-884E-7A6F007197D9}"/>
                </a:ext>
              </a:extLst>
            </p:cNvPr>
            <p:cNvSpPr txBox="1"/>
            <p:nvPr/>
          </p:nvSpPr>
          <p:spPr>
            <a:xfrm>
              <a:off x="9198322" y="213164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1980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352662-CDA1-4718-945C-ADFEDB48FEDC}"/>
                </a:ext>
              </a:extLst>
            </p:cNvPr>
            <p:cNvSpPr txBox="1"/>
            <p:nvPr/>
          </p:nvSpPr>
          <p:spPr>
            <a:xfrm>
              <a:off x="9922593" y="213164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1990</a:t>
              </a: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B9F2B37-6991-4FAF-9924-539A36D53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603146"/>
              </p:ext>
            </p:extLst>
          </p:nvPr>
        </p:nvGraphicFramePr>
        <p:xfrm>
          <a:off x="350410" y="1795348"/>
          <a:ext cx="4875679" cy="250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DC2ECD5-8553-42DB-ABD4-05913505195F}"/>
              </a:ext>
            </a:extLst>
          </p:cNvPr>
          <p:cNvSpPr txBox="1"/>
          <p:nvPr/>
        </p:nvSpPr>
        <p:spPr>
          <a:xfrm>
            <a:off x="300473" y="230280"/>
            <a:ext cx="22615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1990s</a:t>
            </a:r>
          </a:p>
        </p:txBody>
      </p:sp>
    </p:spTree>
    <p:extLst>
      <p:ext uri="{BB962C8B-B14F-4D97-AF65-F5344CB8AC3E}">
        <p14:creationId xmlns:p14="http://schemas.microsoft.com/office/powerpoint/2010/main" val="424235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7522062-6326-4E22-A528-D02EDCBADB9B}"/>
              </a:ext>
            </a:extLst>
          </p:cNvPr>
          <p:cNvSpPr/>
          <p:nvPr/>
        </p:nvSpPr>
        <p:spPr>
          <a:xfrm>
            <a:off x="182880" y="184071"/>
            <a:ext cx="11826240" cy="956524"/>
          </a:xfrm>
          <a:prstGeom prst="rect">
            <a:avLst/>
          </a:prstGeom>
          <a:gradFill>
            <a:gsLst>
              <a:gs pos="0">
                <a:srgbClr val="ADADAD"/>
              </a:gs>
              <a:gs pos="62800">
                <a:srgbClr val="9C9C9C"/>
              </a:gs>
              <a:gs pos="100000">
                <a:srgbClr val="92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016" y="223665"/>
            <a:ext cx="9013466" cy="91261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/>
              <a:t>Terrorism increases. We continue to make advances in health care, computers, and consumer electronic products.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776301-78B4-4C0A-9DC2-5FBCD69B9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8147"/>
              </p:ext>
            </p:extLst>
          </p:nvPr>
        </p:nvGraphicFramePr>
        <p:xfrm>
          <a:off x="300471" y="1204372"/>
          <a:ext cx="11463337" cy="468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0218">
                  <a:extLst>
                    <a:ext uri="{9D8B030D-6E8A-4147-A177-3AD203B41FA5}">
                      <a16:colId xmlns:a16="http://schemas.microsoft.com/office/drawing/2014/main" val="3733097158"/>
                    </a:ext>
                  </a:extLst>
                </a:gridCol>
                <a:gridCol w="569786">
                  <a:extLst>
                    <a:ext uri="{9D8B030D-6E8A-4147-A177-3AD203B41FA5}">
                      <a16:colId xmlns:a16="http://schemas.microsoft.com/office/drawing/2014/main" val="1740237846"/>
                    </a:ext>
                  </a:extLst>
                </a:gridCol>
                <a:gridCol w="6603333">
                  <a:extLst>
                    <a:ext uri="{9D8B030D-6E8A-4147-A177-3AD203B41FA5}">
                      <a16:colId xmlns:a16="http://schemas.microsoft.com/office/drawing/2014/main" val="4143252642"/>
                    </a:ext>
                  </a:extLst>
                </a:gridCol>
              </a:tblGrid>
              <a:tr h="468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it cost…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people earned…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88631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8BA6229-19E5-4ED9-A846-62668DEAD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103713"/>
              </p:ext>
            </p:extLst>
          </p:nvPr>
        </p:nvGraphicFramePr>
        <p:xfrm>
          <a:off x="300471" y="4204093"/>
          <a:ext cx="4760813" cy="243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93F3A2C-85D4-4732-9A11-D93D384D4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675367"/>
              </p:ext>
            </p:extLst>
          </p:nvPr>
        </p:nvGraphicFramePr>
        <p:xfrm>
          <a:off x="5287225" y="1675767"/>
          <a:ext cx="6712942" cy="495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678A86A-97B5-49E8-A207-7A66F2BEF34C}"/>
              </a:ext>
            </a:extLst>
          </p:cNvPr>
          <p:cNvGrpSpPr/>
          <p:nvPr/>
        </p:nvGrpSpPr>
        <p:grpSpPr>
          <a:xfrm>
            <a:off x="9819415" y="1155941"/>
            <a:ext cx="2188834" cy="541624"/>
            <a:chOff x="9279801" y="1245954"/>
            <a:chExt cx="2188834" cy="5416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B34094-FC1A-4034-83D1-309959735DBD}"/>
                </a:ext>
              </a:extLst>
            </p:cNvPr>
            <p:cNvSpPr/>
            <p:nvPr/>
          </p:nvSpPr>
          <p:spPr>
            <a:xfrm>
              <a:off x="9279801" y="1313803"/>
              <a:ext cx="162962" cy="1629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A38AA8-6617-4352-B1A7-A2E837A6993A}"/>
                </a:ext>
              </a:extLst>
            </p:cNvPr>
            <p:cNvSpPr/>
            <p:nvPr/>
          </p:nvSpPr>
          <p:spPr>
            <a:xfrm>
              <a:off x="10004072" y="1308774"/>
              <a:ext cx="162962" cy="162962"/>
            </a:xfrm>
            <a:prstGeom prst="rect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FE78A8-877B-4CB9-8682-F1C716CA2D1C}"/>
                </a:ext>
              </a:extLst>
            </p:cNvPr>
            <p:cNvSpPr/>
            <p:nvPr/>
          </p:nvSpPr>
          <p:spPr>
            <a:xfrm>
              <a:off x="10755522" y="1312800"/>
              <a:ext cx="162962" cy="162962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B458A5-BD12-4BB9-AD12-F9E38C6D0873}"/>
                </a:ext>
              </a:extLst>
            </p:cNvPr>
            <p:cNvSpPr/>
            <p:nvPr/>
          </p:nvSpPr>
          <p:spPr>
            <a:xfrm>
              <a:off x="9279801" y="1547179"/>
              <a:ext cx="162962" cy="162962"/>
            </a:xfrm>
            <a:prstGeom prst="rect">
              <a:avLst/>
            </a:prstGeom>
            <a:solidFill>
              <a:srgbClr val="BCF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82EE90-10A1-44D8-84D2-588807168A0B}"/>
                </a:ext>
              </a:extLst>
            </p:cNvPr>
            <p:cNvSpPr/>
            <p:nvPr/>
          </p:nvSpPr>
          <p:spPr>
            <a:xfrm>
              <a:off x="10004072" y="1547179"/>
              <a:ext cx="162962" cy="16296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46343CB-F363-40B2-ACC9-4BEA86601A0F}"/>
                </a:ext>
              </a:extLst>
            </p:cNvPr>
            <p:cNvSpPr/>
            <p:nvPr/>
          </p:nvSpPr>
          <p:spPr>
            <a:xfrm>
              <a:off x="10755518" y="1547179"/>
              <a:ext cx="162962" cy="162962"/>
            </a:xfrm>
            <a:prstGeom prst="rect">
              <a:avLst/>
            </a:prstGeom>
            <a:solidFill>
              <a:srgbClr val="9292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AB001C-F90F-4DA5-B8F8-AFE7314EB6D1}"/>
                </a:ext>
              </a:extLst>
            </p:cNvPr>
            <p:cNvSpPr txBox="1"/>
            <p:nvPr/>
          </p:nvSpPr>
          <p:spPr>
            <a:xfrm>
              <a:off x="9442763" y="124646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1950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283C6B-A24C-4D2C-B815-287F6D1E0B0F}"/>
                </a:ext>
              </a:extLst>
            </p:cNvPr>
            <p:cNvSpPr txBox="1"/>
            <p:nvPr/>
          </p:nvSpPr>
          <p:spPr>
            <a:xfrm>
              <a:off x="10167036" y="124595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1960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3E5000-F005-4FAE-962E-C7F141AF9813}"/>
                </a:ext>
              </a:extLst>
            </p:cNvPr>
            <p:cNvSpPr txBox="1"/>
            <p:nvPr/>
          </p:nvSpPr>
          <p:spPr>
            <a:xfrm>
              <a:off x="10918484" y="1254496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1970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182848-BCDB-4D42-9FDC-F8B7E1714536}"/>
                </a:ext>
              </a:extLst>
            </p:cNvPr>
            <p:cNvSpPr txBox="1"/>
            <p:nvPr/>
          </p:nvSpPr>
          <p:spPr>
            <a:xfrm>
              <a:off x="9442763" y="1479801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1980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4DDCAC-4A46-4EEA-A3C6-970AE9BAF230}"/>
                </a:ext>
              </a:extLst>
            </p:cNvPr>
            <p:cNvSpPr txBox="1"/>
            <p:nvPr/>
          </p:nvSpPr>
          <p:spPr>
            <a:xfrm>
              <a:off x="10167034" y="1479801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1990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EBEE0D-C1BA-486A-872F-14E82B954B82}"/>
                </a:ext>
              </a:extLst>
            </p:cNvPr>
            <p:cNvSpPr txBox="1"/>
            <p:nvPr/>
          </p:nvSpPr>
          <p:spPr>
            <a:xfrm>
              <a:off x="10918480" y="1471736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2000</a:t>
              </a:r>
            </a:p>
          </p:txBody>
        </p:sp>
      </p:grp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C50B5A8D-1DA3-43CB-A20E-BFF2F1935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466064"/>
              </p:ext>
            </p:extLst>
          </p:nvPr>
        </p:nvGraphicFramePr>
        <p:xfrm>
          <a:off x="300467" y="1672419"/>
          <a:ext cx="4760817" cy="253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10631AA-403B-4D52-9D7D-BAB66B8509F2}"/>
              </a:ext>
            </a:extLst>
          </p:cNvPr>
          <p:cNvSpPr txBox="1"/>
          <p:nvPr/>
        </p:nvSpPr>
        <p:spPr>
          <a:xfrm>
            <a:off x="300473" y="230280"/>
            <a:ext cx="22615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2000s</a:t>
            </a:r>
          </a:p>
        </p:txBody>
      </p:sp>
    </p:spTree>
    <p:extLst>
      <p:ext uri="{BB962C8B-B14F-4D97-AF65-F5344CB8AC3E}">
        <p14:creationId xmlns:p14="http://schemas.microsoft.com/office/powerpoint/2010/main" val="285765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398C92-FA68-49EC-A25C-DF4693280A4E}"/>
              </a:ext>
            </a:extLst>
          </p:cNvPr>
          <p:cNvSpPr/>
          <p:nvPr/>
        </p:nvSpPr>
        <p:spPr>
          <a:xfrm>
            <a:off x="182880" y="184071"/>
            <a:ext cx="11826240" cy="956524"/>
          </a:xfrm>
          <a:prstGeom prst="rect">
            <a:avLst/>
          </a:prstGeom>
          <a:gradFill>
            <a:gsLst>
              <a:gs pos="0">
                <a:srgbClr val="ADADAD"/>
              </a:gs>
              <a:gs pos="62800">
                <a:srgbClr val="9C9C9C"/>
              </a:gs>
              <a:gs pos="100000">
                <a:srgbClr val="92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547" y="233861"/>
            <a:ext cx="8894536" cy="8740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Technology continues to advance—computers become smaller and cell phones become smarter.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473" y="230280"/>
            <a:ext cx="22615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2010s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2917D96-6E26-4378-89F1-E74926DB5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88429"/>
              </p:ext>
            </p:extLst>
          </p:nvPr>
        </p:nvGraphicFramePr>
        <p:xfrm>
          <a:off x="300473" y="1181409"/>
          <a:ext cx="11486637" cy="468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38">
                  <a:extLst>
                    <a:ext uri="{9D8B030D-6E8A-4147-A177-3AD203B41FA5}">
                      <a16:colId xmlns:a16="http://schemas.microsoft.com/office/drawing/2014/main" val="3733097158"/>
                    </a:ext>
                  </a:extLst>
                </a:gridCol>
                <a:gridCol w="696866">
                  <a:extLst>
                    <a:ext uri="{9D8B030D-6E8A-4147-A177-3AD203B41FA5}">
                      <a16:colId xmlns:a16="http://schemas.microsoft.com/office/drawing/2014/main" val="1740237846"/>
                    </a:ext>
                  </a:extLst>
                </a:gridCol>
                <a:gridCol w="6490833">
                  <a:extLst>
                    <a:ext uri="{9D8B030D-6E8A-4147-A177-3AD203B41FA5}">
                      <a16:colId xmlns:a16="http://schemas.microsoft.com/office/drawing/2014/main" val="4143252642"/>
                    </a:ext>
                  </a:extLst>
                </a:gridCol>
              </a:tblGrid>
              <a:tr h="468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it cost…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What people earned…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88631"/>
                  </a:ext>
                </a:extLst>
              </a:tr>
            </a:tbl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DD3ABDB-92CA-477B-8E58-FFD34484C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851396"/>
              </p:ext>
            </p:extLst>
          </p:nvPr>
        </p:nvGraphicFramePr>
        <p:xfrm>
          <a:off x="5519241" y="1768058"/>
          <a:ext cx="6489878" cy="485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430E053-EF53-4F0B-B646-2C8241AF4B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54659"/>
              </p:ext>
            </p:extLst>
          </p:nvPr>
        </p:nvGraphicFramePr>
        <p:xfrm>
          <a:off x="300472" y="4038611"/>
          <a:ext cx="5019241" cy="258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8E0E5BE-6172-4F70-98C4-63626E152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176410"/>
              </p:ext>
            </p:extLst>
          </p:nvPr>
        </p:nvGraphicFramePr>
        <p:xfrm>
          <a:off x="300473" y="1759134"/>
          <a:ext cx="5019240" cy="227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2246BD6-8910-43F3-BF6D-77A953C54E7E}"/>
              </a:ext>
            </a:extLst>
          </p:cNvPr>
          <p:cNvGrpSpPr/>
          <p:nvPr/>
        </p:nvGrpSpPr>
        <p:grpSpPr>
          <a:xfrm>
            <a:off x="9036562" y="1102440"/>
            <a:ext cx="2940274" cy="541624"/>
            <a:chOff x="9035360" y="1897800"/>
            <a:chExt cx="2940274" cy="54162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5C2357-A9DA-4EF5-B6FD-63A17CEF409F}"/>
                </a:ext>
              </a:extLst>
            </p:cNvPr>
            <p:cNvSpPr/>
            <p:nvPr/>
          </p:nvSpPr>
          <p:spPr>
            <a:xfrm>
              <a:off x="9035360" y="1965649"/>
              <a:ext cx="162962" cy="1629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5A91F6E-1CA4-44F7-9D67-25CC32C36368}"/>
                </a:ext>
              </a:extLst>
            </p:cNvPr>
            <p:cNvSpPr/>
            <p:nvPr/>
          </p:nvSpPr>
          <p:spPr>
            <a:xfrm>
              <a:off x="9759631" y="1960620"/>
              <a:ext cx="162962" cy="162962"/>
            </a:xfrm>
            <a:prstGeom prst="rect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DE1A170-0EC2-4A3A-ABB2-2A250C507105}"/>
                </a:ext>
              </a:extLst>
            </p:cNvPr>
            <p:cNvSpPr/>
            <p:nvPr/>
          </p:nvSpPr>
          <p:spPr>
            <a:xfrm>
              <a:off x="10511081" y="1964646"/>
              <a:ext cx="162962" cy="162962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FB1338A-6069-4915-8924-817AE9A9EDE2}"/>
                </a:ext>
              </a:extLst>
            </p:cNvPr>
            <p:cNvSpPr/>
            <p:nvPr/>
          </p:nvSpPr>
          <p:spPr>
            <a:xfrm>
              <a:off x="9035360" y="2199025"/>
              <a:ext cx="162962" cy="162962"/>
            </a:xfrm>
            <a:prstGeom prst="rect">
              <a:avLst/>
            </a:prstGeom>
            <a:solidFill>
              <a:srgbClr val="BCF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BA60E33-B6FB-4917-A014-26D9D8995D80}"/>
                </a:ext>
              </a:extLst>
            </p:cNvPr>
            <p:cNvSpPr/>
            <p:nvPr/>
          </p:nvSpPr>
          <p:spPr>
            <a:xfrm>
              <a:off x="9759631" y="2199025"/>
              <a:ext cx="162962" cy="16296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93583A8-5E88-425B-BB03-C64B04A691B6}"/>
                </a:ext>
              </a:extLst>
            </p:cNvPr>
            <p:cNvSpPr/>
            <p:nvPr/>
          </p:nvSpPr>
          <p:spPr>
            <a:xfrm>
              <a:off x="10511077" y="2199025"/>
              <a:ext cx="162962" cy="162962"/>
            </a:xfrm>
            <a:prstGeom prst="rect">
              <a:avLst/>
            </a:prstGeom>
            <a:solidFill>
              <a:srgbClr val="9292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E2DB5F-6284-4D89-A3B4-7BBBD2755EFD}"/>
                </a:ext>
              </a:extLst>
            </p:cNvPr>
            <p:cNvSpPr/>
            <p:nvPr/>
          </p:nvSpPr>
          <p:spPr>
            <a:xfrm>
              <a:off x="11262521" y="2199025"/>
              <a:ext cx="162962" cy="162962"/>
            </a:xfrm>
            <a:prstGeom prst="rect">
              <a:avLst/>
            </a:prstGeom>
            <a:solidFill>
              <a:srgbClr val="8AD4C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69EE810-9C41-41EA-BD1E-D631A1B71185}"/>
                </a:ext>
              </a:extLst>
            </p:cNvPr>
            <p:cNvSpPr txBox="1"/>
            <p:nvPr/>
          </p:nvSpPr>
          <p:spPr>
            <a:xfrm>
              <a:off x="9198322" y="189831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1950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463552C-85E6-4741-8F53-D504745F2749}"/>
                </a:ext>
              </a:extLst>
            </p:cNvPr>
            <p:cNvSpPr txBox="1"/>
            <p:nvPr/>
          </p:nvSpPr>
          <p:spPr>
            <a:xfrm>
              <a:off x="9922595" y="189780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1960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67B038C-1FB3-44E6-8DBD-A27DBE56BEC5}"/>
                </a:ext>
              </a:extLst>
            </p:cNvPr>
            <p:cNvSpPr txBox="1"/>
            <p:nvPr/>
          </p:nvSpPr>
          <p:spPr>
            <a:xfrm>
              <a:off x="10674043" y="190634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1970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C45B2DC-6634-49C3-84B4-B1A4A11D2AC1}"/>
                </a:ext>
              </a:extLst>
            </p:cNvPr>
            <p:cNvSpPr txBox="1"/>
            <p:nvPr/>
          </p:nvSpPr>
          <p:spPr>
            <a:xfrm>
              <a:off x="9198322" y="213164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1980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F4057E5-4CCA-402F-8FB4-A6E9601102FC}"/>
                </a:ext>
              </a:extLst>
            </p:cNvPr>
            <p:cNvSpPr txBox="1"/>
            <p:nvPr/>
          </p:nvSpPr>
          <p:spPr>
            <a:xfrm>
              <a:off x="9922593" y="213164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1990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0EAD2DD-4A27-4D50-B501-B9225666613A}"/>
                </a:ext>
              </a:extLst>
            </p:cNvPr>
            <p:cNvSpPr txBox="1"/>
            <p:nvPr/>
          </p:nvSpPr>
          <p:spPr>
            <a:xfrm>
              <a:off x="10674039" y="212358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2000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189E1D8-C440-4419-8506-97F037E26A73}"/>
                </a:ext>
              </a:extLst>
            </p:cNvPr>
            <p:cNvSpPr txBox="1"/>
            <p:nvPr/>
          </p:nvSpPr>
          <p:spPr>
            <a:xfrm>
              <a:off x="11425483" y="212358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2010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49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337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that’s inflation…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did things cost?</dc:title>
  <dc:creator>Reusser, Monica</dc:creator>
  <cp:lastModifiedBy>Reusser, Monica</cp:lastModifiedBy>
  <cp:revision>79</cp:revision>
  <dcterms:created xsi:type="dcterms:W3CDTF">2020-08-06T18:45:40Z</dcterms:created>
  <dcterms:modified xsi:type="dcterms:W3CDTF">2021-01-28T16:35:54Z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7e9b3919-32e3-48c5-ba6f-d254b781b415</vt:lpwstr>
  </property>
</Properties>
</file>